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Lst>
  <p:notesMasterIdLst>
    <p:notesMasterId r:id="rId50"/>
  </p:notesMasterIdLst>
  <p:sldIdLst>
    <p:sldId id="256" r:id="rId4"/>
    <p:sldId id="316" r:id="rId5"/>
    <p:sldId id="283" r:id="rId6"/>
    <p:sldId id="284" r:id="rId7"/>
    <p:sldId id="317" r:id="rId8"/>
    <p:sldId id="285" r:id="rId9"/>
    <p:sldId id="318" r:id="rId10"/>
    <p:sldId id="286" r:id="rId11"/>
    <p:sldId id="319" r:id="rId12"/>
    <p:sldId id="287" r:id="rId13"/>
    <p:sldId id="320" r:id="rId14"/>
    <p:sldId id="288" r:id="rId15"/>
    <p:sldId id="289" r:id="rId16"/>
    <p:sldId id="321" r:id="rId17"/>
    <p:sldId id="290" r:id="rId18"/>
    <p:sldId id="322" r:id="rId19"/>
    <p:sldId id="291" r:id="rId20"/>
    <p:sldId id="323" r:id="rId21"/>
    <p:sldId id="292" r:id="rId22"/>
    <p:sldId id="293" r:id="rId23"/>
    <p:sldId id="294" r:id="rId24"/>
    <p:sldId id="324" r:id="rId25"/>
    <p:sldId id="295" r:id="rId26"/>
    <p:sldId id="325" r:id="rId27"/>
    <p:sldId id="296" r:id="rId28"/>
    <p:sldId id="326" r:id="rId29"/>
    <p:sldId id="297" r:id="rId30"/>
    <p:sldId id="327" r:id="rId31"/>
    <p:sldId id="298" r:id="rId32"/>
    <p:sldId id="315" r:id="rId33"/>
    <p:sldId id="299" r:id="rId34"/>
    <p:sldId id="301" r:id="rId35"/>
    <p:sldId id="304" r:id="rId36"/>
    <p:sldId id="328" r:id="rId37"/>
    <p:sldId id="329" r:id="rId38"/>
    <p:sldId id="305" r:id="rId39"/>
    <p:sldId id="306" r:id="rId40"/>
    <p:sldId id="307" r:id="rId41"/>
    <p:sldId id="330" r:id="rId42"/>
    <p:sldId id="308" r:id="rId43"/>
    <p:sldId id="331" r:id="rId44"/>
    <p:sldId id="309" r:id="rId45"/>
    <p:sldId id="332" r:id="rId46"/>
    <p:sldId id="314" r:id="rId47"/>
    <p:sldId id="333" r:id="rId48"/>
    <p:sldId id="310"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33"/>
    <a:srgbClr val="FF9900"/>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77"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notesMaster" Target="notesMasters/notesMaster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theme" Target="theme/theme1.xml"/><Relationship Id="rId5" Type="http://schemas.openxmlformats.org/officeDocument/2006/relationships/slide" Target="slides/slide2.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8" Type="http://schemas.openxmlformats.org/officeDocument/2006/relationships/slide" Target="slides/slide5.xml"/><Relationship Id="rId51"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s>
</file>

<file path=ppt/media/image1.png>
</file>

<file path=ppt/media/image2.png>
</file>

<file path=ppt/media/image3.pn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035E23-7FCD-4670-9EA4-A54DC669F98C}" type="datetimeFigureOut">
              <a:rPr lang="en-US" smtClean="0"/>
              <a:t>8/12/2020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0619FC2-DF4C-48AF-A089-D5242AD9EA46}" type="slidenum">
              <a:rPr lang="en-US" smtClean="0"/>
              <a:t>‹#›</a:t>
            </a:fld>
            <a:endParaRPr lang="en-US"/>
          </a:p>
        </p:txBody>
      </p:sp>
    </p:spTree>
    <p:extLst>
      <p:ext uri="{BB962C8B-B14F-4D97-AF65-F5344CB8AC3E}">
        <p14:creationId xmlns:p14="http://schemas.microsoft.com/office/powerpoint/2010/main" val="29542783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Rectangle 7">
            <a:extLst>
              <a:ext uri="{FF2B5EF4-FFF2-40B4-BE49-F238E27FC236}">
                <a16:creationId xmlns:a16="http://schemas.microsoft.com/office/drawing/2014/main" id="{B88B711A-2671-40B7-BE4C-D7551B429864}"/>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A0A2E91-BAC1-4C75-841A-BBC93A576341}"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5299" name="Rectangle 2">
            <a:extLst>
              <a:ext uri="{FF2B5EF4-FFF2-40B4-BE49-F238E27FC236}">
                <a16:creationId xmlns:a16="http://schemas.microsoft.com/office/drawing/2014/main" id="{E02E2BF2-74E3-466D-993C-379C7DD4A4EE}"/>
              </a:ext>
            </a:extLst>
          </p:cNvPr>
          <p:cNvSpPr>
            <a:spLocks noGrp="1" noRot="1" noChangeAspect="1" noChangeArrowheads="1" noTextEdit="1"/>
          </p:cNvSpPr>
          <p:nvPr>
            <p:ph type="sldImg"/>
          </p:nvPr>
        </p:nvSpPr>
        <p:spPr>
          <a:ln/>
        </p:spPr>
      </p:sp>
      <p:sp>
        <p:nvSpPr>
          <p:cNvPr id="55300" name="Rectangle 3">
            <a:extLst>
              <a:ext uri="{FF2B5EF4-FFF2-40B4-BE49-F238E27FC236}">
                <a16:creationId xmlns:a16="http://schemas.microsoft.com/office/drawing/2014/main" id="{BCCCCBBC-8F88-4E6F-86AE-32DCBB1CDDE2}"/>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t>In this section and the next, we examine a sampling of what might be called classical encryption techniques. A study of these techniques enables us to illustrate the basic approaches to symmetric encryption used today and the types of cryptanalytic attacks that must be anticipated. The two basic building blocks of all encryption technique are substitution and transposition. We examine these in the next two sections. Finally, we discuss a system that combine both substitution and transposition.</a:t>
            </a:r>
          </a:p>
          <a:p>
            <a:pPr eaLnBrk="1" hangingPunct="1"/>
            <a:endParaRPr lang="en-AU"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7">
            <a:extLst>
              <a:ext uri="{FF2B5EF4-FFF2-40B4-BE49-F238E27FC236}">
                <a16:creationId xmlns:a16="http://schemas.microsoft.com/office/drawing/2014/main" id="{42F0053F-7AF5-4E50-96D5-D8FA181CADC7}"/>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76D955E1-FE05-432E-B706-0546EFE5F894}"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19</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4515" name="Rectangle 2">
            <a:extLst>
              <a:ext uri="{FF2B5EF4-FFF2-40B4-BE49-F238E27FC236}">
                <a16:creationId xmlns:a16="http://schemas.microsoft.com/office/drawing/2014/main" id="{6DDBFA4D-6E1D-4917-A276-913AEF9FA594}"/>
              </a:ext>
            </a:extLst>
          </p:cNvPr>
          <p:cNvSpPr>
            <a:spLocks noGrp="1" noRot="1" noChangeAspect="1" noChangeArrowheads="1" noTextEdit="1"/>
          </p:cNvSpPr>
          <p:nvPr>
            <p:ph type="sldImg"/>
          </p:nvPr>
        </p:nvSpPr>
        <p:spPr>
          <a:ln/>
        </p:spPr>
      </p:sp>
      <p:sp>
        <p:nvSpPr>
          <p:cNvPr id="64516" name="Rectangle 3">
            <a:extLst>
              <a:ext uri="{FF2B5EF4-FFF2-40B4-BE49-F238E27FC236}">
                <a16:creationId xmlns:a16="http://schemas.microsoft.com/office/drawing/2014/main" id="{79D3BED4-93BE-4462-854B-97388C949A47}"/>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Arial" charset="0"/>
              </a:rPr>
              <a:t>Illustrate the process with this example from the text in Stallings section 2.2.</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a:extLst>
              <a:ext uri="{FF2B5EF4-FFF2-40B4-BE49-F238E27FC236}">
                <a16:creationId xmlns:a16="http://schemas.microsoft.com/office/drawing/2014/main" id="{484F6CE7-94CC-471A-ACB3-CA382442BD8E}"/>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077A029-A6B0-439D-BB8D-935E061CA034}"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20</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5539" name="Rectangle 2">
            <a:extLst>
              <a:ext uri="{FF2B5EF4-FFF2-40B4-BE49-F238E27FC236}">
                <a16:creationId xmlns:a16="http://schemas.microsoft.com/office/drawing/2014/main" id="{E0F56914-812A-4B75-A4D9-DA6E5D98FDE3}"/>
              </a:ext>
            </a:extLst>
          </p:cNvPr>
          <p:cNvSpPr>
            <a:spLocks noGrp="1" noRot="1" noChangeAspect="1" noChangeArrowheads="1" noTextEdit="1"/>
          </p:cNvSpPr>
          <p:nvPr>
            <p:ph type="sldImg"/>
          </p:nvPr>
        </p:nvSpPr>
        <p:spPr>
          <a:ln/>
        </p:spPr>
      </p:sp>
      <p:sp>
        <p:nvSpPr>
          <p:cNvPr id="65540" name="Rectangle 3">
            <a:extLst>
              <a:ext uri="{FF2B5EF4-FFF2-40B4-BE49-F238E27FC236}">
                <a16:creationId xmlns:a16="http://schemas.microsoft.com/office/drawing/2014/main" id="{6BA1CCEA-4C44-4C4D-9AEE-E1730F4F03B8}"/>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latin typeface="Arial" charset="0"/>
              </a:rPr>
              <a:t>Consider ways to reduce the "spikyness" of natural language text, since if just map one letter always to another, the frequency distribution is just shuffled. One approach is to encrypt more than one letter at once. The Playfair cipher is an example of doing this.</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7">
            <a:extLst>
              <a:ext uri="{FF2B5EF4-FFF2-40B4-BE49-F238E27FC236}">
                <a16:creationId xmlns:a16="http://schemas.microsoft.com/office/drawing/2014/main" id="{22163D36-C3A0-424E-B787-6CAADC0A4676}"/>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548F5A1-4E9A-4262-8662-A2B37B74B0D0}"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21</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6563" name="Rectangle 2">
            <a:extLst>
              <a:ext uri="{FF2B5EF4-FFF2-40B4-BE49-F238E27FC236}">
                <a16:creationId xmlns:a16="http://schemas.microsoft.com/office/drawing/2014/main" id="{60ED40DA-FA7E-4315-8DBE-1DA7E7AC3293}"/>
              </a:ext>
            </a:extLst>
          </p:cNvPr>
          <p:cNvSpPr>
            <a:spLocks noGrp="1" noRot="1" noChangeAspect="1" noChangeArrowheads="1" noTextEdit="1"/>
          </p:cNvSpPr>
          <p:nvPr>
            <p:ph type="sldImg"/>
          </p:nvPr>
        </p:nvSpPr>
        <p:spPr>
          <a:ln/>
        </p:spPr>
      </p:sp>
      <p:sp>
        <p:nvSpPr>
          <p:cNvPr id="66564" name="Rectangle 3">
            <a:extLst>
              <a:ext uri="{FF2B5EF4-FFF2-40B4-BE49-F238E27FC236}">
                <a16:creationId xmlns:a16="http://schemas.microsoft.com/office/drawing/2014/main" id="{5D572EE3-1184-417A-867E-04FDACBF5016}"/>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Times-Roman" charset="0"/>
              </a:rPr>
              <a:t>The best-known multiple-letter encryption cipher is the Playfair, which treats digrams in the plaintext as single units and translates these units into ciphertext digrams. The Playfair algorithm is based on the use of a 5x5 matrix of letters constructed using a keyword.</a:t>
            </a:r>
            <a:r>
              <a:rPr lang="en-AU" altLang="en-US">
                <a:latin typeface="Arial" charset="0"/>
              </a:rPr>
              <a:t> The rules for filling in this 5x5 matrix are: L to R, top to bottom, first with keyword after duplicate letters have been removed, and then with the remain letters, with I/J used as a single letter. This example comes from Dorothy Sayer's book "Have His Carcase", in which Lord Peter Wimsey solves it, and describes the use of a probably word attack.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a:extLst>
              <a:ext uri="{FF2B5EF4-FFF2-40B4-BE49-F238E27FC236}">
                <a16:creationId xmlns:a16="http://schemas.microsoft.com/office/drawing/2014/main" id="{CFEE792D-2A34-41DC-8410-25FD4216E957}"/>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EB12473-5E49-497B-AA32-585599A4724E}"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23</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7587" name="Rectangle 2">
            <a:extLst>
              <a:ext uri="{FF2B5EF4-FFF2-40B4-BE49-F238E27FC236}">
                <a16:creationId xmlns:a16="http://schemas.microsoft.com/office/drawing/2014/main" id="{48BC1CE8-39DD-4BE8-8A2F-661573A99D41}"/>
              </a:ext>
            </a:extLst>
          </p:cNvPr>
          <p:cNvSpPr>
            <a:spLocks noGrp="1" noRot="1" noChangeAspect="1" noChangeArrowheads="1" noTextEdit="1"/>
          </p:cNvSpPr>
          <p:nvPr>
            <p:ph type="sldImg"/>
          </p:nvPr>
        </p:nvSpPr>
        <p:spPr>
          <a:ln/>
        </p:spPr>
      </p:sp>
      <p:sp>
        <p:nvSpPr>
          <p:cNvPr id="67588" name="Rectangle 3">
            <a:extLst>
              <a:ext uri="{FF2B5EF4-FFF2-40B4-BE49-F238E27FC236}">
                <a16:creationId xmlns:a16="http://schemas.microsoft.com/office/drawing/2014/main" id="{06DBF084-195D-434C-8870-E65443C91292}"/>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228600" indent="-228600" eaLnBrk="1" hangingPunct="1">
              <a:defRPr/>
            </a:pPr>
            <a:r>
              <a:rPr lang="en-US" altLang="en-US">
                <a:latin typeface="Times-Roman" charset="0"/>
              </a:rPr>
              <a:t>Plaintext is encrypted two letters at a time,according to the rules as shown. </a:t>
            </a:r>
            <a:r>
              <a:rPr lang="en-AU" altLang="en-US">
                <a:latin typeface="Arial" charset="0"/>
              </a:rPr>
              <a:t>Note how you wrap from right side back to left, or from bottom back to top.</a:t>
            </a:r>
          </a:p>
          <a:p>
            <a:pPr marL="685800" lvl="1" indent="-228600" eaLnBrk="1" hangingPunct="1">
              <a:lnSpc>
                <a:spcPct val="80000"/>
              </a:lnSpc>
              <a:buFont typeface="Times" charset="0"/>
              <a:buAutoNum type="arabicPeriod"/>
              <a:defRPr/>
            </a:pPr>
            <a:r>
              <a:rPr lang="en-AU" altLang="en-US">
                <a:latin typeface="Arial" charset="0"/>
              </a:rPr>
              <a:t> if a pair is a repeated letter, insert a filler like 'X',  eg. "balloon" encrypts as "ba lx lo on" </a:t>
            </a:r>
          </a:p>
          <a:p>
            <a:pPr marL="685800" lvl="1" indent="-228600" eaLnBrk="1" hangingPunct="1">
              <a:lnSpc>
                <a:spcPct val="80000"/>
              </a:lnSpc>
              <a:buFont typeface="Times" charset="0"/>
              <a:buAutoNum type="arabicPeriod"/>
              <a:defRPr/>
            </a:pPr>
            <a:r>
              <a:rPr lang="en-AU" altLang="en-US">
                <a:latin typeface="Arial" charset="0"/>
              </a:rPr>
              <a:t> if both letters fall in the same row, replace each with letter to right (wrapping back to start from end),  eg. “ar" encrypts as "RM" </a:t>
            </a:r>
          </a:p>
          <a:p>
            <a:pPr marL="685800" lvl="1" indent="-228600" eaLnBrk="1" hangingPunct="1">
              <a:lnSpc>
                <a:spcPct val="80000"/>
              </a:lnSpc>
              <a:buFont typeface="Times" charset="0"/>
              <a:buAutoNum type="arabicPeriod"/>
              <a:defRPr/>
            </a:pPr>
            <a:r>
              <a:rPr lang="en-AU" altLang="en-US">
                <a:latin typeface="Arial" charset="0"/>
              </a:rPr>
              <a:t> if both letters fall in the same column, replace each with the letter below it (again wrapping to top from bottom), eg. “mu" encrypts to "CM" </a:t>
            </a:r>
          </a:p>
          <a:p>
            <a:pPr marL="685800" lvl="1" indent="-228600" eaLnBrk="1" hangingPunct="1">
              <a:lnSpc>
                <a:spcPct val="80000"/>
              </a:lnSpc>
              <a:buFont typeface="Times" charset="0"/>
              <a:buAutoNum type="arabicPeriod"/>
              <a:defRPr/>
            </a:pPr>
            <a:r>
              <a:rPr lang="en-AU" altLang="en-US">
                <a:latin typeface="Arial" charset="0"/>
              </a:rPr>
              <a:t> otherwise each letter is replaced by the one in its row in the column of the other letter of the pair, eg. “hs" encrypts to "BP", and “ea" to "IM" or "JM" (as desired) </a:t>
            </a:r>
          </a:p>
          <a:p>
            <a:pPr marL="228600" indent="-228600" eaLnBrk="1" hangingPunct="1">
              <a:defRPr/>
            </a:pPr>
            <a:r>
              <a:rPr lang="en-AU" altLang="en-US">
                <a:latin typeface="Arial" charset="0"/>
              </a:rPr>
              <a:t> Decrypting of course works exactly in reverse. Can see this by working the example pairs shown, backwards.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7">
            <a:extLst>
              <a:ext uri="{FF2B5EF4-FFF2-40B4-BE49-F238E27FC236}">
                <a16:creationId xmlns:a16="http://schemas.microsoft.com/office/drawing/2014/main" id="{6292BFB8-322F-4326-845B-B661509D8817}"/>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A4E79063-1A85-4F07-81FF-A52F57AB2C45}"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25</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8611" name="Rectangle 2">
            <a:extLst>
              <a:ext uri="{FF2B5EF4-FFF2-40B4-BE49-F238E27FC236}">
                <a16:creationId xmlns:a16="http://schemas.microsoft.com/office/drawing/2014/main" id="{73A9C31A-FBAE-4070-A6AF-24B6D4732C6B}"/>
              </a:ext>
            </a:extLst>
          </p:cNvPr>
          <p:cNvSpPr>
            <a:spLocks noGrp="1" noRot="1" noChangeAspect="1" noChangeArrowheads="1" noTextEdit="1"/>
          </p:cNvSpPr>
          <p:nvPr>
            <p:ph type="sldImg"/>
          </p:nvPr>
        </p:nvSpPr>
        <p:spPr>
          <a:ln/>
        </p:spPr>
      </p:sp>
      <p:sp>
        <p:nvSpPr>
          <p:cNvPr id="68612" name="Rectangle 3">
            <a:extLst>
              <a:ext uri="{FF2B5EF4-FFF2-40B4-BE49-F238E27FC236}">
                <a16:creationId xmlns:a16="http://schemas.microsoft.com/office/drawing/2014/main" id="{A0C7111B-26D3-45D7-A338-2A6DFB4DC7D6}"/>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Times-Roman" charset="0"/>
              </a:rPr>
              <a:t>The Playfair cipher is a great advance over simple monoalphabetic ciphers, since there are 26*26=676</a:t>
            </a:r>
            <a:r>
              <a:rPr lang="en-US" altLang="en-US">
                <a:latin typeface="Helvetica" charset="0"/>
              </a:rPr>
              <a:t> </a:t>
            </a:r>
            <a:r>
              <a:rPr lang="en-US" altLang="en-US">
                <a:latin typeface="Times-Roman" charset="0"/>
              </a:rPr>
              <a:t>digrams (vs 26 letters), so that identification of individual digrams is more difficult. Also,the relative frequencies of individual letters exhibit a much greater range than that of digrams, making frequency analysis much more difficult. The Playfair cipher was for a long time considered unbreakable. It was used as the standard field system by the British Army in World War I and still enjoyed considerable use by the U.S.Army and other Allied forces during World War II. Despite this level of confidence in its security,the Playfair cipher is relatively easy to break because it still leaves much of the structure of the plaintext language intact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a:extLst>
              <a:ext uri="{FF2B5EF4-FFF2-40B4-BE49-F238E27FC236}">
                <a16:creationId xmlns:a16="http://schemas.microsoft.com/office/drawing/2014/main" id="{3C7A9E78-7494-4439-B417-5D3C8C80778A}"/>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98CD6AC-EF13-48DB-B76D-14449488DEF6}"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27</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9635" name="Rectangle 2">
            <a:extLst>
              <a:ext uri="{FF2B5EF4-FFF2-40B4-BE49-F238E27FC236}">
                <a16:creationId xmlns:a16="http://schemas.microsoft.com/office/drawing/2014/main" id="{3789852D-A404-4FEB-862E-8115CCCB8660}"/>
              </a:ext>
            </a:extLst>
          </p:cNvPr>
          <p:cNvSpPr>
            <a:spLocks noGrp="1" noRot="1" noChangeAspect="1" noChangeArrowheads="1" noTextEdit="1"/>
          </p:cNvSpPr>
          <p:nvPr>
            <p:ph type="sldImg"/>
          </p:nvPr>
        </p:nvSpPr>
        <p:spPr>
          <a:ln/>
        </p:spPr>
      </p:sp>
      <p:sp>
        <p:nvSpPr>
          <p:cNvPr id="69636" name="Rectangle 3">
            <a:extLst>
              <a:ext uri="{FF2B5EF4-FFF2-40B4-BE49-F238E27FC236}">
                <a16:creationId xmlns:a16="http://schemas.microsoft.com/office/drawing/2014/main" id="{A1B3D675-9BC4-47D5-B67A-B4E183E5F6F7}"/>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228600" indent="-228600" eaLnBrk="1" hangingPunct="1"/>
            <a:r>
              <a:rPr lang="en-AU" altLang="en-US"/>
              <a:t>One approach to reducing the "spikyness" of natural language text is used the Playfair cipher which encrypts more than one letter at once. We now consider the other alternative, using multiple cipher alphabets in turn. This gives the attacker more work, since many alphabets need to be guessed, and because the frequency distribution is more complex, since the same plaintext letter could be replaced by several ciphertext letters, depending on which alphabet is used. </a:t>
            </a:r>
            <a:r>
              <a:rPr lang="en-US" altLang="en-US">
                <a:latin typeface="Times-Roman" charset="0"/>
              </a:rPr>
              <a:t>The general name for this approach is a polyalphabetic substitution cipher. All these techniques have the following features in common:</a:t>
            </a:r>
            <a:r>
              <a:rPr lang="en-US" altLang="en-US">
                <a:latin typeface="Helvetica" panose="020B0604020202020204" pitchFamily="34" charset="0"/>
              </a:rPr>
              <a:t> </a:t>
            </a:r>
          </a:p>
          <a:p>
            <a:pPr marL="228600" indent="-228600" eaLnBrk="1" hangingPunct="1">
              <a:buFont typeface="Times" panose="02020603050405020304" pitchFamily="18" charset="0"/>
              <a:buAutoNum type="arabicPeriod"/>
            </a:pPr>
            <a:r>
              <a:rPr lang="en-US" altLang="en-US">
                <a:latin typeface="Times-Roman" charset="0"/>
              </a:rPr>
              <a:t> A set of related monoalphabetic substitution rules is used.</a:t>
            </a:r>
            <a:r>
              <a:rPr lang="en-US" altLang="en-US">
                <a:latin typeface="Helvetica" panose="020B0604020202020204" pitchFamily="34" charset="0"/>
              </a:rPr>
              <a:t> </a:t>
            </a:r>
          </a:p>
          <a:p>
            <a:pPr marL="228600" indent="-228600" eaLnBrk="1" hangingPunct="1">
              <a:buFont typeface="Times" panose="02020603050405020304" pitchFamily="18" charset="0"/>
              <a:buNone/>
            </a:pPr>
            <a:r>
              <a:rPr lang="en-US" altLang="en-US">
                <a:latin typeface="Times-Roman" charset="0"/>
              </a:rPr>
              <a:t>2.</a:t>
            </a:r>
            <a:r>
              <a:rPr lang="en-US" altLang="en-US">
                <a:latin typeface="Helvetica" panose="020B0604020202020204" pitchFamily="34" charset="0"/>
              </a:rPr>
              <a:t> </a:t>
            </a:r>
            <a:r>
              <a:rPr lang="en-US" altLang="en-US">
                <a:latin typeface="Times-Roman" charset="0"/>
              </a:rPr>
              <a:t>A key determines which particular rule is chosen for a given transformation. </a:t>
            </a:r>
            <a:endParaRPr lang="en-AU" altLang="en-US">
              <a:latin typeface="Times-Roman"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7">
            <a:extLst>
              <a:ext uri="{FF2B5EF4-FFF2-40B4-BE49-F238E27FC236}">
                <a16:creationId xmlns:a16="http://schemas.microsoft.com/office/drawing/2014/main" id="{7A6F8CB7-6C54-44BE-84C7-F200BCC44B50}"/>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5EF2763-FC77-445B-9E32-2558F1F97F8A}"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29</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0659" name="Rectangle 2">
            <a:extLst>
              <a:ext uri="{FF2B5EF4-FFF2-40B4-BE49-F238E27FC236}">
                <a16:creationId xmlns:a16="http://schemas.microsoft.com/office/drawing/2014/main" id="{D3FFDF30-F5D8-4666-99E1-BD291A35A4BA}"/>
              </a:ext>
            </a:extLst>
          </p:cNvPr>
          <p:cNvSpPr>
            <a:spLocks noGrp="1" noRot="1" noChangeAspect="1" noChangeArrowheads="1" noTextEdit="1"/>
          </p:cNvSpPr>
          <p:nvPr>
            <p:ph type="sldImg"/>
          </p:nvPr>
        </p:nvSpPr>
        <p:spPr>
          <a:ln/>
        </p:spPr>
      </p:sp>
      <p:sp>
        <p:nvSpPr>
          <p:cNvPr id="70660" name="Rectangle 3">
            <a:extLst>
              <a:ext uri="{FF2B5EF4-FFF2-40B4-BE49-F238E27FC236}">
                <a16:creationId xmlns:a16="http://schemas.microsoft.com/office/drawing/2014/main" id="{8D8A6DFE-D801-40B0-AC64-09D4CDDFB1E4}"/>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Times-Roman" charset="0"/>
              </a:rPr>
              <a:t>The best known, and one of the simplest, such algorithms is referred to as the Vigenère cipher, where the set of related monoalphabetic substitution rules consists of the 26 Caesar ciphers, with shifts of 0 through 25. Each cipher is denoted by a key letter, which is the ciphertext letter that substitutes for the plaintext letter ‘a’, and which are </a:t>
            </a:r>
            <a:r>
              <a:rPr lang="en-AU" altLang="en-US">
                <a:latin typeface="Arial" charset="0"/>
              </a:rPr>
              <a:t>each used in turn, as shown next.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a:extLst>
              <a:ext uri="{FF2B5EF4-FFF2-40B4-BE49-F238E27FC236}">
                <a16:creationId xmlns:a16="http://schemas.microsoft.com/office/drawing/2014/main" id="{CFBB35F8-ECCD-4819-AD14-8940C59972D2}"/>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8BB140D-A551-4EF1-8DDF-4A97619FEF61}"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31</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1683" name="Rectangle 2">
            <a:extLst>
              <a:ext uri="{FF2B5EF4-FFF2-40B4-BE49-F238E27FC236}">
                <a16:creationId xmlns:a16="http://schemas.microsoft.com/office/drawing/2014/main" id="{49E24D11-A87F-4FAB-BDCD-BA8E810F0DE6}"/>
              </a:ext>
            </a:extLst>
          </p:cNvPr>
          <p:cNvSpPr>
            <a:spLocks noGrp="1" noRot="1" noChangeAspect="1" noChangeArrowheads="1" noTextEdit="1"/>
          </p:cNvSpPr>
          <p:nvPr>
            <p:ph type="sldImg"/>
          </p:nvPr>
        </p:nvSpPr>
        <p:spPr>
          <a:ln/>
        </p:spPr>
      </p:sp>
      <p:sp>
        <p:nvSpPr>
          <p:cNvPr id="71684" name="Rectangle 3">
            <a:extLst>
              <a:ext uri="{FF2B5EF4-FFF2-40B4-BE49-F238E27FC236}">
                <a16:creationId xmlns:a16="http://schemas.microsoft.com/office/drawing/2014/main" id="{939FB728-D32C-4D3E-8691-EB8C2AB45317}"/>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Arial" charset="0"/>
              </a:rPr>
              <a:t>Discuss this simple example from text Stallings section 2.2.</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7">
            <a:extLst>
              <a:ext uri="{FF2B5EF4-FFF2-40B4-BE49-F238E27FC236}">
                <a16:creationId xmlns:a16="http://schemas.microsoft.com/office/drawing/2014/main" id="{1529742C-DEBD-43F7-AEE8-A636EB7F9B77}"/>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82161B23-26D1-42AF-8CAE-8570A6BAFDF7}"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32</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2707" name="Rectangle 2">
            <a:extLst>
              <a:ext uri="{FF2B5EF4-FFF2-40B4-BE49-F238E27FC236}">
                <a16:creationId xmlns:a16="http://schemas.microsoft.com/office/drawing/2014/main" id="{E5888034-9274-4BB1-9140-E6EF63AF3E7A}"/>
              </a:ext>
            </a:extLst>
          </p:cNvPr>
          <p:cNvSpPr>
            <a:spLocks noGrp="1" noRot="1" noChangeAspect="1" noChangeArrowheads="1" noTextEdit="1"/>
          </p:cNvSpPr>
          <p:nvPr>
            <p:ph type="sldImg"/>
          </p:nvPr>
        </p:nvSpPr>
        <p:spPr>
          <a:ln/>
        </p:spPr>
      </p:sp>
      <p:sp>
        <p:nvSpPr>
          <p:cNvPr id="72708" name="Rectangle 3">
            <a:extLst>
              <a:ext uri="{FF2B5EF4-FFF2-40B4-BE49-F238E27FC236}">
                <a16:creationId xmlns:a16="http://schemas.microsoft.com/office/drawing/2014/main" id="{B0874CF8-B28C-49D8-8A84-EDDB06491CB6}"/>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t>The </a:t>
            </a:r>
            <a:r>
              <a:rPr lang="en-AU" altLang="en-US"/>
              <a:t>Vigenère &amp; related polyalphabetic ciphers still do not completely obscure the underlying language characteristics.</a:t>
            </a:r>
          </a:p>
          <a:p>
            <a:pPr eaLnBrk="1" hangingPunct="1"/>
            <a:r>
              <a:rPr lang="en-AU" altLang="en-US"/>
              <a:t>The key to breaking them was to identify the number of translation alphabets, and then attack each separately.</a:t>
            </a:r>
            <a:endParaRPr lang="en-US"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Rectangle 7">
            <a:extLst>
              <a:ext uri="{FF2B5EF4-FFF2-40B4-BE49-F238E27FC236}">
                <a16:creationId xmlns:a16="http://schemas.microsoft.com/office/drawing/2014/main" id="{90B2ECF7-1E99-486B-9D43-277A84E5BC08}"/>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6B77B01-118A-4248-AC0A-D335E0F02DAC}"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33</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3731" name="Rectangle 2">
            <a:extLst>
              <a:ext uri="{FF2B5EF4-FFF2-40B4-BE49-F238E27FC236}">
                <a16:creationId xmlns:a16="http://schemas.microsoft.com/office/drawing/2014/main" id="{6C4E14A2-C3AD-49C2-8757-D304CDA5C64F}"/>
              </a:ext>
            </a:extLst>
          </p:cNvPr>
          <p:cNvSpPr>
            <a:spLocks noGrp="1" noRot="1" noChangeAspect="1" noChangeArrowheads="1" noTextEdit="1"/>
          </p:cNvSpPr>
          <p:nvPr>
            <p:ph type="sldImg"/>
          </p:nvPr>
        </p:nvSpPr>
        <p:spPr>
          <a:ln/>
        </p:spPr>
      </p:sp>
      <p:sp>
        <p:nvSpPr>
          <p:cNvPr id="73732" name="Rectangle 3">
            <a:extLst>
              <a:ext uri="{FF2B5EF4-FFF2-40B4-BE49-F238E27FC236}">
                <a16:creationId xmlns:a16="http://schemas.microsoft.com/office/drawing/2014/main" id="{F8026EEC-0164-4936-9A04-F2ECD994817F}"/>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marL="228600" indent="-228600" eaLnBrk="1" hangingPunct="1"/>
            <a:r>
              <a:rPr lang="en-US" altLang="en-US"/>
              <a:t>The One-Time Pad is an evolution of the Vernham cipher, which was invented by Gilbert Vernham in 1918, and used a long tape of random letters to encrypt the message. An Army Signal Corp officer, Joseph Mauborgne, proposed an improvement using a random key that was truly as long as the message, with no repetitions, which thus totally obscures the original message. </a:t>
            </a:r>
            <a:r>
              <a:rPr lang="en-US" altLang="en-US">
                <a:latin typeface="Times-Roman" charset="0"/>
              </a:rPr>
              <a:t>It produces random output that bears no statistical relationship to the plaintext. Because the ciphertext contains no information whatsoever about the plaintext, there is simply no way to break the code, s</a:t>
            </a:r>
            <a:r>
              <a:rPr lang="en-US" altLang="en-US"/>
              <a:t>ince any plaintext can be mapped to any ciphertext given some key. </a:t>
            </a:r>
          </a:p>
          <a:p>
            <a:pPr marL="228600" indent="-228600" eaLnBrk="1" hangingPunct="1"/>
            <a:r>
              <a:rPr lang="en-US" altLang="en-US">
                <a:latin typeface="Times-Roman" charset="0"/>
              </a:rPr>
              <a:t>The one-time pad offers complete security but, in practice, has two fundamental difficulties:</a:t>
            </a:r>
            <a:r>
              <a:rPr lang="en-US" altLang="en-US">
                <a:latin typeface="Helvetica" panose="020B0604020202020204" pitchFamily="34" charset="0"/>
              </a:rPr>
              <a:t> </a:t>
            </a:r>
          </a:p>
          <a:p>
            <a:pPr marL="228600" indent="-228600" eaLnBrk="1" hangingPunct="1">
              <a:buFont typeface="Times" panose="02020603050405020304" pitchFamily="18" charset="0"/>
              <a:buAutoNum type="arabicPeriod"/>
            </a:pPr>
            <a:r>
              <a:rPr lang="en-US" altLang="en-US">
                <a:latin typeface="Times-Roman" charset="0"/>
              </a:rPr>
              <a:t>There is the practical problem of making large quantities of random keys. </a:t>
            </a:r>
          </a:p>
          <a:p>
            <a:pPr marL="228600" indent="-228600" eaLnBrk="1" hangingPunct="1">
              <a:buFont typeface="Times" panose="02020603050405020304" pitchFamily="18" charset="0"/>
              <a:buNone/>
            </a:pPr>
            <a:r>
              <a:rPr lang="en-US" altLang="en-US">
                <a:latin typeface="Times-Roman" charset="0"/>
              </a:rPr>
              <a:t>2.</a:t>
            </a:r>
            <a:r>
              <a:rPr lang="en-US" altLang="en-US">
                <a:latin typeface="Helvetica" panose="020B0604020202020204" pitchFamily="34" charset="0"/>
              </a:rPr>
              <a:t> And </a:t>
            </a:r>
            <a:r>
              <a:rPr lang="en-US" altLang="en-US">
                <a:latin typeface="Times-Roman" charset="0"/>
              </a:rPr>
              <a:t>the problem of key distribution and protection, where for every message to be sent, a key of equal length is needed by both sender and receiver.</a:t>
            </a:r>
          </a:p>
          <a:p>
            <a:pPr marL="228600" indent="-228600" eaLnBrk="1" hangingPunct="1">
              <a:buFont typeface="Times" panose="02020603050405020304" pitchFamily="18" charset="0"/>
              <a:buNone/>
            </a:pPr>
            <a:r>
              <a:rPr lang="en-US" altLang="en-US">
                <a:latin typeface="Times-Roman" charset="0"/>
              </a:rPr>
              <a:t>Because of these difficulties, the one-time pad is of limited utility, and is useful primarily for low-bandwidth channels requiring very high security.</a:t>
            </a:r>
            <a:r>
              <a:rPr lang="en-US" altLang="en-US">
                <a:latin typeface="Helvetica" panose="020B0604020202020204" pitchFamily="34" charset="0"/>
              </a:rPr>
              <a:t> </a:t>
            </a:r>
            <a:endParaRPr lang="en-AU" altLang="en-US">
              <a:latin typeface="Helvetica"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a:extLst>
              <a:ext uri="{FF2B5EF4-FFF2-40B4-BE49-F238E27FC236}">
                <a16:creationId xmlns:a16="http://schemas.microsoft.com/office/drawing/2014/main" id="{8DF919EC-E55D-474A-ADF3-294458E4D31D}"/>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2106E56E-3CD0-43CC-BBA4-F93D973B2D94}"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6323" name="Rectangle 2">
            <a:extLst>
              <a:ext uri="{FF2B5EF4-FFF2-40B4-BE49-F238E27FC236}">
                <a16:creationId xmlns:a16="http://schemas.microsoft.com/office/drawing/2014/main" id="{E3073AF0-2CCD-4DE5-9627-0E092351AF5E}"/>
              </a:ext>
            </a:extLst>
          </p:cNvPr>
          <p:cNvSpPr>
            <a:spLocks noGrp="1" noRot="1" noChangeAspect="1" noChangeArrowheads="1" noTextEdit="1"/>
          </p:cNvSpPr>
          <p:nvPr>
            <p:ph type="sldImg"/>
          </p:nvPr>
        </p:nvSpPr>
        <p:spPr>
          <a:ln/>
        </p:spPr>
      </p:sp>
      <p:sp>
        <p:nvSpPr>
          <p:cNvPr id="56324" name="Rectangle 3">
            <a:extLst>
              <a:ext uri="{FF2B5EF4-FFF2-40B4-BE49-F238E27FC236}">
                <a16:creationId xmlns:a16="http://schemas.microsoft.com/office/drawing/2014/main" id="{1CA11D60-2C4D-496F-BF20-180E0468C52B}"/>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t>Substitution ciphers form the first of the fundamental building blocks. The core idea is to replace one basic unit (letter/byte) with another. Whilst the early Greeks described several substitution ciphers, the first attested use in military affairs of one was by Julius Caesar, described by him in </a:t>
            </a:r>
            <a:r>
              <a:rPr lang="en-AU" altLang="en-US" i="1"/>
              <a:t>Gallic Wars</a:t>
            </a:r>
            <a:r>
              <a:rPr lang="en-AU" altLang="en-US"/>
              <a:t> (cf. Kahn pp83-84). Still call any cipher using a simple letter shift a </a:t>
            </a:r>
            <a:r>
              <a:rPr lang="en-AU" altLang="en-US" b="1"/>
              <a:t>caesar cipher</a:t>
            </a:r>
            <a:r>
              <a:rPr lang="en-AU" altLang="en-US"/>
              <a:t>, not just those with shift 3. </a:t>
            </a:r>
          </a:p>
          <a:p>
            <a:pPr eaLnBrk="1" hangingPunct="1"/>
            <a:endParaRPr lang="en-AU"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a:extLst>
              <a:ext uri="{FF2B5EF4-FFF2-40B4-BE49-F238E27FC236}">
                <a16:creationId xmlns:a16="http://schemas.microsoft.com/office/drawing/2014/main" id="{CE04AEEE-370F-4911-84AE-B53EB85999D1}"/>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8BAA436-D666-478A-A0E6-4D03C2B883F8}"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36</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4755" name="Rectangle 2">
            <a:extLst>
              <a:ext uri="{FF2B5EF4-FFF2-40B4-BE49-F238E27FC236}">
                <a16:creationId xmlns:a16="http://schemas.microsoft.com/office/drawing/2014/main" id="{4474E833-D0BA-4B66-9E47-03EA4BA8419B}"/>
              </a:ext>
            </a:extLst>
          </p:cNvPr>
          <p:cNvSpPr>
            <a:spLocks noGrp="1" noRot="1" noChangeAspect="1" noChangeArrowheads="1" noTextEdit="1"/>
          </p:cNvSpPr>
          <p:nvPr>
            <p:ph type="sldImg"/>
          </p:nvPr>
        </p:nvSpPr>
        <p:spPr>
          <a:ln/>
        </p:spPr>
      </p:sp>
      <p:sp>
        <p:nvSpPr>
          <p:cNvPr id="74756" name="Rectangle 3">
            <a:extLst>
              <a:ext uri="{FF2B5EF4-FFF2-40B4-BE49-F238E27FC236}">
                <a16:creationId xmlns:a16="http://schemas.microsoft.com/office/drawing/2014/main" id="{0520363D-CE16-4A4A-A00B-690A73D6F8C1}"/>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Times-Roman" charset="0"/>
              </a:rPr>
              <a:t>All the techniques examined so far involve the substitution of a ciphertext symbol for a plaintext symbol. A very different kind of mapping is achieved by performing some sort of permutation on the plaintext letters. This technique is referred to as a transposition cipher, and </a:t>
            </a:r>
            <a:r>
              <a:rPr lang="en-AU" altLang="en-US">
                <a:latin typeface="Arial" charset="0"/>
              </a:rPr>
              <a:t>form the second basic building block of ciphers. The core idea is to rearrange the order of basic units (letters/bytes/bits) without altering their actual values.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Rectangle 7">
            <a:extLst>
              <a:ext uri="{FF2B5EF4-FFF2-40B4-BE49-F238E27FC236}">
                <a16:creationId xmlns:a16="http://schemas.microsoft.com/office/drawing/2014/main" id="{18F4584E-F575-480F-9CDD-278FA254D45F}"/>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EA76DD7-29FE-4313-B00F-3F702E0E05AE}"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37</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5779" name="Rectangle 2">
            <a:extLst>
              <a:ext uri="{FF2B5EF4-FFF2-40B4-BE49-F238E27FC236}">
                <a16:creationId xmlns:a16="http://schemas.microsoft.com/office/drawing/2014/main" id="{72B53753-7658-4E60-8695-F29CC73729DE}"/>
              </a:ext>
            </a:extLst>
          </p:cNvPr>
          <p:cNvSpPr>
            <a:spLocks noGrp="1" noRot="1" noChangeAspect="1" noChangeArrowheads="1" noTextEdit="1"/>
          </p:cNvSpPr>
          <p:nvPr>
            <p:ph type="sldImg"/>
          </p:nvPr>
        </p:nvSpPr>
        <p:spPr>
          <a:ln/>
        </p:spPr>
      </p:sp>
      <p:sp>
        <p:nvSpPr>
          <p:cNvPr id="75780" name="Rectangle 3">
            <a:extLst>
              <a:ext uri="{FF2B5EF4-FFF2-40B4-BE49-F238E27FC236}">
                <a16:creationId xmlns:a16="http://schemas.microsoft.com/office/drawing/2014/main" id="{48723461-5D72-43D9-A5CA-82E2B4CCF04D}"/>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Times-Roman" charset="0"/>
              </a:rPr>
              <a:t>The simplest such cipher is the rail fence technique, in which the plaintext is written down as a sequence of diagonals and then read off as a sequence of rows.</a:t>
            </a:r>
            <a:endParaRPr lang="en-US" altLang="en-US"/>
          </a:p>
          <a:p>
            <a:pPr eaLnBrk="1" hangingPunct="1"/>
            <a:r>
              <a:rPr lang="en-US" altLang="en-US"/>
              <a:t>The example message is: </a:t>
            </a:r>
            <a:r>
              <a:rPr lang="en-AU" altLang="en-US"/>
              <a:t>"meet me after the toga party" with a rail fence of depth 2.</a:t>
            </a:r>
          </a:p>
          <a:p>
            <a:pPr eaLnBrk="1" hangingPunct="1"/>
            <a:r>
              <a:rPr lang="en-US" altLang="en-US">
                <a:latin typeface="Times-Roman" charset="0"/>
              </a:rPr>
              <a:t>This sort of thing would be trivial to cryptanalyze.</a:t>
            </a:r>
            <a:endParaRPr lang="en-AU" altLang="en-US">
              <a:latin typeface="Times-Roman"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a:extLst>
              <a:ext uri="{FF2B5EF4-FFF2-40B4-BE49-F238E27FC236}">
                <a16:creationId xmlns:a16="http://schemas.microsoft.com/office/drawing/2014/main" id="{3D898C22-6734-480E-A21B-2B996179563C}"/>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C9FC979-C9B1-425C-AAD9-49B7602CF70C}"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38</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6803" name="Rectangle 2">
            <a:extLst>
              <a:ext uri="{FF2B5EF4-FFF2-40B4-BE49-F238E27FC236}">
                <a16:creationId xmlns:a16="http://schemas.microsoft.com/office/drawing/2014/main" id="{B942DF47-5DFE-4120-9B9E-0AD6DDA6AC80}"/>
              </a:ext>
            </a:extLst>
          </p:cNvPr>
          <p:cNvSpPr>
            <a:spLocks noGrp="1" noRot="1" noChangeAspect="1" noChangeArrowheads="1" noTextEdit="1"/>
          </p:cNvSpPr>
          <p:nvPr>
            <p:ph type="sldImg"/>
          </p:nvPr>
        </p:nvSpPr>
        <p:spPr>
          <a:ln/>
        </p:spPr>
      </p:sp>
      <p:sp>
        <p:nvSpPr>
          <p:cNvPr id="76804" name="Rectangle 3">
            <a:extLst>
              <a:ext uri="{FF2B5EF4-FFF2-40B4-BE49-F238E27FC236}">
                <a16:creationId xmlns:a16="http://schemas.microsoft.com/office/drawing/2014/main" id="{550E5FC5-135F-4B33-85FB-EFA70354A3DC}"/>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Times-Roman" charset="0"/>
              </a:rPr>
              <a:t>A more complex </a:t>
            </a:r>
            <a:r>
              <a:rPr lang="en-US" altLang="en-US">
                <a:latin typeface="Arial" charset="0"/>
              </a:rPr>
              <a:t>transposition</a:t>
            </a:r>
            <a:r>
              <a:rPr lang="en-US" altLang="en-US">
                <a:latin typeface="Times-Roman" charset="0"/>
              </a:rPr>
              <a:t> cipher is to write the message in a rectangle, row by row, and read the message off shuffling the order of the columns in each row.</a:t>
            </a:r>
          </a:p>
          <a:p>
            <a:pPr eaLnBrk="1" hangingPunct="1">
              <a:defRPr/>
            </a:pPr>
            <a:r>
              <a:rPr lang="en-US" altLang="en-US">
                <a:latin typeface="Times-Roman" charset="0"/>
              </a:rPr>
              <a:t>A pure transposition cipher is easily recognized because it has the same letter frequencies as the original plaintext. For the type of columnar transposition just shown, cryptanalysis is fairly straightforward and involves laying out the ciphertext in a matrix and playing around with column positions. Digram and trigram frequency tables can be useful.</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a:extLst>
              <a:ext uri="{FF2B5EF4-FFF2-40B4-BE49-F238E27FC236}">
                <a16:creationId xmlns:a16="http://schemas.microsoft.com/office/drawing/2014/main" id="{61D19E12-A56A-4FBC-8FC9-865E20A38EBE}"/>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9A793E9-26B8-42F5-A3E9-EABCAF567DE2}"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40</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7827" name="Rectangle 2">
            <a:extLst>
              <a:ext uri="{FF2B5EF4-FFF2-40B4-BE49-F238E27FC236}">
                <a16:creationId xmlns:a16="http://schemas.microsoft.com/office/drawing/2014/main" id="{E2551D52-6C82-48D1-BD18-C4050EAD4640}"/>
              </a:ext>
            </a:extLst>
          </p:cNvPr>
          <p:cNvSpPr>
            <a:spLocks noGrp="1" noRot="1" noChangeAspect="1" noChangeArrowheads="1" noTextEdit="1"/>
          </p:cNvSpPr>
          <p:nvPr>
            <p:ph type="sldImg"/>
          </p:nvPr>
        </p:nvSpPr>
        <p:spPr>
          <a:ln/>
        </p:spPr>
      </p:sp>
      <p:sp>
        <p:nvSpPr>
          <p:cNvPr id="77828" name="Rectangle 3">
            <a:extLst>
              <a:ext uri="{FF2B5EF4-FFF2-40B4-BE49-F238E27FC236}">
                <a16:creationId xmlns:a16="http://schemas.microsoft.com/office/drawing/2014/main" id="{301508B0-6E17-4281-89D2-C768B3BE71BF}"/>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solidFill>
                  <a:srgbClr val="810081"/>
                </a:solidFill>
                <a:latin typeface="Times-Roman" charset="0"/>
              </a:rPr>
              <a:t>Have seen that ciphers based on just substitutions or transpositions are not secure, and can be attacked because they do not sufficient obscure the underlying language structure</a:t>
            </a:r>
          </a:p>
          <a:p>
            <a:pPr eaLnBrk="1" hangingPunct="1">
              <a:defRPr/>
            </a:pPr>
            <a:r>
              <a:rPr lang="en-US" altLang="en-US">
                <a:solidFill>
                  <a:srgbClr val="810081"/>
                </a:solidFill>
                <a:latin typeface="Times-Roman" charset="0"/>
              </a:rPr>
              <a:t>So consider using several ciphers in succession to make harder.</a:t>
            </a:r>
          </a:p>
          <a:p>
            <a:pPr eaLnBrk="1" hangingPunct="1">
              <a:defRPr/>
            </a:pPr>
            <a:r>
              <a:rPr lang="en-US" altLang="en-US">
                <a:solidFill>
                  <a:srgbClr val="810081"/>
                </a:solidFill>
                <a:latin typeface="Times-Roman" charset="0"/>
              </a:rPr>
              <a:t>A substitution followed by a transposition is known as a Product Cipher, and makes a new much more secure cipher, and forms the bridge to modern ciphers.</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7">
            <a:extLst>
              <a:ext uri="{FF2B5EF4-FFF2-40B4-BE49-F238E27FC236}">
                <a16:creationId xmlns:a16="http://schemas.microsoft.com/office/drawing/2014/main" id="{81F91CC6-2AAD-41E5-BDB5-F228EBB13E0D}"/>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BD786BAC-9D18-403A-A7CA-AAC4E542F9D1}"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42</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8851" name="Rectangle 2">
            <a:extLst>
              <a:ext uri="{FF2B5EF4-FFF2-40B4-BE49-F238E27FC236}">
                <a16:creationId xmlns:a16="http://schemas.microsoft.com/office/drawing/2014/main" id="{306105F5-D391-4520-BFD9-E244484254BD}"/>
              </a:ext>
            </a:extLst>
          </p:cNvPr>
          <p:cNvSpPr>
            <a:spLocks noGrp="1" noRot="1" noChangeAspect="1" noChangeArrowheads="1" noTextEdit="1"/>
          </p:cNvSpPr>
          <p:nvPr>
            <p:ph type="sldImg"/>
          </p:nvPr>
        </p:nvSpPr>
        <p:spPr>
          <a:ln/>
        </p:spPr>
      </p:sp>
      <p:sp>
        <p:nvSpPr>
          <p:cNvPr id="78852" name="Rectangle 3">
            <a:extLst>
              <a:ext uri="{FF2B5EF4-FFF2-40B4-BE49-F238E27FC236}">
                <a16:creationId xmlns:a16="http://schemas.microsoft.com/office/drawing/2014/main" id="{C7474429-7281-444E-B41B-7623F687D6C9}"/>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solidFill>
                  <a:srgbClr val="810081"/>
                </a:solidFill>
                <a:latin typeface="Times-Roman" charset="0"/>
              </a:rPr>
              <a:t>The next major advance in ciphers required use of mechanical cipher machines which enabled to use of complex varying substitutions.</a:t>
            </a:r>
          </a:p>
          <a:p>
            <a:pPr eaLnBrk="1" hangingPunct="1"/>
            <a:r>
              <a:rPr lang="en-US" altLang="en-US">
                <a:latin typeface="Times-Roman" charset="0"/>
              </a:rPr>
              <a:t>A rotor machine consists of a set of independently rotating cylinders through which electrical pulses can flow. Each cylinder has 26 input pins and 26 output pins, with internal wiring that connects each input pin to a unique output pin. If we associate each input and output pin with a letter of the alphabet, then a single cylinder defines a monoalphabetic substitution. After each input key is depressed, the cylinder rotates one position, so that the internal connections are shifted accordingly. The power of the rotor machine is in the use of multiple cylinders, in which the output pins of one cylinder are connected to the input pins of the next, and with the cylinders rotating like an “odometer”, leading to a very large number of substitution alphabets being used, eg </a:t>
            </a:r>
            <a:r>
              <a:rPr lang="en-US" altLang="en-US"/>
              <a:t>with 3 cylinders have 26</a:t>
            </a:r>
            <a:r>
              <a:rPr lang="en-US" altLang="en-US" baseline="30000"/>
              <a:t>3</a:t>
            </a:r>
            <a:r>
              <a:rPr lang="en-US" altLang="en-US"/>
              <a:t>=17576 alphabets used.</a:t>
            </a:r>
            <a:endParaRPr lang="en-US" altLang="en-US">
              <a:solidFill>
                <a:srgbClr val="810081"/>
              </a:solidFill>
              <a:latin typeface="Times-Roman" charset="0"/>
            </a:endParaRPr>
          </a:p>
          <a:p>
            <a:pPr eaLnBrk="1" hangingPunct="1"/>
            <a:r>
              <a:rPr lang="en-US" altLang="en-US">
                <a:solidFill>
                  <a:srgbClr val="810081"/>
                </a:solidFill>
                <a:latin typeface="Times-Roman" charset="0"/>
              </a:rPr>
              <a:t>They were extensively used in world war 2, and the history of their use and analysis is one of the great stories from WW2.</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7">
            <a:extLst>
              <a:ext uri="{FF2B5EF4-FFF2-40B4-BE49-F238E27FC236}">
                <a16:creationId xmlns:a16="http://schemas.microsoft.com/office/drawing/2014/main" id="{84F24F78-B7C3-4E42-913F-CC445596945F}"/>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11F374EA-24A0-4B1D-AA70-5EF9C3BF1908}"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44</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79875" name="Rectangle 2">
            <a:extLst>
              <a:ext uri="{FF2B5EF4-FFF2-40B4-BE49-F238E27FC236}">
                <a16:creationId xmlns:a16="http://schemas.microsoft.com/office/drawing/2014/main" id="{579A6338-F554-48DE-8DDF-9E1C23EB159A}"/>
              </a:ext>
            </a:extLst>
          </p:cNvPr>
          <p:cNvSpPr>
            <a:spLocks noGrp="1" noRot="1" noChangeAspect="1" noChangeArrowheads="1" noTextEdit="1"/>
          </p:cNvSpPr>
          <p:nvPr>
            <p:ph type="sldImg"/>
          </p:nvPr>
        </p:nvSpPr>
        <p:spPr>
          <a:solidFill>
            <a:srgbClr val="FFFFFF"/>
          </a:solidFill>
          <a:ln/>
        </p:spPr>
      </p:sp>
      <p:sp>
        <p:nvSpPr>
          <p:cNvPr id="79876" name="Rectangle 3">
            <a:extLst>
              <a:ext uri="{FF2B5EF4-FFF2-40B4-BE49-F238E27FC236}">
                <a16:creationId xmlns:a16="http://schemas.microsoft.com/office/drawing/2014/main" id="{479BFC3F-98C9-4236-A77C-8BECD386B049}"/>
              </a:ext>
            </a:extLst>
          </p:cNvPr>
          <p:cNvSpPr>
            <a:spLocks noGrp="1" noChangeArrowheads="1"/>
          </p:cNvSpPr>
          <p:nvPr>
            <p:ph type="body" idx="1"/>
          </p:nvPr>
        </p:nvSpPr>
        <p:spPr>
          <a:solidFill>
            <a:srgbClr val="FFFFFF"/>
          </a:solidFill>
          <a:ln>
            <a:solidFill>
              <a:srgbClr val="000000"/>
            </a:solidFill>
            <a:miter lim="800000"/>
            <a:headEnd/>
            <a:tailEnd/>
          </a:ln>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solidFill>
                  <a:srgbClr val="810081"/>
                </a:solidFill>
                <a:latin typeface="Times-Roman" charset="0"/>
              </a:rPr>
              <a:t>This photo of an Allied </a:t>
            </a:r>
            <a:r>
              <a:rPr lang="en-US" altLang="en-US" i="1">
                <a:solidFill>
                  <a:srgbClr val="0000FF"/>
                </a:solidFill>
                <a:latin typeface="Times-Italic" charset="0"/>
              </a:rPr>
              <a:t>Hagelin machine was taken by Lawrie Brown at Eurocrypt'93 in Norway</a:t>
            </a:r>
            <a:r>
              <a:rPr lang="en-US" altLang="en-US">
                <a:solidFill>
                  <a:srgbClr val="810081"/>
                </a:solidFill>
                <a:latin typeface="Times-Roman" charset="0"/>
              </a:rPr>
              <a:t>. Note pen for scale, and the rotating cipher wheels near the front.</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7">
            <a:extLst>
              <a:ext uri="{FF2B5EF4-FFF2-40B4-BE49-F238E27FC236}">
                <a16:creationId xmlns:a16="http://schemas.microsoft.com/office/drawing/2014/main" id="{2597A0FD-CDF0-493C-B20D-DE5EF5E96452}"/>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451A002-21AC-433D-BED6-257C056C08C8}"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46</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80899" name="Rectangle 2">
            <a:extLst>
              <a:ext uri="{FF2B5EF4-FFF2-40B4-BE49-F238E27FC236}">
                <a16:creationId xmlns:a16="http://schemas.microsoft.com/office/drawing/2014/main" id="{90C0D87C-4358-4F33-8768-7656E74D325D}"/>
              </a:ext>
            </a:extLst>
          </p:cNvPr>
          <p:cNvSpPr>
            <a:spLocks noGrp="1" noRot="1" noChangeAspect="1" noChangeArrowheads="1" noTextEdit="1"/>
          </p:cNvSpPr>
          <p:nvPr>
            <p:ph type="sldImg"/>
          </p:nvPr>
        </p:nvSpPr>
        <p:spPr>
          <a:ln/>
        </p:spPr>
      </p:sp>
      <p:sp>
        <p:nvSpPr>
          <p:cNvPr id="80900" name="Rectangle 3">
            <a:extLst>
              <a:ext uri="{FF2B5EF4-FFF2-40B4-BE49-F238E27FC236}">
                <a16:creationId xmlns:a16="http://schemas.microsoft.com/office/drawing/2014/main" id="{4933CE68-5EB1-41DB-8B2C-4766E924E8A9}"/>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t>Steganography is </a:t>
            </a:r>
            <a:r>
              <a:rPr lang="en-US" altLang="en-US"/>
              <a:t>an alternative to encryption which hides the very existence of a message by some means. There are a large range of techniques for doing this.</a:t>
            </a:r>
          </a:p>
          <a:p>
            <a:pPr eaLnBrk="1" hangingPunct="1"/>
            <a:r>
              <a:rPr lang="en-US" altLang="en-US">
                <a:latin typeface="Times-Roman" charset="0"/>
              </a:rPr>
              <a:t>Steganography has a number of drawbacks when compared to encryption. It requires a lot of overhead to hide a relatively few bits of information.</a:t>
            </a:r>
          </a:p>
          <a:p>
            <a:pPr eaLnBrk="1" hangingPunct="1"/>
            <a:r>
              <a:rPr lang="en-US" altLang="en-US">
                <a:latin typeface="Times-Roman" charset="0"/>
              </a:rPr>
              <a:t>Also, once the system is discovered, it becomes virtually worthless, although a message can be first encrypted and then hidden using steganography. </a:t>
            </a:r>
          </a:p>
          <a:p>
            <a:pPr eaLnBrk="1" hangingPunct="1"/>
            <a:endParaRPr lang="en-US" altLang="en-US">
              <a:latin typeface="Times-Roman"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a:extLst>
              <a:ext uri="{FF2B5EF4-FFF2-40B4-BE49-F238E27FC236}">
                <a16:creationId xmlns:a16="http://schemas.microsoft.com/office/drawing/2014/main" id="{CF62C518-4A01-4A91-88E4-9360925179E2}"/>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5DD39464-3084-4A15-9ADA-8ADD4A2067CB}"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6</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7347" name="Rectangle 2">
            <a:extLst>
              <a:ext uri="{FF2B5EF4-FFF2-40B4-BE49-F238E27FC236}">
                <a16:creationId xmlns:a16="http://schemas.microsoft.com/office/drawing/2014/main" id="{24A1A8F4-ED47-446C-AEB6-D6C91F837DF5}"/>
              </a:ext>
            </a:extLst>
          </p:cNvPr>
          <p:cNvSpPr>
            <a:spLocks noGrp="1" noRot="1" noChangeAspect="1" noChangeArrowheads="1" noTextEdit="1"/>
          </p:cNvSpPr>
          <p:nvPr>
            <p:ph type="sldImg"/>
          </p:nvPr>
        </p:nvSpPr>
        <p:spPr>
          <a:ln/>
        </p:spPr>
      </p:sp>
      <p:sp>
        <p:nvSpPr>
          <p:cNvPr id="57348" name="Rectangle 3">
            <a:extLst>
              <a:ext uri="{FF2B5EF4-FFF2-40B4-BE49-F238E27FC236}">
                <a16:creationId xmlns:a16="http://schemas.microsoft.com/office/drawing/2014/main" id="{D0F78F89-18C8-4E84-B6B3-2D3F99294533}"/>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latin typeface="Arial" charset="0"/>
              </a:rPr>
              <a:t>This mathematical description uses </a:t>
            </a:r>
            <a:r>
              <a:rPr lang="en-AU" altLang="en-US" b="1">
                <a:latin typeface="Arial" charset="0"/>
              </a:rPr>
              <a:t>modulo (clock) arithmetic</a:t>
            </a:r>
            <a:r>
              <a:rPr lang="en-AU" altLang="en-US">
                <a:latin typeface="Arial" charset="0"/>
              </a:rPr>
              <a:t>. Here, when you reach Z you go back to A and start again. Mod 26 implies that when you reach 26, you use 0 instead (ie the letter after Z, or 25 + 1 goes to A or 0). </a:t>
            </a:r>
          </a:p>
          <a:p>
            <a:pPr eaLnBrk="1" hangingPunct="1">
              <a:defRPr/>
            </a:pPr>
            <a:r>
              <a:rPr lang="en-AU" altLang="en-US">
                <a:latin typeface="Arial" charset="0"/>
              </a:rPr>
              <a:t>Example: howdy (7,14,22,3,24) encrypted using key </a:t>
            </a:r>
            <a:r>
              <a:rPr lang="en-AU" altLang="en-US" i="1">
                <a:latin typeface="Arial" charset="0"/>
              </a:rPr>
              <a:t>f </a:t>
            </a:r>
            <a:r>
              <a:rPr lang="en-AU" altLang="en-US">
                <a:latin typeface="Arial" charset="0"/>
              </a:rPr>
              <a:t>(ie a shift of 5) is MTBID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a:extLst>
              <a:ext uri="{FF2B5EF4-FFF2-40B4-BE49-F238E27FC236}">
                <a16:creationId xmlns:a16="http://schemas.microsoft.com/office/drawing/2014/main" id="{74AEC252-E8B7-45F9-8987-E39E33EF703E}"/>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A788B46-0CC7-4907-B967-5C8A5256B608}"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8</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8371" name="Rectangle 2">
            <a:extLst>
              <a:ext uri="{FF2B5EF4-FFF2-40B4-BE49-F238E27FC236}">
                <a16:creationId xmlns:a16="http://schemas.microsoft.com/office/drawing/2014/main" id="{6F03F7E4-ED87-4742-A8A5-8AB1A3B1ABDD}"/>
              </a:ext>
            </a:extLst>
          </p:cNvPr>
          <p:cNvSpPr>
            <a:spLocks noGrp="1" noRot="1" noChangeAspect="1" noChangeArrowheads="1" noTextEdit="1"/>
          </p:cNvSpPr>
          <p:nvPr>
            <p:ph type="sldImg"/>
          </p:nvPr>
        </p:nvSpPr>
        <p:spPr>
          <a:ln/>
        </p:spPr>
      </p:sp>
      <p:sp>
        <p:nvSpPr>
          <p:cNvPr id="58372" name="Rectangle 3">
            <a:extLst>
              <a:ext uri="{FF2B5EF4-FFF2-40B4-BE49-F238E27FC236}">
                <a16:creationId xmlns:a16="http://schemas.microsoft.com/office/drawing/2014/main" id="{DD2127D7-FF37-4504-9F08-1BF8929DEE06}"/>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t>With a caesar cipher, there are only 26 possible keys, of which only 25 are of any use, since mapping A to A etc doesn't really obscure the message! Note this basic rule of cryptanalysis "check to ensure the cipher operator hasn't goofed and sent a plaintext message by mistake"! </a:t>
            </a:r>
          </a:p>
          <a:p>
            <a:pPr eaLnBrk="1" hangingPunct="1"/>
            <a:r>
              <a:rPr lang="en-AU" altLang="en-US"/>
              <a:t>Can try each of the keys (shifts) in turn, until can recognise the original message. </a:t>
            </a:r>
            <a:r>
              <a:rPr lang="en-US" altLang="en-US"/>
              <a:t>See Stallings Fig 2.3 for example of search.</a:t>
            </a:r>
            <a:endParaRPr lang="en-AU" altLang="en-US"/>
          </a:p>
          <a:p>
            <a:pPr eaLnBrk="1" hangingPunct="1"/>
            <a:r>
              <a:rPr lang="en-AU" altLang="en-US"/>
              <a:t>Note: as mentioned before, do need to be able to </a:t>
            </a:r>
            <a:r>
              <a:rPr lang="en-AU" altLang="en-US" b="1"/>
              <a:t>recognise</a:t>
            </a:r>
            <a:r>
              <a:rPr lang="en-AU" altLang="en-US"/>
              <a:t> when have an original message (ie is it English or whatever). Usually easy for humans, hard for computers. Though if using say compressed data could be much harder.</a:t>
            </a:r>
          </a:p>
          <a:p>
            <a:pPr eaLnBrk="1" hangingPunct="1"/>
            <a:r>
              <a:rPr lang="en-AU" altLang="en-US"/>
              <a:t>Example "GCUA VQ DTGCM" when broken gives "easy to break", with a shift of 2 (key C).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a:extLst>
              <a:ext uri="{FF2B5EF4-FFF2-40B4-BE49-F238E27FC236}">
                <a16:creationId xmlns:a16="http://schemas.microsoft.com/office/drawing/2014/main" id="{33FA7A47-CDE9-4D27-95DC-5717B484C05D}"/>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94F80F7E-DEA6-4F61-B8F8-01FDEC7C8067}"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10</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59395" name="Rectangle 2">
            <a:extLst>
              <a:ext uri="{FF2B5EF4-FFF2-40B4-BE49-F238E27FC236}">
                <a16:creationId xmlns:a16="http://schemas.microsoft.com/office/drawing/2014/main" id="{5CDFED22-DE4B-4FBF-AC7E-138FBFC5450F}"/>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2A4395AC-7E86-4C4F-8F2E-E2968AF5478E}"/>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latin typeface="Times-Roman" charset="0"/>
              </a:rPr>
              <a:t>With only 25 possible keys, the Caesar cipher is far from secure. A dramatic increase in the key space can be achieved by allowing an arbitrary substitution, where the translation alphabet can be any permutation of the 26 alphabetic characters.</a:t>
            </a:r>
            <a:endParaRPr lang="en-US" altLang="en-US"/>
          </a:p>
          <a:p>
            <a:pPr eaLnBrk="1" hangingPunct="1"/>
            <a:r>
              <a:rPr lang="en-US" altLang="en-US"/>
              <a:t>See example translation alphabet, and an encrypted message using it.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a:extLst>
              <a:ext uri="{FF2B5EF4-FFF2-40B4-BE49-F238E27FC236}">
                <a16:creationId xmlns:a16="http://schemas.microsoft.com/office/drawing/2014/main" id="{3B7B0DB6-7DB7-4F5D-AB45-768EDBC513DE}"/>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376105B2-C5FC-4674-915E-EB04DDF7317D}"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12</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0419" name="Rectangle 2">
            <a:extLst>
              <a:ext uri="{FF2B5EF4-FFF2-40B4-BE49-F238E27FC236}">
                <a16:creationId xmlns:a16="http://schemas.microsoft.com/office/drawing/2014/main" id="{3B04D6D6-2B3A-4534-ADB8-C89E17C04A0A}"/>
              </a:ext>
            </a:extLst>
          </p:cNvPr>
          <p:cNvSpPr>
            <a:spLocks noGrp="1" noRot="1" noChangeAspect="1" noChangeArrowheads="1" noTextEdit="1"/>
          </p:cNvSpPr>
          <p:nvPr>
            <p:ph type="sldImg"/>
          </p:nvPr>
        </p:nvSpPr>
        <p:spPr>
          <a:ln/>
        </p:spPr>
      </p:sp>
      <p:sp>
        <p:nvSpPr>
          <p:cNvPr id="60420" name="Rectangle 3">
            <a:extLst>
              <a:ext uri="{FF2B5EF4-FFF2-40B4-BE49-F238E27FC236}">
                <a16:creationId xmlns:a16="http://schemas.microsoft.com/office/drawing/2014/main" id="{26F7AB02-EA29-460F-8936-7F720F6084F3}"/>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US" altLang="en-US"/>
              <a:t>Note that even given the very large number of keys, being </a:t>
            </a:r>
            <a:r>
              <a:rPr lang="en-US" altLang="en-US">
                <a:latin typeface="Times-Roman" charset="0"/>
              </a:rPr>
              <a:t>10 orders of magnitude greater than the key space for DES,</a:t>
            </a:r>
            <a:r>
              <a:rPr lang="en-US" altLang="en-US"/>
              <a:t> the </a:t>
            </a:r>
            <a:r>
              <a:rPr lang="en-AU" altLang="en-US"/>
              <a:t>monoalphabetic substitution cipher is not secure, because it does not sufficiently obscure the underlying language characteristics.</a:t>
            </a:r>
            <a:endParaRPr lang="en-US"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a:extLst>
              <a:ext uri="{FF2B5EF4-FFF2-40B4-BE49-F238E27FC236}">
                <a16:creationId xmlns:a16="http://schemas.microsoft.com/office/drawing/2014/main" id="{0071C63E-C257-46A4-82EF-C2D54CBC20E3}"/>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F74DECE4-24D7-4361-80B9-DE2AA26C5E48}"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13</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1443" name="Rectangle 2">
            <a:extLst>
              <a:ext uri="{FF2B5EF4-FFF2-40B4-BE49-F238E27FC236}">
                <a16:creationId xmlns:a16="http://schemas.microsoft.com/office/drawing/2014/main" id="{716C5437-9BF3-498B-ACF6-D38DA602DD78}"/>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97A7F5DE-7AD4-4AD1-946C-F64ABDAB08ED}"/>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AU" altLang="en-US">
                <a:latin typeface="Arial" charset="0"/>
              </a:rPr>
              <a:t>As the example shows, we don't actually need all the letters in order to understand written English text. Here vowels were removed, but they're not the only redundancy. cf written Hebrew has no vowels for same reason. Are usually familiar with "party conversations", can hear one person speaking out of hubbub of many, again because of redundancy in aural language also. This redundancy is also the reason we can compress text files, the computer can derive a more compact encoding without losing any information. Basic idea is to count the relative frequencies of letters, and note the resulting pattern.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7">
            <a:extLst>
              <a:ext uri="{FF2B5EF4-FFF2-40B4-BE49-F238E27FC236}">
                <a16:creationId xmlns:a16="http://schemas.microsoft.com/office/drawing/2014/main" id="{0BDB902B-E18C-4563-BD81-04BFCF9B6143}"/>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4881B785-D75B-4EF3-8A24-5B74E815B2F4}"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15</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2467" name="Rectangle 2">
            <a:extLst>
              <a:ext uri="{FF2B5EF4-FFF2-40B4-BE49-F238E27FC236}">
                <a16:creationId xmlns:a16="http://schemas.microsoft.com/office/drawing/2014/main" id="{DEC94FBA-9D33-471C-9B68-CBB04526723F}"/>
              </a:ext>
            </a:extLst>
          </p:cNvPr>
          <p:cNvSpPr>
            <a:spLocks noGrp="1" noRot="1" noChangeAspect="1" noChangeArrowheads="1" noTextEdit="1"/>
          </p:cNvSpPr>
          <p:nvPr>
            <p:ph type="sldImg"/>
          </p:nvPr>
        </p:nvSpPr>
        <p:spPr>
          <a:ln/>
        </p:spPr>
      </p:sp>
      <p:sp>
        <p:nvSpPr>
          <p:cNvPr id="62468" name="Rectangle 3">
            <a:extLst>
              <a:ext uri="{FF2B5EF4-FFF2-40B4-BE49-F238E27FC236}">
                <a16:creationId xmlns:a16="http://schemas.microsoft.com/office/drawing/2014/main" id="{534024BA-45FE-4E64-9994-41E7A4B7CBAB}"/>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defRPr/>
            </a:pPr>
            <a:r>
              <a:rPr lang="en-US" altLang="en-US">
                <a:latin typeface="Arial" charset="0"/>
              </a:rPr>
              <a:t>Note that all human languages have varying letter frequencies, though the number of letters and their frequencies varies. Stallings Figure 2.5 shows English letter frequencies. </a:t>
            </a:r>
            <a:r>
              <a:rPr lang="en-AU" altLang="en-US">
                <a:latin typeface="Arial" charset="0"/>
              </a:rPr>
              <a:t>Seberry &amp; Pieprzyk, </a:t>
            </a:r>
            <a:r>
              <a:rPr lang="en-US" altLang="en-US">
                <a:solidFill>
                  <a:srgbClr val="810081"/>
                </a:solidFill>
                <a:latin typeface="Times-Roman" charset="0"/>
              </a:rPr>
              <a:t>"Cryptography - An Introduction to Computer Security", Prentice-Hall 1989, </a:t>
            </a:r>
            <a:r>
              <a:rPr lang="en-AU" altLang="en-US">
                <a:latin typeface="Arial" charset="0"/>
              </a:rPr>
              <a:t>Appendix A has letter frequency graphs for 20 languages (most European &amp; Japanese &amp; Malay).</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a:extLst>
              <a:ext uri="{FF2B5EF4-FFF2-40B4-BE49-F238E27FC236}">
                <a16:creationId xmlns:a16="http://schemas.microsoft.com/office/drawing/2014/main" id="{ACB56FA8-FBAF-481A-833E-E9BF3333C9DB}"/>
              </a:ext>
            </a:extLst>
          </p:cNvPr>
          <p:cNvSpPr>
            <a:spLocks noGrp="1" noChangeArrowheads="1"/>
          </p:cNvSpPr>
          <p:nvPr>
            <p:ph type="sldNum" sz="quarter" idx="5"/>
          </p:nvPr>
        </p:nvSpPr>
        <p:spPr>
          <a:noFill/>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C2E8FCAF-2CBF-41D6-BC0A-4674C7CA47C7}" type="slidenum">
              <a:rPr kumimoji="0" lang="en-AU" altLang="en-US"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AU" altLang="en-US"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3491" name="Rectangle 2">
            <a:extLst>
              <a:ext uri="{FF2B5EF4-FFF2-40B4-BE49-F238E27FC236}">
                <a16:creationId xmlns:a16="http://schemas.microsoft.com/office/drawing/2014/main" id="{330DC939-3E94-4081-8770-2823DA1B8C1C}"/>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16F519EF-9000-4301-BB94-47694320C2BF}"/>
              </a:ext>
            </a:extLst>
          </p:cNvPr>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eaLnBrk="1" hangingPunct="1"/>
            <a:r>
              <a:rPr lang="en-AU" altLang="en-US"/>
              <a:t>The simplicity and strength of the monoalphabetic substitution cipher meant it dominated cryptographic use for the first millenium AD. It was broken by Arabic scientists. The earliest known description is in Abu al-Kindi's "A Manuscript on Deciphering Cryptographic Messages", published in the 9th century but only rediscovered in 1987 in Istanbul, but other later works also attest to their knowledge of the field. </a:t>
            </a:r>
            <a:r>
              <a:rPr lang="en-US" altLang="en-US">
                <a:latin typeface="Times-Roman" charset="0"/>
              </a:rPr>
              <a:t>Monoalphabetic ciphers are easy to break because they reflect the frequency data of the original alphabet. The cryptanalyst looks for a mapping between the observed pattern in the ciphertext, and the known source language letter frequencies. If English, look for </a:t>
            </a:r>
            <a:r>
              <a:rPr lang="en-AU" altLang="en-US"/>
              <a:t>peaks at: A-E-I triple, NO pair, RST triple, and troughs at: JK, X-Z.</a:t>
            </a:r>
          </a:p>
          <a:p>
            <a:pPr lvl="1" eaLnBrk="1" hangingPunct="1"/>
            <a:endParaRPr lang="en-AU" altLang="en-US"/>
          </a:p>
          <a:p>
            <a:pPr eaLnBrk="1" hangingPunct="1"/>
            <a:endParaRPr lang="en-AU" altLang="en-US"/>
          </a:p>
          <a:p>
            <a:pPr eaLnBrk="1" hangingPunct="1"/>
            <a:r>
              <a:rPr lang="en-AU" altLang="en-US"/>
              <a:t> </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Wednesday, August 12, 2020</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2403049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Wednesday, August 12, 2020</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966442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Wednesday, August 12, 2020</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750146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5696437E-F5F7-44CF-981D-9ECCF23F35F0}"/>
              </a:ext>
            </a:extLst>
          </p:cNvPr>
          <p:cNvGrpSpPr>
            <a:grpSpLocks/>
          </p:cNvGrpSpPr>
          <p:nvPr/>
        </p:nvGrpSpPr>
        <p:grpSpPr bwMode="auto">
          <a:xfrm>
            <a:off x="4234" y="4267200"/>
            <a:ext cx="12187767" cy="2590800"/>
            <a:chOff x="2" y="2688"/>
            <a:chExt cx="5758" cy="1632"/>
          </a:xfrm>
        </p:grpSpPr>
        <p:sp>
          <p:nvSpPr>
            <p:cNvPr id="5" name="Freeform 3">
              <a:extLst>
                <a:ext uri="{FF2B5EF4-FFF2-40B4-BE49-F238E27FC236}">
                  <a16:creationId xmlns:a16="http://schemas.microsoft.com/office/drawing/2014/main" id="{FDDB0E99-531E-4510-8204-C5F99A8EAF72}"/>
                </a:ext>
              </a:extLst>
            </p:cNvPr>
            <p:cNvSpPr>
              <a:spLocks/>
            </p:cNvSpPr>
            <p:nvPr/>
          </p:nvSpPr>
          <p:spPr bwMode="hidden">
            <a:xfrm>
              <a:off x="2" y="2688"/>
              <a:ext cx="5758" cy="1632"/>
            </a:xfrm>
            <a:custGeom>
              <a:avLst/>
              <a:gdLst>
                <a:gd name="T0" fmla="*/ 5794 w 5740"/>
                <a:gd name="T1" fmla="*/ 233 h 4316"/>
                <a:gd name="T2" fmla="*/ 0 w 5740"/>
                <a:gd name="T3" fmla="*/ 233 h 4316"/>
                <a:gd name="T4" fmla="*/ 0 w 5740"/>
                <a:gd name="T5" fmla="*/ 0 h 4316"/>
                <a:gd name="T6" fmla="*/ 5794 w 5740"/>
                <a:gd name="T7" fmla="*/ 0 h 4316"/>
                <a:gd name="T8" fmla="*/ 5794 w 5740"/>
                <a:gd name="T9" fmla="*/ 233 h 4316"/>
                <a:gd name="T10" fmla="*/ 5794 w 5740"/>
                <a:gd name="T11" fmla="*/ 233 h 43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40" h="4316">
                  <a:moveTo>
                    <a:pt x="5740" y="4316"/>
                  </a:moveTo>
                  <a:lnTo>
                    <a:pt x="0" y="4316"/>
                  </a:lnTo>
                  <a:lnTo>
                    <a:pt x="0" y="0"/>
                  </a:lnTo>
                  <a:lnTo>
                    <a:pt x="5740" y="0"/>
                  </a:lnTo>
                  <a:lnTo>
                    <a:pt x="5740" y="431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nvGrpSpPr>
            <p:cNvPr id="6" name="Group 4">
              <a:extLst>
                <a:ext uri="{FF2B5EF4-FFF2-40B4-BE49-F238E27FC236}">
                  <a16:creationId xmlns:a16="http://schemas.microsoft.com/office/drawing/2014/main" id="{87BE5C5A-A399-436E-937F-488FF558FF8E}"/>
                </a:ext>
              </a:extLst>
            </p:cNvPr>
            <p:cNvGrpSpPr>
              <a:grpSpLocks/>
            </p:cNvGrpSpPr>
            <p:nvPr/>
          </p:nvGrpSpPr>
          <p:grpSpPr bwMode="auto">
            <a:xfrm>
              <a:off x="1776" y="3024"/>
              <a:ext cx="3929" cy="1290"/>
              <a:chOff x="1776" y="3024"/>
              <a:chExt cx="3929" cy="1290"/>
            </a:xfrm>
          </p:grpSpPr>
          <p:grpSp>
            <p:nvGrpSpPr>
              <p:cNvPr id="7" name="Group 5">
                <a:extLst>
                  <a:ext uri="{FF2B5EF4-FFF2-40B4-BE49-F238E27FC236}">
                    <a16:creationId xmlns:a16="http://schemas.microsoft.com/office/drawing/2014/main" id="{452937C8-C172-4F90-965C-850412B27C5E}"/>
                  </a:ext>
                </a:extLst>
              </p:cNvPr>
              <p:cNvGrpSpPr>
                <a:grpSpLocks/>
              </p:cNvGrpSpPr>
              <p:nvPr/>
            </p:nvGrpSpPr>
            <p:grpSpPr bwMode="auto">
              <a:xfrm>
                <a:off x="2268" y="3934"/>
                <a:ext cx="638" cy="377"/>
                <a:chOff x="2268" y="3934"/>
                <a:chExt cx="638" cy="377"/>
              </a:xfrm>
            </p:grpSpPr>
            <p:sp>
              <p:nvSpPr>
                <p:cNvPr id="60" name="Oval 6">
                  <a:extLst>
                    <a:ext uri="{FF2B5EF4-FFF2-40B4-BE49-F238E27FC236}">
                      <a16:creationId xmlns:a16="http://schemas.microsoft.com/office/drawing/2014/main" id="{87487959-4AF7-47C0-B3A1-767A6CD67A95}"/>
                    </a:ext>
                  </a:extLst>
                </p:cNvPr>
                <p:cNvSpPr>
                  <a:spLocks noChangeArrowheads="1"/>
                </p:cNvSpPr>
                <p:nvPr/>
              </p:nvSpPr>
              <p:spPr bwMode="hidden">
                <a:xfrm>
                  <a:off x="2268" y="3934"/>
                  <a:ext cx="638" cy="377"/>
                </a:xfrm>
                <a:prstGeom prst="ellipse">
                  <a:avLst/>
                </a:prstGeom>
                <a:gradFill rotWithShape="0">
                  <a:gsLst>
                    <a:gs pos="0">
                      <a:srgbClr val="865AE0"/>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1" name="Oval 7">
                  <a:extLst>
                    <a:ext uri="{FF2B5EF4-FFF2-40B4-BE49-F238E27FC236}">
                      <a16:creationId xmlns:a16="http://schemas.microsoft.com/office/drawing/2014/main" id="{51AB702A-6A7C-4E93-B203-22E9DB5698CC}"/>
                    </a:ext>
                  </a:extLst>
                </p:cNvPr>
                <p:cNvSpPr>
                  <a:spLocks noChangeArrowheads="1"/>
                </p:cNvSpPr>
                <p:nvPr/>
              </p:nvSpPr>
              <p:spPr bwMode="hidden">
                <a:xfrm>
                  <a:off x="2314" y="3958"/>
                  <a:ext cx="543" cy="332"/>
                </a:xfrm>
                <a:prstGeom prst="ellipse">
                  <a:avLst/>
                </a:prstGeom>
                <a:gradFill rotWithShape="0">
                  <a:gsLst>
                    <a:gs pos="0">
                      <a:schemeClr val="accent1"/>
                    </a:gs>
                    <a:gs pos="100000">
                      <a:srgbClr val="865AE0"/>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2" name="Oval 8">
                  <a:extLst>
                    <a:ext uri="{FF2B5EF4-FFF2-40B4-BE49-F238E27FC236}">
                      <a16:creationId xmlns:a16="http://schemas.microsoft.com/office/drawing/2014/main" id="{7FAF219E-FAF3-4AA1-9873-F387DF210521}"/>
                    </a:ext>
                  </a:extLst>
                </p:cNvPr>
                <p:cNvSpPr>
                  <a:spLocks noChangeArrowheads="1"/>
                </p:cNvSpPr>
                <p:nvPr/>
              </p:nvSpPr>
              <p:spPr bwMode="hidden">
                <a:xfrm>
                  <a:off x="2341" y="3979"/>
                  <a:ext cx="501" cy="299"/>
                </a:xfrm>
                <a:prstGeom prst="ellipse">
                  <a:avLst/>
                </a:prstGeom>
                <a:gradFill rotWithShape="0">
                  <a:gsLst>
                    <a:gs pos="0">
                      <a:srgbClr val="8B5DE8"/>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3" name="Oval 9">
                  <a:extLst>
                    <a:ext uri="{FF2B5EF4-FFF2-40B4-BE49-F238E27FC236}">
                      <a16:creationId xmlns:a16="http://schemas.microsoft.com/office/drawing/2014/main" id="{F3EC66BA-E68F-4CD1-9D3B-E96739837A5C}"/>
                    </a:ext>
                  </a:extLst>
                </p:cNvPr>
                <p:cNvSpPr>
                  <a:spLocks noChangeArrowheads="1"/>
                </p:cNvSpPr>
                <p:nvPr/>
              </p:nvSpPr>
              <p:spPr bwMode="hidden">
                <a:xfrm>
                  <a:off x="2368" y="3997"/>
                  <a:ext cx="444" cy="258"/>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4" name="Oval 10">
                  <a:extLst>
                    <a:ext uri="{FF2B5EF4-FFF2-40B4-BE49-F238E27FC236}">
                      <a16:creationId xmlns:a16="http://schemas.microsoft.com/office/drawing/2014/main" id="{999C25DB-37D4-4CBD-B0FE-CAE3BE53CE3C}"/>
                    </a:ext>
                  </a:extLst>
                </p:cNvPr>
                <p:cNvSpPr>
                  <a:spLocks noChangeArrowheads="1"/>
                </p:cNvSpPr>
                <p:nvPr/>
              </p:nvSpPr>
              <p:spPr bwMode="hidden">
                <a:xfrm>
                  <a:off x="2385" y="4005"/>
                  <a:ext cx="413" cy="240"/>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5" name="Oval 11">
                  <a:extLst>
                    <a:ext uri="{FF2B5EF4-FFF2-40B4-BE49-F238E27FC236}">
                      <a16:creationId xmlns:a16="http://schemas.microsoft.com/office/drawing/2014/main" id="{1A32605B-F4C4-4436-89E2-C8C7A58A5E81}"/>
                    </a:ext>
                  </a:extLst>
                </p:cNvPr>
                <p:cNvSpPr>
                  <a:spLocks noChangeArrowheads="1"/>
                </p:cNvSpPr>
                <p:nvPr/>
              </p:nvSpPr>
              <p:spPr bwMode="hidden">
                <a:xfrm>
                  <a:off x="2437" y="4026"/>
                  <a:ext cx="306" cy="192"/>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6" name="Oval 12">
                  <a:extLst>
                    <a:ext uri="{FF2B5EF4-FFF2-40B4-BE49-F238E27FC236}">
                      <a16:creationId xmlns:a16="http://schemas.microsoft.com/office/drawing/2014/main" id="{B4EFD9D1-6DD1-4633-A544-CC6AA4FB0A6F}"/>
                    </a:ext>
                  </a:extLst>
                </p:cNvPr>
                <p:cNvSpPr>
                  <a:spLocks noChangeArrowheads="1"/>
                </p:cNvSpPr>
                <p:nvPr/>
              </p:nvSpPr>
              <p:spPr bwMode="hidden">
                <a:xfrm>
                  <a:off x="2476" y="4056"/>
                  <a:ext cx="227" cy="135"/>
                </a:xfrm>
                <a:prstGeom prst="ellipse">
                  <a:avLst/>
                </a:prstGeom>
                <a:gradFill rotWithShape="0">
                  <a:gsLst>
                    <a:gs pos="0">
                      <a:schemeClr val="accent1"/>
                    </a:gs>
                    <a:gs pos="100000">
                      <a:srgbClr val="8B5DE8"/>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7" name="Oval 13">
                  <a:extLst>
                    <a:ext uri="{FF2B5EF4-FFF2-40B4-BE49-F238E27FC236}">
                      <a16:creationId xmlns:a16="http://schemas.microsoft.com/office/drawing/2014/main" id="{146AB244-EC45-4C41-8B69-FE63EF79893B}"/>
                    </a:ext>
                  </a:extLst>
                </p:cNvPr>
                <p:cNvSpPr>
                  <a:spLocks noChangeArrowheads="1"/>
                </p:cNvSpPr>
                <p:nvPr/>
              </p:nvSpPr>
              <p:spPr bwMode="hidden">
                <a:xfrm>
                  <a:off x="2542" y="4097"/>
                  <a:ext cx="90" cy="60"/>
                </a:xfrm>
                <a:prstGeom prst="ellipse">
                  <a:avLst/>
                </a:prstGeom>
                <a:gradFill rotWithShape="0">
                  <a:gsLst>
                    <a:gs pos="0">
                      <a:schemeClr val="accent1"/>
                    </a:gs>
                    <a:gs pos="100000">
                      <a:srgbClr val="8B5DE8"/>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sp>
            <p:nvSpPr>
              <p:cNvPr id="8" name="Oval 14">
                <a:extLst>
                  <a:ext uri="{FF2B5EF4-FFF2-40B4-BE49-F238E27FC236}">
                    <a16:creationId xmlns:a16="http://schemas.microsoft.com/office/drawing/2014/main" id="{445B4641-AA7C-4A3F-A093-083E3701CB09}"/>
                  </a:ext>
                </a:extLst>
              </p:cNvPr>
              <p:cNvSpPr>
                <a:spLocks noChangeArrowheads="1"/>
              </p:cNvSpPr>
              <p:nvPr/>
            </p:nvSpPr>
            <p:spPr bwMode="hidden">
              <a:xfrm>
                <a:off x="3686" y="3810"/>
                <a:ext cx="532" cy="327"/>
              </a:xfrm>
              <a:prstGeom prst="ellipse">
                <a:avLst/>
              </a:prstGeom>
              <a:gradFill rotWithShape="0">
                <a:gsLst>
                  <a:gs pos="0">
                    <a:schemeClr val="accent1"/>
                  </a:gs>
                  <a:gs pos="100000">
                    <a:srgbClr val="8B5DE8"/>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9" name="Oval 15">
                <a:extLst>
                  <a:ext uri="{FF2B5EF4-FFF2-40B4-BE49-F238E27FC236}">
                    <a16:creationId xmlns:a16="http://schemas.microsoft.com/office/drawing/2014/main" id="{1ACDBCBA-EA8E-4F40-A7B7-0D37B881082D}"/>
                  </a:ext>
                </a:extLst>
              </p:cNvPr>
              <p:cNvSpPr>
                <a:spLocks noChangeArrowheads="1"/>
              </p:cNvSpPr>
              <p:nvPr/>
            </p:nvSpPr>
            <p:spPr bwMode="hidden">
              <a:xfrm>
                <a:off x="3726" y="3840"/>
                <a:ext cx="452" cy="275"/>
              </a:xfrm>
              <a:prstGeom prst="ellipse">
                <a:avLst/>
              </a:prstGeom>
              <a:gradFill rotWithShape="0">
                <a:gsLst>
                  <a:gs pos="0">
                    <a:srgbClr val="8B5DE8"/>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0" name="Oval 16">
                <a:extLst>
                  <a:ext uri="{FF2B5EF4-FFF2-40B4-BE49-F238E27FC236}">
                    <a16:creationId xmlns:a16="http://schemas.microsoft.com/office/drawing/2014/main" id="{DA58F708-8F35-4773-86DC-BB044614FDFC}"/>
                  </a:ext>
                </a:extLst>
              </p:cNvPr>
              <p:cNvSpPr>
                <a:spLocks noChangeArrowheads="1"/>
              </p:cNvSpPr>
              <p:nvPr/>
            </p:nvSpPr>
            <p:spPr bwMode="hidden">
              <a:xfrm>
                <a:off x="3782" y="3872"/>
                <a:ext cx="344" cy="2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 name="Oval 17">
                <a:extLst>
                  <a:ext uri="{FF2B5EF4-FFF2-40B4-BE49-F238E27FC236}">
                    <a16:creationId xmlns:a16="http://schemas.microsoft.com/office/drawing/2014/main" id="{B043F50F-72E1-4EA5-B5D6-8D9E541F1596}"/>
                  </a:ext>
                </a:extLst>
              </p:cNvPr>
              <p:cNvSpPr>
                <a:spLocks noChangeArrowheads="1"/>
              </p:cNvSpPr>
              <p:nvPr/>
            </p:nvSpPr>
            <p:spPr bwMode="hidden">
              <a:xfrm>
                <a:off x="3822" y="3896"/>
                <a:ext cx="262" cy="159"/>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2" name="Oval 18">
                <a:extLst>
                  <a:ext uri="{FF2B5EF4-FFF2-40B4-BE49-F238E27FC236}">
                    <a16:creationId xmlns:a16="http://schemas.microsoft.com/office/drawing/2014/main" id="{3E15CE1A-F5A2-40AF-ADFF-74707CAC9CD7}"/>
                  </a:ext>
                </a:extLst>
              </p:cNvPr>
              <p:cNvSpPr>
                <a:spLocks noChangeArrowheads="1"/>
              </p:cNvSpPr>
              <p:nvPr/>
            </p:nvSpPr>
            <p:spPr bwMode="hidden">
              <a:xfrm>
                <a:off x="3856" y="3922"/>
                <a:ext cx="192" cy="1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3" name="Freeform 19">
                <a:extLst>
                  <a:ext uri="{FF2B5EF4-FFF2-40B4-BE49-F238E27FC236}">
                    <a16:creationId xmlns:a16="http://schemas.microsoft.com/office/drawing/2014/main" id="{47ECFEEE-DE47-4E72-9F77-7F595822A149}"/>
                  </a:ext>
                </a:extLst>
              </p:cNvPr>
              <p:cNvSpPr>
                <a:spLocks/>
              </p:cNvSpPr>
              <p:nvPr/>
            </p:nvSpPr>
            <p:spPr bwMode="hidden">
              <a:xfrm>
                <a:off x="3575" y="3715"/>
                <a:ext cx="383" cy="161"/>
              </a:xfrm>
              <a:custGeom>
                <a:avLst/>
                <a:gdLst>
                  <a:gd name="T0" fmla="*/ 376 w 382"/>
                  <a:gd name="T1" fmla="*/ 12 h 161"/>
                  <a:gd name="T2" fmla="*/ 257 w 382"/>
                  <a:gd name="T3" fmla="*/ 24 h 161"/>
                  <a:gd name="T4" fmla="*/ 149 w 382"/>
                  <a:gd name="T5" fmla="*/ 54 h 161"/>
                  <a:gd name="T6" fmla="*/ 101 w 382"/>
                  <a:gd name="T7" fmla="*/ 77 h 161"/>
                  <a:gd name="T8" fmla="*/ 59 w 382"/>
                  <a:gd name="T9" fmla="*/ 101 h 161"/>
                  <a:gd name="T10" fmla="*/ 24 w 382"/>
                  <a:gd name="T11" fmla="*/ 131 h 161"/>
                  <a:gd name="T12" fmla="*/ 0 w 382"/>
                  <a:gd name="T13" fmla="*/ 161 h 161"/>
                  <a:gd name="T14" fmla="*/ 0 w 382"/>
                  <a:gd name="T15" fmla="*/ 137 h 161"/>
                  <a:gd name="T16" fmla="*/ 29 w 382"/>
                  <a:gd name="T17" fmla="*/ 107 h 161"/>
                  <a:gd name="T18" fmla="*/ 65 w 382"/>
                  <a:gd name="T19" fmla="*/ 83 h 161"/>
                  <a:gd name="T20" fmla="*/ 155 w 382"/>
                  <a:gd name="T21" fmla="*/ 36 h 161"/>
                  <a:gd name="T22" fmla="*/ 257 w 382"/>
                  <a:gd name="T23" fmla="*/ 12 h 161"/>
                  <a:gd name="T24" fmla="*/ 376 w 382"/>
                  <a:gd name="T25" fmla="*/ 0 h 161"/>
                  <a:gd name="T26" fmla="*/ 376 w 382"/>
                  <a:gd name="T27" fmla="*/ 0 h 161"/>
                  <a:gd name="T28" fmla="*/ 382 w 382"/>
                  <a:gd name="T29" fmla="*/ 0 h 161"/>
                  <a:gd name="T30" fmla="*/ 382 w 382"/>
                  <a:gd name="T31" fmla="*/ 12 h 161"/>
                  <a:gd name="T32" fmla="*/ 376 w 382"/>
                  <a:gd name="T33" fmla="*/ 12 h 161"/>
                  <a:gd name="T34" fmla="*/ 376 w 382"/>
                  <a:gd name="T35" fmla="*/ 12 h 161"/>
                  <a:gd name="T36" fmla="*/ 376 w 382"/>
                  <a:gd name="T37" fmla="*/ 1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2" h="161">
                    <a:moveTo>
                      <a:pt x="376" y="12"/>
                    </a:moveTo>
                    <a:lnTo>
                      <a:pt x="257" y="24"/>
                    </a:lnTo>
                    <a:lnTo>
                      <a:pt x="149" y="54"/>
                    </a:lnTo>
                    <a:lnTo>
                      <a:pt x="101" y="77"/>
                    </a:lnTo>
                    <a:lnTo>
                      <a:pt x="59" y="101"/>
                    </a:lnTo>
                    <a:lnTo>
                      <a:pt x="24" y="131"/>
                    </a:lnTo>
                    <a:lnTo>
                      <a:pt x="0" y="161"/>
                    </a:lnTo>
                    <a:lnTo>
                      <a:pt x="0" y="137"/>
                    </a:lnTo>
                    <a:lnTo>
                      <a:pt x="29" y="107"/>
                    </a:lnTo>
                    <a:lnTo>
                      <a:pt x="65" y="83"/>
                    </a:lnTo>
                    <a:lnTo>
                      <a:pt x="155" y="36"/>
                    </a:lnTo>
                    <a:lnTo>
                      <a:pt x="257" y="12"/>
                    </a:lnTo>
                    <a:lnTo>
                      <a:pt x="376" y="0"/>
                    </a:lnTo>
                    <a:lnTo>
                      <a:pt x="376" y="0"/>
                    </a:lnTo>
                    <a:lnTo>
                      <a:pt x="382" y="0"/>
                    </a:lnTo>
                    <a:lnTo>
                      <a:pt x="382" y="12"/>
                    </a:lnTo>
                    <a:lnTo>
                      <a:pt x="376" y="12"/>
                    </a:lnTo>
                    <a:lnTo>
                      <a:pt x="376" y="12"/>
                    </a:lnTo>
                    <a:lnTo>
                      <a:pt x="376" y="12"/>
                    </a:lnTo>
                    <a:close/>
                  </a:path>
                </a:pathLst>
              </a:custGeom>
              <a:gradFill rotWithShape="0">
                <a:gsLst>
                  <a:gs pos="0">
                    <a:schemeClr val="accent1">
                      <a:gamma/>
                      <a:shade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4" name="Freeform 20">
                <a:extLst>
                  <a:ext uri="{FF2B5EF4-FFF2-40B4-BE49-F238E27FC236}">
                    <a16:creationId xmlns:a16="http://schemas.microsoft.com/office/drawing/2014/main" id="{64C44FB2-F7EC-4024-8D07-F808A7918A15}"/>
                  </a:ext>
                </a:extLst>
              </p:cNvPr>
              <p:cNvSpPr>
                <a:spLocks/>
              </p:cNvSpPr>
              <p:nvPr/>
            </p:nvSpPr>
            <p:spPr bwMode="hidden">
              <a:xfrm>
                <a:off x="3695" y="4170"/>
                <a:ext cx="444" cy="66"/>
              </a:xfrm>
              <a:custGeom>
                <a:avLst/>
                <a:gdLst>
                  <a:gd name="T0" fmla="*/ 257 w 443"/>
                  <a:gd name="T1" fmla="*/ 54 h 66"/>
                  <a:gd name="T2" fmla="*/ 353 w 443"/>
                  <a:gd name="T3" fmla="*/ 48 h 66"/>
                  <a:gd name="T4" fmla="*/ 443 w 443"/>
                  <a:gd name="T5" fmla="*/ 24 h 66"/>
                  <a:gd name="T6" fmla="*/ 443 w 443"/>
                  <a:gd name="T7" fmla="*/ 36 h 66"/>
                  <a:gd name="T8" fmla="*/ 353 w 443"/>
                  <a:gd name="T9" fmla="*/ 60 h 66"/>
                  <a:gd name="T10" fmla="*/ 257 w 443"/>
                  <a:gd name="T11" fmla="*/ 66 h 66"/>
                  <a:gd name="T12" fmla="*/ 186 w 443"/>
                  <a:gd name="T13" fmla="*/ 60 h 66"/>
                  <a:gd name="T14" fmla="*/ 120 w 443"/>
                  <a:gd name="T15" fmla="*/ 48 h 66"/>
                  <a:gd name="T16" fmla="*/ 60 w 443"/>
                  <a:gd name="T17" fmla="*/ 36 h 66"/>
                  <a:gd name="T18" fmla="*/ 0 w 443"/>
                  <a:gd name="T19" fmla="*/ 12 h 66"/>
                  <a:gd name="T20" fmla="*/ 0 w 443"/>
                  <a:gd name="T21" fmla="*/ 0 h 66"/>
                  <a:gd name="T22" fmla="*/ 54 w 443"/>
                  <a:gd name="T23" fmla="*/ 24 h 66"/>
                  <a:gd name="T24" fmla="*/ 120 w 443"/>
                  <a:gd name="T25" fmla="*/ 36 h 66"/>
                  <a:gd name="T26" fmla="*/ 186 w 443"/>
                  <a:gd name="T27" fmla="*/ 48 h 66"/>
                  <a:gd name="T28" fmla="*/ 257 w 443"/>
                  <a:gd name="T29" fmla="*/ 54 h 66"/>
                  <a:gd name="T30" fmla="*/ 257 w 443"/>
                  <a:gd name="T31" fmla="*/ 5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6">
                    <a:moveTo>
                      <a:pt x="257" y="54"/>
                    </a:moveTo>
                    <a:lnTo>
                      <a:pt x="353" y="48"/>
                    </a:lnTo>
                    <a:lnTo>
                      <a:pt x="443" y="24"/>
                    </a:lnTo>
                    <a:lnTo>
                      <a:pt x="443" y="36"/>
                    </a:lnTo>
                    <a:lnTo>
                      <a:pt x="353" y="60"/>
                    </a:lnTo>
                    <a:lnTo>
                      <a:pt x="257" y="66"/>
                    </a:lnTo>
                    <a:lnTo>
                      <a:pt x="186" y="60"/>
                    </a:lnTo>
                    <a:lnTo>
                      <a:pt x="120" y="48"/>
                    </a:lnTo>
                    <a:lnTo>
                      <a:pt x="60" y="36"/>
                    </a:lnTo>
                    <a:lnTo>
                      <a:pt x="0" y="12"/>
                    </a:lnTo>
                    <a:lnTo>
                      <a:pt x="0" y="0"/>
                    </a:lnTo>
                    <a:lnTo>
                      <a:pt x="54" y="24"/>
                    </a:lnTo>
                    <a:lnTo>
                      <a:pt x="120" y="36"/>
                    </a:lnTo>
                    <a:lnTo>
                      <a:pt x="186" y="48"/>
                    </a:lnTo>
                    <a:lnTo>
                      <a:pt x="257" y="54"/>
                    </a:lnTo>
                    <a:lnTo>
                      <a:pt x="257" y="54"/>
                    </a:lnTo>
                    <a:close/>
                  </a:path>
                </a:pathLst>
              </a:custGeom>
              <a:gradFill rotWithShape="0">
                <a:gsLst>
                  <a:gs pos="0">
                    <a:schemeClr val="accent1">
                      <a:gamma/>
                      <a:shade val="84706"/>
                      <a:invGamma/>
                    </a:schemeClr>
                  </a:gs>
                  <a:gs pos="100000">
                    <a:schemeClr val="accent1"/>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5" name="Freeform 21">
                <a:extLst>
                  <a:ext uri="{FF2B5EF4-FFF2-40B4-BE49-F238E27FC236}">
                    <a16:creationId xmlns:a16="http://schemas.microsoft.com/office/drawing/2014/main" id="{CC503AA5-7564-4453-88E4-0476A84901E2}"/>
                  </a:ext>
                </a:extLst>
              </p:cNvPr>
              <p:cNvSpPr>
                <a:spLocks/>
              </p:cNvSpPr>
              <p:nvPr/>
            </p:nvSpPr>
            <p:spPr bwMode="hidden">
              <a:xfrm>
                <a:off x="3527" y="3906"/>
                <a:ext cx="89" cy="216"/>
              </a:xfrm>
              <a:custGeom>
                <a:avLst/>
                <a:gdLst>
                  <a:gd name="T0" fmla="*/ 12 w 89"/>
                  <a:gd name="T1" fmla="*/ 66 h 216"/>
                  <a:gd name="T2" fmla="*/ 18 w 89"/>
                  <a:gd name="T3" fmla="*/ 108 h 216"/>
                  <a:gd name="T4" fmla="*/ 36 w 89"/>
                  <a:gd name="T5" fmla="*/ 144 h 216"/>
                  <a:gd name="T6" fmla="*/ 60 w 89"/>
                  <a:gd name="T7" fmla="*/ 180 h 216"/>
                  <a:gd name="T8" fmla="*/ 89 w 89"/>
                  <a:gd name="T9" fmla="*/ 216 h 216"/>
                  <a:gd name="T10" fmla="*/ 72 w 89"/>
                  <a:gd name="T11" fmla="*/ 216 h 216"/>
                  <a:gd name="T12" fmla="*/ 42 w 89"/>
                  <a:gd name="T13" fmla="*/ 180 h 216"/>
                  <a:gd name="T14" fmla="*/ 18 w 89"/>
                  <a:gd name="T15" fmla="*/ 144 h 216"/>
                  <a:gd name="T16" fmla="*/ 6 w 89"/>
                  <a:gd name="T17" fmla="*/ 108 h 216"/>
                  <a:gd name="T18" fmla="*/ 0 w 89"/>
                  <a:gd name="T19" fmla="*/ 66 h 216"/>
                  <a:gd name="T20" fmla="*/ 0 w 89"/>
                  <a:gd name="T21" fmla="*/ 30 h 216"/>
                  <a:gd name="T22" fmla="*/ 12 w 89"/>
                  <a:gd name="T23" fmla="*/ 0 h 216"/>
                  <a:gd name="T24" fmla="*/ 30 w 89"/>
                  <a:gd name="T25" fmla="*/ 0 h 216"/>
                  <a:gd name="T26" fmla="*/ 18 w 89"/>
                  <a:gd name="T27" fmla="*/ 30 h 216"/>
                  <a:gd name="T28" fmla="*/ 12 w 89"/>
                  <a:gd name="T29" fmla="*/ 66 h 216"/>
                  <a:gd name="T30" fmla="*/ 12 w 89"/>
                  <a:gd name="T31" fmla="*/ 6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216">
                    <a:moveTo>
                      <a:pt x="12" y="66"/>
                    </a:moveTo>
                    <a:lnTo>
                      <a:pt x="18" y="108"/>
                    </a:lnTo>
                    <a:lnTo>
                      <a:pt x="36" y="144"/>
                    </a:lnTo>
                    <a:lnTo>
                      <a:pt x="60" y="180"/>
                    </a:lnTo>
                    <a:lnTo>
                      <a:pt x="89" y="216"/>
                    </a:lnTo>
                    <a:lnTo>
                      <a:pt x="72" y="216"/>
                    </a:lnTo>
                    <a:lnTo>
                      <a:pt x="42" y="180"/>
                    </a:lnTo>
                    <a:lnTo>
                      <a:pt x="18" y="144"/>
                    </a:lnTo>
                    <a:lnTo>
                      <a:pt x="6" y="108"/>
                    </a:lnTo>
                    <a:lnTo>
                      <a:pt x="0" y="66"/>
                    </a:lnTo>
                    <a:lnTo>
                      <a:pt x="0" y="30"/>
                    </a:lnTo>
                    <a:lnTo>
                      <a:pt x="12" y="0"/>
                    </a:lnTo>
                    <a:lnTo>
                      <a:pt x="30" y="0"/>
                    </a:lnTo>
                    <a:lnTo>
                      <a:pt x="18" y="30"/>
                    </a:lnTo>
                    <a:lnTo>
                      <a:pt x="12" y="66"/>
                    </a:lnTo>
                    <a:lnTo>
                      <a:pt x="12" y="66"/>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6" name="Freeform 22">
                <a:extLst>
                  <a:ext uri="{FF2B5EF4-FFF2-40B4-BE49-F238E27FC236}">
                    <a16:creationId xmlns:a16="http://schemas.microsoft.com/office/drawing/2014/main" id="{32033126-E29E-408B-8E81-0F445008E233}"/>
                  </a:ext>
                </a:extLst>
              </p:cNvPr>
              <p:cNvSpPr>
                <a:spLocks/>
              </p:cNvSpPr>
              <p:nvPr/>
            </p:nvSpPr>
            <p:spPr bwMode="hidden">
              <a:xfrm>
                <a:off x="3569" y="3745"/>
                <a:ext cx="750" cy="461"/>
              </a:xfrm>
              <a:custGeom>
                <a:avLst/>
                <a:gdLst>
                  <a:gd name="T0" fmla="*/ 382 w 747"/>
                  <a:gd name="T1" fmla="*/ 443 h 461"/>
                  <a:gd name="T2" fmla="*/ 311 w 747"/>
                  <a:gd name="T3" fmla="*/ 437 h 461"/>
                  <a:gd name="T4" fmla="*/ 245 w 747"/>
                  <a:gd name="T5" fmla="*/ 425 h 461"/>
                  <a:gd name="T6" fmla="*/ 185 w 747"/>
                  <a:gd name="T7" fmla="*/ 407 h 461"/>
                  <a:gd name="T8" fmla="*/ 131 w 747"/>
                  <a:gd name="T9" fmla="*/ 383 h 461"/>
                  <a:gd name="T10" fmla="*/ 83 w 747"/>
                  <a:gd name="T11" fmla="*/ 347 h 461"/>
                  <a:gd name="T12" fmla="*/ 53 w 747"/>
                  <a:gd name="T13" fmla="*/ 311 h 461"/>
                  <a:gd name="T14" fmla="*/ 30 w 747"/>
                  <a:gd name="T15" fmla="*/ 269 h 461"/>
                  <a:gd name="T16" fmla="*/ 24 w 747"/>
                  <a:gd name="T17" fmla="*/ 227 h 461"/>
                  <a:gd name="T18" fmla="*/ 30 w 747"/>
                  <a:gd name="T19" fmla="*/ 185 h 461"/>
                  <a:gd name="T20" fmla="*/ 53 w 747"/>
                  <a:gd name="T21" fmla="*/ 143 h 461"/>
                  <a:gd name="T22" fmla="*/ 83 w 747"/>
                  <a:gd name="T23" fmla="*/ 107 h 461"/>
                  <a:gd name="T24" fmla="*/ 131 w 747"/>
                  <a:gd name="T25" fmla="*/ 77 h 461"/>
                  <a:gd name="T26" fmla="*/ 185 w 747"/>
                  <a:gd name="T27" fmla="*/ 47 h 461"/>
                  <a:gd name="T28" fmla="*/ 245 w 747"/>
                  <a:gd name="T29" fmla="*/ 30 h 461"/>
                  <a:gd name="T30" fmla="*/ 311 w 747"/>
                  <a:gd name="T31" fmla="*/ 18 h 461"/>
                  <a:gd name="T32" fmla="*/ 382 w 747"/>
                  <a:gd name="T33" fmla="*/ 12 h 461"/>
                  <a:gd name="T34" fmla="*/ 478 w 747"/>
                  <a:gd name="T35" fmla="*/ 18 h 461"/>
                  <a:gd name="T36" fmla="*/ 562 w 747"/>
                  <a:gd name="T37" fmla="*/ 41 h 461"/>
                  <a:gd name="T38" fmla="*/ 562 w 747"/>
                  <a:gd name="T39" fmla="*/ 36 h 461"/>
                  <a:gd name="T40" fmla="*/ 562 w 747"/>
                  <a:gd name="T41" fmla="*/ 30 h 461"/>
                  <a:gd name="T42" fmla="*/ 478 w 747"/>
                  <a:gd name="T43" fmla="*/ 6 h 461"/>
                  <a:gd name="T44" fmla="*/ 382 w 747"/>
                  <a:gd name="T45" fmla="*/ 0 h 461"/>
                  <a:gd name="T46" fmla="*/ 305 w 747"/>
                  <a:gd name="T47" fmla="*/ 6 h 461"/>
                  <a:gd name="T48" fmla="*/ 233 w 747"/>
                  <a:gd name="T49" fmla="*/ 18 h 461"/>
                  <a:gd name="T50" fmla="*/ 167 w 747"/>
                  <a:gd name="T51" fmla="*/ 41 h 461"/>
                  <a:gd name="T52" fmla="*/ 113 w 747"/>
                  <a:gd name="T53" fmla="*/ 65 h 461"/>
                  <a:gd name="T54" fmla="*/ 65 w 747"/>
                  <a:gd name="T55" fmla="*/ 101 h 461"/>
                  <a:gd name="T56" fmla="*/ 30 w 747"/>
                  <a:gd name="T57" fmla="*/ 137 h 461"/>
                  <a:gd name="T58" fmla="*/ 6 w 747"/>
                  <a:gd name="T59" fmla="*/ 179 h 461"/>
                  <a:gd name="T60" fmla="*/ 0 w 747"/>
                  <a:gd name="T61" fmla="*/ 227 h 461"/>
                  <a:gd name="T62" fmla="*/ 6 w 747"/>
                  <a:gd name="T63" fmla="*/ 275 h 461"/>
                  <a:gd name="T64" fmla="*/ 30 w 747"/>
                  <a:gd name="T65" fmla="*/ 317 h 461"/>
                  <a:gd name="T66" fmla="*/ 65 w 747"/>
                  <a:gd name="T67" fmla="*/ 359 h 461"/>
                  <a:gd name="T68" fmla="*/ 113 w 747"/>
                  <a:gd name="T69" fmla="*/ 395 h 461"/>
                  <a:gd name="T70" fmla="*/ 167 w 747"/>
                  <a:gd name="T71" fmla="*/ 419 h 461"/>
                  <a:gd name="T72" fmla="*/ 233 w 747"/>
                  <a:gd name="T73" fmla="*/ 443 h 461"/>
                  <a:gd name="T74" fmla="*/ 305 w 747"/>
                  <a:gd name="T75" fmla="*/ 455 h 461"/>
                  <a:gd name="T76" fmla="*/ 382 w 747"/>
                  <a:gd name="T77" fmla="*/ 461 h 461"/>
                  <a:gd name="T78" fmla="*/ 448 w 747"/>
                  <a:gd name="T79" fmla="*/ 455 h 461"/>
                  <a:gd name="T80" fmla="*/ 508 w 747"/>
                  <a:gd name="T81" fmla="*/ 449 h 461"/>
                  <a:gd name="T82" fmla="*/ 609 w 747"/>
                  <a:gd name="T83" fmla="*/ 413 h 461"/>
                  <a:gd name="T84" fmla="*/ 657 w 747"/>
                  <a:gd name="T85" fmla="*/ 389 h 461"/>
                  <a:gd name="T86" fmla="*/ 693 w 747"/>
                  <a:gd name="T87" fmla="*/ 359 h 461"/>
                  <a:gd name="T88" fmla="*/ 723 w 747"/>
                  <a:gd name="T89" fmla="*/ 329 h 461"/>
                  <a:gd name="T90" fmla="*/ 747 w 747"/>
                  <a:gd name="T91" fmla="*/ 293 h 461"/>
                  <a:gd name="T92" fmla="*/ 741 w 747"/>
                  <a:gd name="T93" fmla="*/ 287 h 461"/>
                  <a:gd name="T94" fmla="*/ 729 w 747"/>
                  <a:gd name="T95" fmla="*/ 281 h 461"/>
                  <a:gd name="T96" fmla="*/ 711 w 747"/>
                  <a:gd name="T97" fmla="*/ 317 h 461"/>
                  <a:gd name="T98" fmla="*/ 681 w 747"/>
                  <a:gd name="T99" fmla="*/ 347 h 461"/>
                  <a:gd name="T100" fmla="*/ 645 w 747"/>
                  <a:gd name="T101" fmla="*/ 377 h 461"/>
                  <a:gd name="T102" fmla="*/ 604 w 747"/>
                  <a:gd name="T103" fmla="*/ 401 h 461"/>
                  <a:gd name="T104" fmla="*/ 502 w 747"/>
                  <a:gd name="T105" fmla="*/ 431 h 461"/>
                  <a:gd name="T106" fmla="*/ 442 w 747"/>
                  <a:gd name="T107" fmla="*/ 443 h 461"/>
                  <a:gd name="T108" fmla="*/ 382 w 747"/>
                  <a:gd name="T109" fmla="*/ 443 h 461"/>
                  <a:gd name="T110" fmla="*/ 382 w 747"/>
                  <a:gd name="T111" fmla="*/ 44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7" h="461">
                    <a:moveTo>
                      <a:pt x="382" y="443"/>
                    </a:moveTo>
                    <a:lnTo>
                      <a:pt x="311" y="437"/>
                    </a:lnTo>
                    <a:lnTo>
                      <a:pt x="245" y="425"/>
                    </a:lnTo>
                    <a:lnTo>
                      <a:pt x="185" y="407"/>
                    </a:lnTo>
                    <a:lnTo>
                      <a:pt x="131" y="383"/>
                    </a:lnTo>
                    <a:lnTo>
                      <a:pt x="83" y="347"/>
                    </a:lnTo>
                    <a:lnTo>
                      <a:pt x="53" y="311"/>
                    </a:lnTo>
                    <a:lnTo>
                      <a:pt x="30" y="269"/>
                    </a:lnTo>
                    <a:lnTo>
                      <a:pt x="24" y="227"/>
                    </a:lnTo>
                    <a:lnTo>
                      <a:pt x="30" y="185"/>
                    </a:lnTo>
                    <a:lnTo>
                      <a:pt x="53" y="143"/>
                    </a:lnTo>
                    <a:lnTo>
                      <a:pt x="83" y="107"/>
                    </a:lnTo>
                    <a:lnTo>
                      <a:pt x="131" y="77"/>
                    </a:lnTo>
                    <a:lnTo>
                      <a:pt x="185" y="47"/>
                    </a:lnTo>
                    <a:lnTo>
                      <a:pt x="245" y="30"/>
                    </a:lnTo>
                    <a:lnTo>
                      <a:pt x="311" y="18"/>
                    </a:lnTo>
                    <a:lnTo>
                      <a:pt x="382" y="12"/>
                    </a:lnTo>
                    <a:lnTo>
                      <a:pt x="478" y="18"/>
                    </a:lnTo>
                    <a:lnTo>
                      <a:pt x="562" y="41"/>
                    </a:lnTo>
                    <a:lnTo>
                      <a:pt x="562" y="36"/>
                    </a:lnTo>
                    <a:lnTo>
                      <a:pt x="562" y="30"/>
                    </a:lnTo>
                    <a:lnTo>
                      <a:pt x="478" y="6"/>
                    </a:lnTo>
                    <a:lnTo>
                      <a:pt x="382" y="0"/>
                    </a:lnTo>
                    <a:lnTo>
                      <a:pt x="305" y="6"/>
                    </a:lnTo>
                    <a:lnTo>
                      <a:pt x="233" y="18"/>
                    </a:lnTo>
                    <a:lnTo>
                      <a:pt x="167" y="41"/>
                    </a:lnTo>
                    <a:lnTo>
                      <a:pt x="113" y="65"/>
                    </a:lnTo>
                    <a:lnTo>
                      <a:pt x="65" y="101"/>
                    </a:lnTo>
                    <a:lnTo>
                      <a:pt x="30" y="137"/>
                    </a:lnTo>
                    <a:lnTo>
                      <a:pt x="6" y="179"/>
                    </a:lnTo>
                    <a:lnTo>
                      <a:pt x="0" y="227"/>
                    </a:lnTo>
                    <a:lnTo>
                      <a:pt x="6" y="275"/>
                    </a:lnTo>
                    <a:lnTo>
                      <a:pt x="30" y="317"/>
                    </a:lnTo>
                    <a:lnTo>
                      <a:pt x="65" y="359"/>
                    </a:lnTo>
                    <a:lnTo>
                      <a:pt x="113" y="395"/>
                    </a:lnTo>
                    <a:lnTo>
                      <a:pt x="167" y="419"/>
                    </a:lnTo>
                    <a:lnTo>
                      <a:pt x="233" y="443"/>
                    </a:lnTo>
                    <a:lnTo>
                      <a:pt x="305" y="455"/>
                    </a:lnTo>
                    <a:lnTo>
                      <a:pt x="382" y="461"/>
                    </a:lnTo>
                    <a:lnTo>
                      <a:pt x="448" y="455"/>
                    </a:lnTo>
                    <a:lnTo>
                      <a:pt x="508" y="449"/>
                    </a:lnTo>
                    <a:lnTo>
                      <a:pt x="609" y="413"/>
                    </a:lnTo>
                    <a:lnTo>
                      <a:pt x="657" y="389"/>
                    </a:lnTo>
                    <a:lnTo>
                      <a:pt x="693" y="359"/>
                    </a:lnTo>
                    <a:lnTo>
                      <a:pt x="723" y="329"/>
                    </a:lnTo>
                    <a:lnTo>
                      <a:pt x="747" y="293"/>
                    </a:lnTo>
                    <a:lnTo>
                      <a:pt x="741" y="287"/>
                    </a:lnTo>
                    <a:lnTo>
                      <a:pt x="729" y="281"/>
                    </a:lnTo>
                    <a:lnTo>
                      <a:pt x="711" y="317"/>
                    </a:lnTo>
                    <a:lnTo>
                      <a:pt x="681" y="347"/>
                    </a:lnTo>
                    <a:lnTo>
                      <a:pt x="645" y="377"/>
                    </a:lnTo>
                    <a:lnTo>
                      <a:pt x="604" y="401"/>
                    </a:lnTo>
                    <a:lnTo>
                      <a:pt x="502" y="431"/>
                    </a:lnTo>
                    <a:lnTo>
                      <a:pt x="442" y="443"/>
                    </a:lnTo>
                    <a:lnTo>
                      <a:pt x="382" y="443"/>
                    </a:lnTo>
                    <a:lnTo>
                      <a:pt x="382" y="443"/>
                    </a:lnTo>
                    <a:close/>
                  </a:path>
                </a:pathLst>
              </a:custGeom>
              <a:gradFill rotWithShape="0">
                <a:gsLst>
                  <a:gs pos="0">
                    <a:schemeClr val="accent1"/>
                  </a:gs>
                  <a:gs pos="100000">
                    <a:schemeClr val="accent1">
                      <a:gamma/>
                      <a:shade val="90980"/>
                      <a:invGamma/>
                    </a:schemeClr>
                  </a:gs>
                </a:gsLst>
                <a:path path="rect">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7" name="Freeform 23">
                <a:extLst>
                  <a:ext uri="{FF2B5EF4-FFF2-40B4-BE49-F238E27FC236}">
                    <a16:creationId xmlns:a16="http://schemas.microsoft.com/office/drawing/2014/main" id="{C8220BA2-ABCF-4895-A7BF-8307435BA6B5}"/>
                  </a:ext>
                </a:extLst>
              </p:cNvPr>
              <p:cNvSpPr>
                <a:spLocks/>
              </p:cNvSpPr>
              <p:nvPr/>
            </p:nvSpPr>
            <p:spPr bwMode="hidden">
              <a:xfrm>
                <a:off x="4037" y="3721"/>
                <a:ext cx="96" cy="30"/>
              </a:xfrm>
              <a:custGeom>
                <a:avLst/>
                <a:gdLst>
                  <a:gd name="T0" fmla="*/ 0 w 96"/>
                  <a:gd name="T1" fmla="*/ 0 h 30"/>
                  <a:gd name="T2" fmla="*/ 0 w 96"/>
                  <a:gd name="T3" fmla="*/ 12 h 30"/>
                  <a:gd name="T4" fmla="*/ 48 w 96"/>
                  <a:gd name="T5" fmla="*/ 18 h 30"/>
                  <a:gd name="T6" fmla="*/ 96 w 96"/>
                  <a:gd name="T7" fmla="*/ 30 h 30"/>
                  <a:gd name="T8" fmla="*/ 96 w 96"/>
                  <a:gd name="T9" fmla="*/ 24 h 30"/>
                  <a:gd name="T10" fmla="*/ 96 w 96"/>
                  <a:gd name="T11" fmla="*/ 18 h 30"/>
                  <a:gd name="T12" fmla="*/ 48 w 96"/>
                  <a:gd name="T13" fmla="*/ 12 h 30"/>
                  <a:gd name="T14" fmla="*/ 0 w 96"/>
                  <a:gd name="T15" fmla="*/ 0 h 30"/>
                  <a:gd name="T16" fmla="*/ 0 w 96"/>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0">
                    <a:moveTo>
                      <a:pt x="0" y="0"/>
                    </a:moveTo>
                    <a:lnTo>
                      <a:pt x="0" y="12"/>
                    </a:lnTo>
                    <a:lnTo>
                      <a:pt x="48" y="18"/>
                    </a:lnTo>
                    <a:lnTo>
                      <a:pt x="96" y="30"/>
                    </a:lnTo>
                    <a:lnTo>
                      <a:pt x="96" y="24"/>
                    </a:lnTo>
                    <a:lnTo>
                      <a:pt x="96" y="18"/>
                    </a:lnTo>
                    <a:lnTo>
                      <a:pt x="48" y="12"/>
                    </a:lnTo>
                    <a:lnTo>
                      <a:pt x="0" y="0"/>
                    </a:lnTo>
                    <a:lnTo>
                      <a:pt x="0" y="0"/>
                    </a:lnTo>
                    <a:close/>
                  </a:path>
                </a:pathLst>
              </a:custGeom>
              <a:gradFill rotWithShape="0">
                <a:gsLst>
                  <a:gs pos="0">
                    <a:schemeClr val="accent1"/>
                  </a:gs>
                  <a:gs pos="100000">
                    <a:schemeClr val="accent1">
                      <a:gamma/>
                      <a:shade val="87843"/>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8" name="Freeform 24">
                <a:extLst>
                  <a:ext uri="{FF2B5EF4-FFF2-40B4-BE49-F238E27FC236}">
                    <a16:creationId xmlns:a16="http://schemas.microsoft.com/office/drawing/2014/main" id="{D3A061FA-6DCE-404D-93BC-DF2B1F38A465}"/>
                  </a:ext>
                </a:extLst>
              </p:cNvPr>
              <p:cNvSpPr>
                <a:spLocks/>
              </p:cNvSpPr>
              <p:nvPr/>
            </p:nvSpPr>
            <p:spPr bwMode="hidden">
              <a:xfrm>
                <a:off x="4175" y="4050"/>
                <a:ext cx="180" cy="132"/>
              </a:xfrm>
              <a:custGeom>
                <a:avLst/>
                <a:gdLst>
                  <a:gd name="T0" fmla="*/ 0 w 179"/>
                  <a:gd name="T1" fmla="*/ 132 h 132"/>
                  <a:gd name="T2" fmla="*/ 29 w 179"/>
                  <a:gd name="T3" fmla="*/ 132 h 132"/>
                  <a:gd name="T4" fmla="*/ 77 w 179"/>
                  <a:gd name="T5" fmla="*/ 108 h 132"/>
                  <a:gd name="T6" fmla="*/ 119 w 179"/>
                  <a:gd name="T7" fmla="*/ 78 h 132"/>
                  <a:gd name="T8" fmla="*/ 155 w 179"/>
                  <a:gd name="T9" fmla="*/ 48 h 132"/>
                  <a:gd name="T10" fmla="*/ 179 w 179"/>
                  <a:gd name="T11" fmla="*/ 12 h 132"/>
                  <a:gd name="T12" fmla="*/ 173 w 179"/>
                  <a:gd name="T13" fmla="*/ 6 h 132"/>
                  <a:gd name="T14" fmla="*/ 167 w 179"/>
                  <a:gd name="T15" fmla="*/ 0 h 132"/>
                  <a:gd name="T16" fmla="*/ 137 w 179"/>
                  <a:gd name="T17" fmla="*/ 42 h 132"/>
                  <a:gd name="T18" fmla="*/ 101 w 179"/>
                  <a:gd name="T19" fmla="*/ 78 h 132"/>
                  <a:gd name="T20" fmla="*/ 53 w 179"/>
                  <a:gd name="T21" fmla="*/ 108 h 132"/>
                  <a:gd name="T22" fmla="*/ 0 w 179"/>
                  <a:gd name="T23" fmla="*/ 132 h 132"/>
                  <a:gd name="T24" fmla="*/ 0 w 179"/>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132">
                    <a:moveTo>
                      <a:pt x="0" y="132"/>
                    </a:moveTo>
                    <a:lnTo>
                      <a:pt x="29" y="132"/>
                    </a:lnTo>
                    <a:lnTo>
                      <a:pt x="77" y="108"/>
                    </a:lnTo>
                    <a:lnTo>
                      <a:pt x="119" y="78"/>
                    </a:lnTo>
                    <a:lnTo>
                      <a:pt x="155" y="48"/>
                    </a:lnTo>
                    <a:lnTo>
                      <a:pt x="179" y="12"/>
                    </a:lnTo>
                    <a:lnTo>
                      <a:pt x="173" y="6"/>
                    </a:lnTo>
                    <a:lnTo>
                      <a:pt x="167" y="0"/>
                    </a:lnTo>
                    <a:lnTo>
                      <a:pt x="137" y="42"/>
                    </a:lnTo>
                    <a:lnTo>
                      <a:pt x="101" y="78"/>
                    </a:lnTo>
                    <a:lnTo>
                      <a:pt x="53" y="108"/>
                    </a:lnTo>
                    <a:lnTo>
                      <a:pt x="0" y="132"/>
                    </a:lnTo>
                    <a:lnTo>
                      <a:pt x="0" y="132"/>
                    </a:lnTo>
                    <a:close/>
                  </a:path>
                </a:pathLst>
              </a:custGeom>
              <a:gradFill rotWithShape="0">
                <a:gsLst>
                  <a:gs pos="0">
                    <a:schemeClr val="accent1"/>
                  </a:gs>
                  <a:gs pos="100000">
                    <a:schemeClr val="accent1">
                      <a:gamma/>
                      <a:shade val="87843"/>
                      <a:invGamma/>
                    </a:schemeClr>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9" name="Freeform 25">
                <a:extLst>
                  <a:ext uri="{FF2B5EF4-FFF2-40B4-BE49-F238E27FC236}">
                    <a16:creationId xmlns:a16="http://schemas.microsoft.com/office/drawing/2014/main" id="{E206C720-9886-472C-B937-7BFA0D9184B7}"/>
                  </a:ext>
                </a:extLst>
              </p:cNvPr>
              <p:cNvSpPr>
                <a:spLocks/>
              </p:cNvSpPr>
              <p:nvPr/>
            </p:nvSpPr>
            <p:spPr bwMode="hidden">
              <a:xfrm>
                <a:off x="2585" y="3822"/>
                <a:ext cx="449" cy="186"/>
              </a:xfrm>
              <a:custGeom>
                <a:avLst/>
                <a:gdLst>
                  <a:gd name="T0" fmla="*/ 6 w 448"/>
                  <a:gd name="T1" fmla="*/ 6 h 186"/>
                  <a:gd name="T2" fmla="*/ 78 w 448"/>
                  <a:gd name="T3" fmla="*/ 12 h 186"/>
                  <a:gd name="T4" fmla="*/ 150 w 448"/>
                  <a:gd name="T5" fmla="*/ 18 h 186"/>
                  <a:gd name="T6" fmla="*/ 215 w 448"/>
                  <a:gd name="T7" fmla="*/ 36 h 186"/>
                  <a:gd name="T8" fmla="*/ 275 w 448"/>
                  <a:gd name="T9" fmla="*/ 60 h 186"/>
                  <a:gd name="T10" fmla="*/ 329 w 448"/>
                  <a:gd name="T11" fmla="*/ 84 h 186"/>
                  <a:gd name="T12" fmla="*/ 377 w 448"/>
                  <a:gd name="T13" fmla="*/ 114 h 186"/>
                  <a:gd name="T14" fmla="*/ 419 w 448"/>
                  <a:gd name="T15" fmla="*/ 150 h 186"/>
                  <a:gd name="T16" fmla="*/ 448 w 448"/>
                  <a:gd name="T17" fmla="*/ 186 h 186"/>
                  <a:gd name="T18" fmla="*/ 448 w 448"/>
                  <a:gd name="T19" fmla="*/ 162 h 186"/>
                  <a:gd name="T20" fmla="*/ 413 w 448"/>
                  <a:gd name="T21" fmla="*/ 126 h 186"/>
                  <a:gd name="T22" fmla="*/ 371 w 448"/>
                  <a:gd name="T23" fmla="*/ 96 h 186"/>
                  <a:gd name="T24" fmla="*/ 323 w 448"/>
                  <a:gd name="T25" fmla="*/ 66 h 186"/>
                  <a:gd name="T26" fmla="*/ 269 w 448"/>
                  <a:gd name="T27" fmla="*/ 48 h 186"/>
                  <a:gd name="T28" fmla="*/ 144 w 448"/>
                  <a:gd name="T29" fmla="*/ 12 h 186"/>
                  <a:gd name="T30" fmla="*/ 78 w 448"/>
                  <a:gd name="T31" fmla="*/ 6 h 186"/>
                  <a:gd name="T32" fmla="*/ 6 w 448"/>
                  <a:gd name="T33" fmla="*/ 0 h 186"/>
                  <a:gd name="T34" fmla="*/ 0 w 448"/>
                  <a:gd name="T35" fmla="*/ 0 h 186"/>
                  <a:gd name="T36" fmla="*/ 0 w 448"/>
                  <a:gd name="T37" fmla="*/ 0 h 186"/>
                  <a:gd name="T38" fmla="*/ 0 w 448"/>
                  <a:gd name="T39" fmla="*/ 6 h 186"/>
                  <a:gd name="T40" fmla="*/ 0 w 448"/>
                  <a:gd name="T41" fmla="*/ 6 h 186"/>
                  <a:gd name="T42" fmla="*/ 6 w 448"/>
                  <a:gd name="T43" fmla="*/ 6 h 186"/>
                  <a:gd name="T44" fmla="*/ 6 w 448"/>
                  <a:gd name="T45" fmla="*/ 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8" h="186">
                    <a:moveTo>
                      <a:pt x="6" y="6"/>
                    </a:moveTo>
                    <a:lnTo>
                      <a:pt x="78" y="12"/>
                    </a:lnTo>
                    <a:lnTo>
                      <a:pt x="150" y="18"/>
                    </a:lnTo>
                    <a:lnTo>
                      <a:pt x="215" y="36"/>
                    </a:lnTo>
                    <a:lnTo>
                      <a:pt x="275" y="60"/>
                    </a:lnTo>
                    <a:lnTo>
                      <a:pt x="329" y="84"/>
                    </a:lnTo>
                    <a:lnTo>
                      <a:pt x="377" y="114"/>
                    </a:lnTo>
                    <a:lnTo>
                      <a:pt x="419" y="150"/>
                    </a:lnTo>
                    <a:lnTo>
                      <a:pt x="448" y="186"/>
                    </a:lnTo>
                    <a:lnTo>
                      <a:pt x="448" y="162"/>
                    </a:lnTo>
                    <a:lnTo>
                      <a:pt x="413" y="126"/>
                    </a:lnTo>
                    <a:lnTo>
                      <a:pt x="371" y="96"/>
                    </a:lnTo>
                    <a:lnTo>
                      <a:pt x="323" y="66"/>
                    </a:lnTo>
                    <a:lnTo>
                      <a:pt x="269" y="48"/>
                    </a:lnTo>
                    <a:lnTo>
                      <a:pt x="144" y="12"/>
                    </a:lnTo>
                    <a:lnTo>
                      <a:pt x="78" y="6"/>
                    </a:lnTo>
                    <a:lnTo>
                      <a:pt x="6" y="0"/>
                    </a:lnTo>
                    <a:lnTo>
                      <a:pt x="0" y="0"/>
                    </a:lnTo>
                    <a:lnTo>
                      <a:pt x="0" y="0"/>
                    </a:lnTo>
                    <a:lnTo>
                      <a:pt x="0" y="6"/>
                    </a:lnTo>
                    <a:lnTo>
                      <a:pt x="0" y="6"/>
                    </a:lnTo>
                    <a:lnTo>
                      <a:pt x="6" y="6"/>
                    </a:lnTo>
                    <a:lnTo>
                      <a:pt x="6" y="6"/>
                    </a:lnTo>
                    <a:close/>
                  </a:path>
                </a:pathLst>
              </a:custGeom>
              <a:gradFill rotWithShape="0">
                <a:gsLst>
                  <a:gs pos="0">
                    <a:schemeClr val="accent1">
                      <a:gamma/>
                      <a:shade val="90980"/>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0" name="Freeform 26">
                <a:extLst>
                  <a:ext uri="{FF2B5EF4-FFF2-40B4-BE49-F238E27FC236}">
                    <a16:creationId xmlns:a16="http://schemas.microsoft.com/office/drawing/2014/main" id="{41720FE2-C72D-480B-8A4E-CA95C53A9C3E}"/>
                  </a:ext>
                </a:extLst>
              </p:cNvPr>
              <p:cNvSpPr>
                <a:spLocks/>
              </p:cNvSpPr>
              <p:nvPr/>
            </p:nvSpPr>
            <p:spPr bwMode="hidden">
              <a:xfrm>
                <a:off x="2142" y="3852"/>
                <a:ext cx="892" cy="462"/>
              </a:xfrm>
              <a:custGeom>
                <a:avLst/>
                <a:gdLst>
                  <a:gd name="T0" fmla="*/ 23 w 890"/>
                  <a:gd name="T1" fmla="*/ 276 h 462"/>
                  <a:gd name="T2" fmla="*/ 29 w 890"/>
                  <a:gd name="T3" fmla="*/ 222 h 462"/>
                  <a:gd name="T4" fmla="*/ 59 w 890"/>
                  <a:gd name="T5" fmla="*/ 174 h 462"/>
                  <a:gd name="T6" fmla="*/ 95 w 890"/>
                  <a:gd name="T7" fmla="*/ 132 h 462"/>
                  <a:gd name="T8" fmla="*/ 149 w 890"/>
                  <a:gd name="T9" fmla="*/ 96 h 462"/>
                  <a:gd name="T10" fmla="*/ 209 w 890"/>
                  <a:gd name="T11" fmla="*/ 60 h 462"/>
                  <a:gd name="T12" fmla="*/ 281 w 890"/>
                  <a:gd name="T13" fmla="*/ 36 h 462"/>
                  <a:gd name="T14" fmla="*/ 364 w 890"/>
                  <a:gd name="T15" fmla="*/ 24 h 462"/>
                  <a:gd name="T16" fmla="*/ 448 w 890"/>
                  <a:gd name="T17" fmla="*/ 18 h 462"/>
                  <a:gd name="T18" fmla="*/ 532 w 890"/>
                  <a:gd name="T19" fmla="*/ 24 h 462"/>
                  <a:gd name="T20" fmla="*/ 609 w 890"/>
                  <a:gd name="T21" fmla="*/ 36 h 462"/>
                  <a:gd name="T22" fmla="*/ 681 w 890"/>
                  <a:gd name="T23" fmla="*/ 60 h 462"/>
                  <a:gd name="T24" fmla="*/ 741 w 890"/>
                  <a:gd name="T25" fmla="*/ 96 h 462"/>
                  <a:gd name="T26" fmla="*/ 795 w 890"/>
                  <a:gd name="T27" fmla="*/ 132 h 462"/>
                  <a:gd name="T28" fmla="*/ 831 w 890"/>
                  <a:gd name="T29" fmla="*/ 174 h 462"/>
                  <a:gd name="T30" fmla="*/ 861 w 890"/>
                  <a:gd name="T31" fmla="*/ 222 h 462"/>
                  <a:gd name="T32" fmla="*/ 867 w 890"/>
                  <a:gd name="T33" fmla="*/ 276 h 462"/>
                  <a:gd name="T34" fmla="*/ 855 w 890"/>
                  <a:gd name="T35" fmla="*/ 330 h 462"/>
                  <a:gd name="T36" fmla="*/ 831 w 890"/>
                  <a:gd name="T37" fmla="*/ 378 h 462"/>
                  <a:gd name="T38" fmla="*/ 783 w 890"/>
                  <a:gd name="T39" fmla="*/ 426 h 462"/>
                  <a:gd name="T40" fmla="*/ 723 w 890"/>
                  <a:gd name="T41" fmla="*/ 462 h 462"/>
                  <a:gd name="T42" fmla="*/ 765 w 890"/>
                  <a:gd name="T43" fmla="*/ 462 h 462"/>
                  <a:gd name="T44" fmla="*/ 819 w 890"/>
                  <a:gd name="T45" fmla="*/ 426 h 462"/>
                  <a:gd name="T46" fmla="*/ 855 w 890"/>
                  <a:gd name="T47" fmla="*/ 378 h 462"/>
                  <a:gd name="T48" fmla="*/ 884 w 890"/>
                  <a:gd name="T49" fmla="*/ 330 h 462"/>
                  <a:gd name="T50" fmla="*/ 890 w 890"/>
                  <a:gd name="T51" fmla="*/ 276 h 462"/>
                  <a:gd name="T52" fmla="*/ 884 w 890"/>
                  <a:gd name="T53" fmla="*/ 222 h 462"/>
                  <a:gd name="T54" fmla="*/ 855 w 890"/>
                  <a:gd name="T55" fmla="*/ 168 h 462"/>
                  <a:gd name="T56" fmla="*/ 813 w 890"/>
                  <a:gd name="T57" fmla="*/ 120 h 462"/>
                  <a:gd name="T58" fmla="*/ 759 w 890"/>
                  <a:gd name="T59" fmla="*/ 84 h 462"/>
                  <a:gd name="T60" fmla="*/ 693 w 890"/>
                  <a:gd name="T61" fmla="*/ 48 h 462"/>
                  <a:gd name="T62" fmla="*/ 621 w 890"/>
                  <a:gd name="T63" fmla="*/ 24 h 462"/>
                  <a:gd name="T64" fmla="*/ 538 w 890"/>
                  <a:gd name="T65" fmla="*/ 6 h 462"/>
                  <a:gd name="T66" fmla="*/ 448 w 890"/>
                  <a:gd name="T67" fmla="*/ 0 h 462"/>
                  <a:gd name="T68" fmla="*/ 358 w 890"/>
                  <a:gd name="T69" fmla="*/ 6 h 462"/>
                  <a:gd name="T70" fmla="*/ 275 w 890"/>
                  <a:gd name="T71" fmla="*/ 24 h 462"/>
                  <a:gd name="T72" fmla="*/ 197 w 890"/>
                  <a:gd name="T73" fmla="*/ 48 h 462"/>
                  <a:gd name="T74" fmla="*/ 131 w 890"/>
                  <a:gd name="T75" fmla="*/ 84 h 462"/>
                  <a:gd name="T76" fmla="*/ 77 w 890"/>
                  <a:gd name="T77" fmla="*/ 120 h 462"/>
                  <a:gd name="T78" fmla="*/ 35 w 890"/>
                  <a:gd name="T79" fmla="*/ 168 h 462"/>
                  <a:gd name="T80" fmla="*/ 12 w 890"/>
                  <a:gd name="T81" fmla="*/ 222 h 462"/>
                  <a:gd name="T82" fmla="*/ 0 w 890"/>
                  <a:gd name="T83" fmla="*/ 276 h 462"/>
                  <a:gd name="T84" fmla="*/ 6 w 890"/>
                  <a:gd name="T85" fmla="*/ 330 h 462"/>
                  <a:gd name="T86" fmla="*/ 35 w 890"/>
                  <a:gd name="T87" fmla="*/ 378 h 462"/>
                  <a:gd name="T88" fmla="*/ 71 w 890"/>
                  <a:gd name="T89" fmla="*/ 426 h 462"/>
                  <a:gd name="T90" fmla="*/ 125 w 890"/>
                  <a:gd name="T91" fmla="*/ 462 h 462"/>
                  <a:gd name="T92" fmla="*/ 167 w 890"/>
                  <a:gd name="T93" fmla="*/ 462 h 462"/>
                  <a:gd name="T94" fmla="*/ 107 w 890"/>
                  <a:gd name="T95" fmla="*/ 426 h 462"/>
                  <a:gd name="T96" fmla="*/ 59 w 890"/>
                  <a:gd name="T97" fmla="*/ 378 h 462"/>
                  <a:gd name="T98" fmla="*/ 35 w 890"/>
                  <a:gd name="T99" fmla="*/ 330 h 462"/>
                  <a:gd name="T100" fmla="*/ 23 w 890"/>
                  <a:gd name="T101" fmla="*/ 276 h 462"/>
                  <a:gd name="T102" fmla="*/ 23 w 890"/>
                  <a:gd name="T103" fmla="*/ 27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90" h="462">
                    <a:moveTo>
                      <a:pt x="23" y="276"/>
                    </a:moveTo>
                    <a:lnTo>
                      <a:pt x="29" y="222"/>
                    </a:lnTo>
                    <a:lnTo>
                      <a:pt x="59" y="174"/>
                    </a:lnTo>
                    <a:lnTo>
                      <a:pt x="95" y="132"/>
                    </a:lnTo>
                    <a:lnTo>
                      <a:pt x="149" y="96"/>
                    </a:lnTo>
                    <a:lnTo>
                      <a:pt x="209" y="60"/>
                    </a:lnTo>
                    <a:lnTo>
                      <a:pt x="281" y="36"/>
                    </a:lnTo>
                    <a:lnTo>
                      <a:pt x="364" y="24"/>
                    </a:lnTo>
                    <a:lnTo>
                      <a:pt x="448" y="18"/>
                    </a:lnTo>
                    <a:lnTo>
                      <a:pt x="532" y="24"/>
                    </a:lnTo>
                    <a:lnTo>
                      <a:pt x="609" y="36"/>
                    </a:lnTo>
                    <a:lnTo>
                      <a:pt x="681" y="60"/>
                    </a:lnTo>
                    <a:lnTo>
                      <a:pt x="741" y="96"/>
                    </a:lnTo>
                    <a:lnTo>
                      <a:pt x="795" y="132"/>
                    </a:lnTo>
                    <a:lnTo>
                      <a:pt x="831" y="174"/>
                    </a:lnTo>
                    <a:lnTo>
                      <a:pt x="861" y="222"/>
                    </a:lnTo>
                    <a:lnTo>
                      <a:pt x="867" y="276"/>
                    </a:lnTo>
                    <a:lnTo>
                      <a:pt x="855" y="330"/>
                    </a:lnTo>
                    <a:lnTo>
                      <a:pt x="831" y="378"/>
                    </a:lnTo>
                    <a:lnTo>
                      <a:pt x="783" y="426"/>
                    </a:lnTo>
                    <a:lnTo>
                      <a:pt x="723" y="462"/>
                    </a:lnTo>
                    <a:lnTo>
                      <a:pt x="765" y="462"/>
                    </a:lnTo>
                    <a:lnTo>
                      <a:pt x="819" y="426"/>
                    </a:lnTo>
                    <a:lnTo>
                      <a:pt x="855" y="378"/>
                    </a:lnTo>
                    <a:lnTo>
                      <a:pt x="884" y="330"/>
                    </a:lnTo>
                    <a:lnTo>
                      <a:pt x="890" y="276"/>
                    </a:lnTo>
                    <a:lnTo>
                      <a:pt x="884" y="222"/>
                    </a:lnTo>
                    <a:lnTo>
                      <a:pt x="855" y="168"/>
                    </a:lnTo>
                    <a:lnTo>
                      <a:pt x="813" y="120"/>
                    </a:lnTo>
                    <a:lnTo>
                      <a:pt x="759" y="84"/>
                    </a:lnTo>
                    <a:lnTo>
                      <a:pt x="693" y="48"/>
                    </a:lnTo>
                    <a:lnTo>
                      <a:pt x="621" y="24"/>
                    </a:lnTo>
                    <a:lnTo>
                      <a:pt x="538" y="6"/>
                    </a:lnTo>
                    <a:lnTo>
                      <a:pt x="448" y="0"/>
                    </a:lnTo>
                    <a:lnTo>
                      <a:pt x="358" y="6"/>
                    </a:lnTo>
                    <a:lnTo>
                      <a:pt x="275" y="24"/>
                    </a:lnTo>
                    <a:lnTo>
                      <a:pt x="197" y="48"/>
                    </a:lnTo>
                    <a:lnTo>
                      <a:pt x="131" y="84"/>
                    </a:lnTo>
                    <a:lnTo>
                      <a:pt x="77" y="120"/>
                    </a:lnTo>
                    <a:lnTo>
                      <a:pt x="35" y="168"/>
                    </a:lnTo>
                    <a:lnTo>
                      <a:pt x="12" y="222"/>
                    </a:lnTo>
                    <a:lnTo>
                      <a:pt x="0" y="276"/>
                    </a:lnTo>
                    <a:lnTo>
                      <a:pt x="6" y="330"/>
                    </a:lnTo>
                    <a:lnTo>
                      <a:pt x="35" y="378"/>
                    </a:lnTo>
                    <a:lnTo>
                      <a:pt x="71" y="426"/>
                    </a:lnTo>
                    <a:lnTo>
                      <a:pt x="125" y="462"/>
                    </a:lnTo>
                    <a:lnTo>
                      <a:pt x="167" y="462"/>
                    </a:lnTo>
                    <a:lnTo>
                      <a:pt x="107" y="426"/>
                    </a:lnTo>
                    <a:lnTo>
                      <a:pt x="59" y="378"/>
                    </a:lnTo>
                    <a:lnTo>
                      <a:pt x="35" y="330"/>
                    </a:lnTo>
                    <a:lnTo>
                      <a:pt x="23" y="276"/>
                    </a:lnTo>
                    <a:lnTo>
                      <a:pt x="23" y="276"/>
                    </a:lnTo>
                    <a:close/>
                  </a:path>
                </a:pathLst>
              </a:custGeom>
              <a:gradFill rotWithShape="0">
                <a:gsLst>
                  <a:gs pos="0">
                    <a:schemeClr val="accent1"/>
                  </a:gs>
                  <a:gs pos="100000">
                    <a:schemeClr val="accent1">
                      <a:gamma/>
                      <a:shade val="84706"/>
                      <a:invGamma/>
                    </a:scheme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1" name="Freeform 27">
                <a:extLst>
                  <a:ext uri="{FF2B5EF4-FFF2-40B4-BE49-F238E27FC236}">
                    <a16:creationId xmlns:a16="http://schemas.microsoft.com/office/drawing/2014/main" id="{4D2F2642-5E7B-4ACC-A878-F9A1F5E3F811}"/>
                  </a:ext>
                </a:extLst>
              </p:cNvPr>
              <p:cNvSpPr>
                <a:spLocks/>
              </p:cNvSpPr>
              <p:nvPr/>
            </p:nvSpPr>
            <p:spPr bwMode="hidden">
              <a:xfrm>
                <a:off x="2082" y="3828"/>
                <a:ext cx="407" cy="486"/>
              </a:xfrm>
              <a:custGeom>
                <a:avLst/>
                <a:gdLst>
                  <a:gd name="T0" fmla="*/ 18 w 406"/>
                  <a:gd name="T1" fmla="*/ 300 h 486"/>
                  <a:gd name="T2" fmla="*/ 24 w 406"/>
                  <a:gd name="T3" fmla="*/ 246 h 486"/>
                  <a:gd name="T4" fmla="*/ 48 w 406"/>
                  <a:gd name="T5" fmla="*/ 198 h 486"/>
                  <a:gd name="T6" fmla="*/ 83 w 406"/>
                  <a:gd name="T7" fmla="*/ 150 h 486"/>
                  <a:gd name="T8" fmla="*/ 131 w 406"/>
                  <a:gd name="T9" fmla="*/ 108 h 486"/>
                  <a:gd name="T10" fmla="*/ 185 w 406"/>
                  <a:gd name="T11" fmla="*/ 72 h 486"/>
                  <a:gd name="T12" fmla="*/ 251 w 406"/>
                  <a:gd name="T13" fmla="*/ 42 h 486"/>
                  <a:gd name="T14" fmla="*/ 329 w 406"/>
                  <a:gd name="T15" fmla="*/ 24 h 486"/>
                  <a:gd name="T16" fmla="*/ 406 w 406"/>
                  <a:gd name="T17" fmla="*/ 6 h 486"/>
                  <a:gd name="T18" fmla="*/ 406 w 406"/>
                  <a:gd name="T19" fmla="*/ 0 h 486"/>
                  <a:gd name="T20" fmla="*/ 323 w 406"/>
                  <a:gd name="T21" fmla="*/ 12 h 486"/>
                  <a:gd name="T22" fmla="*/ 245 w 406"/>
                  <a:gd name="T23" fmla="*/ 36 h 486"/>
                  <a:gd name="T24" fmla="*/ 179 w 406"/>
                  <a:gd name="T25" fmla="*/ 66 h 486"/>
                  <a:gd name="T26" fmla="*/ 119 w 406"/>
                  <a:gd name="T27" fmla="*/ 102 h 486"/>
                  <a:gd name="T28" fmla="*/ 72 w 406"/>
                  <a:gd name="T29" fmla="*/ 144 h 486"/>
                  <a:gd name="T30" fmla="*/ 30 w 406"/>
                  <a:gd name="T31" fmla="*/ 192 h 486"/>
                  <a:gd name="T32" fmla="*/ 6 w 406"/>
                  <a:gd name="T33" fmla="*/ 246 h 486"/>
                  <a:gd name="T34" fmla="*/ 0 w 406"/>
                  <a:gd name="T35" fmla="*/ 300 h 486"/>
                  <a:gd name="T36" fmla="*/ 6 w 406"/>
                  <a:gd name="T37" fmla="*/ 348 h 486"/>
                  <a:gd name="T38" fmla="*/ 30 w 406"/>
                  <a:gd name="T39" fmla="*/ 396 h 486"/>
                  <a:gd name="T40" fmla="*/ 66 w 406"/>
                  <a:gd name="T41" fmla="*/ 444 h 486"/>
                  <a:gd name="T42" fmla="*/ 107 w 406"/>
                  <a:gd name="T43" fmla="*/ 486 h 486"/>
                  <a:gd name="T44" fmla="*/ 131 w 406"/>
                  <a:gd name="T45" fmla="*/ 486 h 486"/>
                  <a:gd name="T46" fmla="*/ 83 w 406"/>
                  <a:gd name="T47" fmla="*/ 450 h 486"/>
                  <a:gd name="T48" fmla="*/ 48 w 406"/>
                  <a:gd name="T49" fmla="*/ 402 h 486"/>
                  <a:gd name="T50" fmla="*/ 24 w 406"/>
                  <a:gd name="T51" fmla="*/ 354 h 486"/>
                  <a:gd name="T52" fmla="*/ 18 w 406"/>
                  <a:gd name="T53" fmla="*/ 300 h 486"/>
                  <a:gd name="T54" fmla="*/ 18 w 406"/>
                  <a:gd name="T55" fmla="*/ 30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486">
                    <a:moveTo>
                      <a:pt x="18" y="300"/>
                    </a:moveTo>
                    <a:lnTo>
                      <a:pt x="24" y="246"/>
                    </a:lnTo>
                    <a:lnTo>
                      <a:pt x="48" y="198"/>
                    </a:lnTo>
                    <a:lnTo>
                      <a:pt x="83" y="150"/>
                    </a:lnTo>
                    <a:lnTo>
                      <a:pt x="131" y="108"/>
                    </a:lnTo>
                    <a:lnTo>
                      <a:pt x="185" y="72"/>
                    </a:lnTo>
                    <a:lnTo>
                      <a:pt x="251" y="42"/>
                    </a:lnTo>
                    <a:lnTo>
                      <a:pt x="329" y="24"/>
                    </a:lnTo>
                    <a:lnTo>
                      <a:pt x="406" y="6"/>
                    </a:lnTo>
                    <a:lnTo>
                      <a:pt x="406" y="0"/>
                    </a:lnTo>
                    <a:lnTo>
                      <a:pt x="323" y="12"/>
                    </a:lnTo>
                    <a:lnTo>
                      <a:pt x="245" y="36"/>
                    </a:lnTo>
                    <a:lnTo>
                      <a:pt x="179" y="66"/>
                    </a:lnTo>
                    <a:lnTo>
                      <a:pt x="119" y="102"/>
                    </a:lnTo>
                    <a:lnTo>
                      <a:pt x="72" y="144"/>
                    </a:lnTo>
                    <a:lnTo>
                      <a:pt x="30" y="192"/>
                    </a:lnTo>
                    <a:lnTo>
                      <a:pt x="6" y="246"/>
                    </a:lnTo>
                    <a:lnTo>
                      <a:pt x="0" y="300"/>
                    </a:lnTo>
                    <a:lnTo>
                      <a:pt x="6" y="348"/>
                    </a:lnTo>
                    <a:lnTo>
                      <a:pt x="30" y="396"/>
                    </a:lnTo>
                    <a:lnTo>
                      <a:pt x="66" y="444"/>
                    </a:lnTo>
                    <a:lnTo>
                      <a:pt x="107" y="486"/>
                    </a:lnTo>
                    <a:lnTo>
                      <a:pt x="131" y="486"/>
                    </a:lnTo>
                    <a:lnTo>
                      <a:pt x="83" y="450"/>
                    </a:lnTo>
                    <a:lnTo>
                      <a:pt x="48" y="402"/>
                    </a:lnTo>
                    <a:lnTo>
                      <a:pt x="24" y="354"/>
                    </a:lnTo>
                    <a:lnTo>
                      <a:pt x="18" y="300"/>
                    </a:lnTo>
                    <a:lnTo>
                      <a:pt x="18" y="300"/>
                    </a:lnTo>
                    <a:close/>
                  </a:path>
                </a:pathLst>
              </a:custGeom>
              <a:gradFill rotWithShape="0">
                <a:gsLst>
                  <a:gs pos="0">
                    <a:schemeClr val="accent1"/>
                  </a:gs>
                  <a:gs pos="100000">
                    <a:schemeClr val="accent1">
                      <a:gamma/>
                      <a:shade val="90980"/>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2" name="Freeform 28">
                <a:extLst>
                  <a:ext uri="{FF2B5EF4-FFF2-40B4-BE49-F238E27FC236}">
                    <a16:creationId xmlns:a16="http://schemas.microsoft.com/office/drawing/2014/main" id="{893432EA-3D32-4795-B2D5-BF87B1461068}"/>
                  </a:ext>
                </a:extLst>
              </p:cNvPr>
              <p:cNvSpPr>
                <a:spLocks/>
              </p:cNvSpPr>
              <p:nvPr/>
            </p:nvSpPr>
            <p:spPr bwMode="hidden">
              <a:xfrm>
                <a:off x="2987" y="4044"/>
                <a:ext cx="108" cy="252"/>
              </a:xfrm>
              <a:custGeom>
                <a:avLst/>
                <a:gdLst>
                  <a:gd name="T0" fmla="*/ 89 w 107"/>
                  <a:gd name="T1" fmla="*/ 84 h 252"/>
                  <a:gd name="T2" fmla="*/ 83 w 107"/>
                  <a:gd name="T3" fmla="*/ 132 h 252"/>
                  <a:gd name="T4" fmla="*/ 65 w 107"/>
                  <a:gd name="T5" fmla="*/ 174 h 252"/>
                  <a:gd name="T6" fmla="*/ 36 w 107"/>
                  <a:gd name="T7" fmla="*/ 216 h 252"/>
                  <a:gd name="T8" fmla="*/ 0 w 107"/>
                  <a:gd name="T9" fmla="*/ 252 h 252"/>
                  <a:gd name="T10" fmla="*/ 18 w 107"/>
                  <a:gd name="T11" fmla="*/ 252 h 252"/>
                  <a:gd name="T12" fmla="*/ 53 w 107"/>
                  <a:gd name="T13" fmla="*/ 216 h 252"/>
                  <a:gd name="T14" fmla="*/ 83 w 107"/>
                  <a:gd name="T15" fmla="*/ 174 h 252"/>
                  <a:gd name="T16" fmla="*/ 101 w 107"/>
                  <a:gd name="T17" fmla="*/ 132 h 252"/>
                  <a:gd name="T18" fmla="*/ 107 w 107"/>
                  <a:gd name="T19" fmla="*/ 84 h 252"/>
                  <a:gd name="T20" fmla="*/ 101 w 107"/>
                  <a:gd name="T21" fmla="*/ 42 h 252"/>
                  <a:gd name="T22" fmla="*/ 89 w 107"/>
                  <a:gd name="T23" fmla="*/ 0 h 252"/>
                  <a:gd name="T24" fmla="*/ 65 w 107"/>
                  <a:gd name="T25" fmla="*/ 0 h 252"/>
                  <a:gd name="T26" fmla="*/ 83 w 107"/>
                  <a:gd name="T27" fmla="*/ 42 h 252"/>
                  <a:gd name="T28" fmla="*/ 89 w 107"/>
                  <a:gd name="T29" fmla="*/ 84 h 252"/>
                  <a:gd name="T30" fmla="*/ 89 w 107"/>
                  <a:gd name="T31" fmla="*/ 84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252">
                    <a:moveTo>
                      <a:pt x="89" y="84"/>
                    </a:moveTo>
                    <a:lnTo>
                      <a:pt x="83" y="132"/>
                    </a:lnTo>
                    <a:lnTo>
                      <a:pt x="65" y="174"/>
                    </a:lnTo>
                    <a:lnTo>
                      <a:pt x="36" y="216"/>
                    </a:lnTo>
                    <a:lnTo>
                      <a:pt x="0" y="252"/>
                    </a:lnTo>
                    <a:lnTo>
                      <a:pt x="18" y="252"/>
                    </a:lnTo>
                    <a:lnTo>
                      <a:pt x="53" y="216"/>
                    </a:lnTo>
                    <a:lnTo>
                      <a:pt x="83" y="174"/>
                    </a:lnTo>
                    <a:lnTo>
                      <a:pt x="101" y="132"/>
                    </a:lnTo>
                    <a:lnTo>
                      <a:pt x="107" y="84"/>
                    </a:lnTo>
                    <a:lnTo>
                      <a:pt x="101" y="42"/>
                    </a:lnTo>
                    <a:lnTo>
                      <a:pt x="89" y="0"/>
                    </a:lnTo>
                    <a:lnTo>
                      <a:pt x="65" y="0"/>
                    </a:lnTo>
                    <a:lnTo>
                      <a:pt x="83" y="42"/>
                    </a:lnTo>
                    <a:lnTo>
                      <a:pt x="89" y="84"/>
                    </a:lnTo>
                    <a:lnTo>
                      <a:pt x="89" y="84"/>
                    </a:lnTo>
                    <a:close/>
                  </a:path>
                </a:pathLst>
              </a:custGeom>
              <a:gradFill rotWithShape="0">
                <a:gsLst>
                  <a:gs pos="0">
                    <a:schemeClr val="accent1"/>
                  </a:gs>
                  <a:gs pos="100000">
                    <a:schemeClr val="accent1">
                      <a:gamma/>
                      <a:shade val="81961"/>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3" name="Freeform 29">
                <a:extLst>
                  <a:ext uri="{FF2B5EF4-FFF2-40B4-BE49-F238E27FC236}">
                    <a16:creationId xmlns:a16="http://schemas.microsoft.com/office/drawing/2014/main" id="{ACD2A97E-7878-4892-9868-42A6770E9436}"/>
                  </a:ext>
                </a:extLst>
              </p:cNvPr>
              <p:cNvSpPr>
                <a:spLocks/>
              </p:cNvSpPr>
              <p:nvPr/>
            </p:nvSpPr>
            <p:spPr bwMode="hidden">
              <a:xfrm>
                <a:off x="2068" y="3685"/>
                <a:ext cx="835" cy="150"/>
              </a:xfrm>
              <a:custGeom>
                <a:avLst/>
                <a:gdLst>
                  <a:gd name="T0" fmla="*/ 518 w 835"/>
                  <a:gd name="T1" fmla="*/ 18 h 150"/>
                  <a:gd name="T2" fmla="*/ 597 w 835"/>
                  <a:gd name="T3" fmla="*/ 24 h 150"/>
                  <a:gd name="T4" fmla="*/ 682 w 835"/>
                  <a:gd name="T5" fmla="*/ 30 h 150"/>
                  <a:gd name="T6" fmla="*/ 755 w 835"/>
                  <a:gd name="T7" fmla="*/ 42 h 150"/>
                  <a:gd name="T8" fmla="*/ 828 w 835"/>
                  <a:gd name="T9" fmla="*/ 60 h 150"/>
                  <a:gd name="T10" fmla="*/ 835 w 835"/>
                  <a:gd name="T11" fmla="*/ 42 h 150"/>
                  <a:gd name="T12" fmla="*/ 761 w 835"/>
                  <a:gd name="T13" fmla="*/ 24 h 150"/>
                  <a:gd name="T14" fmla="*/ 688 w 835"/>
                  <a:gd name="T15" fmla="*/ 12 h 150"/>
                  <a:gd name="T16" fmla="*/ 603 w 835"/>
                  <a:gd name="T17" fmla="*/ 6 h 150"/>
                  <a:gd name="T18" fmla="*/ 518 w 835"/>
                  <a:gd name="T19" fmla="*/ 0 h 150"/>
                  <a:gd name="T20" fmla="*/ 372 w 835"/>
                  <a:gd name="T21" fmla="*/ 12 h 150"/>
                  <a:gd name="T22" fmla="*/ 232 w 835"/>
                  <a:gd name="T23" fmla="*/ 36 h 150"/>
                  <a:gd name="T24" fmla="*/ 110 w 835"/>
                  <a:gd name="T25" fmla="*/ 78 h 150"/>
                  <a:gd name="T26" fmla="*/ 0 w 835"/>
                  <a:gd name="T27" fmla="*/ 132 h 150"/>
                  <a:gd name="T28" fmla="*/ 19 w 835"/>
                  <a:gd name="T29" fmla="*/ 150 h 150"/>
                  <a:gd name="T30" fmla="*/ 122 w 835"/>
                  <a:gd name="T31" fmla="*/ 96 h 150"/>
                  <a:gd name="T32" fmla="*/ 244 w 835"/>
                  <a:gd name="T33" fmla="*/ 54 h 150"/>
                  <a:gd name="T34" fmla="*/ 378 w 835"/>
                  <a:gd name="T35" fmla="*/ 30 h 150"/>
                  <a:gd name="T36" fmla="*/ 518 w 835"/>
                  <a:gd name="T37" fmla="*/ 18 h 150"/>
                  <a:gd name="T38" fmla="*/ 518 w 835"/>
                  <a:gd name="T39" fmla="*/ 18 h 15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35" h="150">
                    <a:moveTo>
                      <a:pt x="518" y="18"/>
                    </a:moveTo>
                    <a:lnTo>
                      <a:pt x="597" y="24"/>
                    </a:lnTo>
                    <a:lnTo>
                      <a:pt x="682" y="30"/>
                    </a:lnTo>
                    <a:lnTo>
                      <a:pt x="755" y="42"/>
                    </a:lnTo>
                    <a:lnTo>
                      <a:pt x="828" y="60"/>
                    </a:lnTo>
                    <a:lnTo>
                      <a:pt x="835" y="42"/>
                    </a:lnTo>
                    <a:lnTo>
                      <a:pt x="761" y="24"/>
                    </a:lnTo>
                    <a:lnTo>
                      <a:pt x="688" y="12"/>
                    </a:lnTo>
                    <a:lnTo>
                      <a:pt x="603" y="6"/>
                    </a:lnTo>
                    <a:lnTo>
                      <a:pt x="518" y="0"/>
                    </a:lnTo>
                    <a:lnTo>
                      <a:pt x="372" y="12"/>
                    </a:lnTo>
                    <a:lnTo>
                      <a:pt x="232" y="36"/>
                    </a:lnTo>
                    <a:lnTo>
                      <a:pt x="110" y="78"/>
                    </a:lnTo>
                    <a:lnTo>
                      <a:pt x="0" y="132"/>
                    </a:lnTo>
                    <a:lnTo>
                      <a:pt x="19" y="150"/>
                    </a:lnTo>
                    <a:lnTo>
                      <a:pt x="122" y="96"/>
                    </a:lnTo>
                    <a:lnTo>
                      <a:pt x="244" y="54"/>
                    </a:lnTo>
                    <a:lnTo>
                      <a:pt x="378" y="30"/>
                    </a:lnTo>
                    <a:lnTo>
                      <a:pt x="518" y="1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4" name="Freeform 30">
                <a:extLst>
                  <a:ext uri="{FF2B5EF4-FFF2-40B4-BE49-F238E27FC236}">
                    <a16:creationId xmlns:a16="http://schemas.microsoft.com/office/drawing/2014/main" id="{0D048C22-CD50-4608-B3C3-0811688D3793}"/>
                  </a:ext>
                </a:extLst>
              </p:cNvPr>
              <p:cNvSpPr>
                <a:spLocks/>
              </p:cNvSpPr>
              <p:nvPr/>
            </p:nvSpPr>
            <p:spPr bwMode="hidden">
              <a:xfrm>
                <a:off x="1867" y="3853"/>
                <a:ext cx="171" cy="461"/>
              </a:xfrm>
              <a:custGeom>
                <a:avLst/>
                <a:gdLst>
                  <a:gd name="T0" fmla="*/ 31 w 171"/>
                  <a:gd name="T1" fmla="*/ 263 h 461"/>
                  <a:gd name="T2" fmla="*/ 43 w 171"/>
                  <a:gd name="T3" fmla="*/ 191 h 461"/>
                  <a:gd name="T4" fmla="*/ 67 w 171"/>
                  <a:gd name="T5" fmla="*/ 131 h 461"/>
                  <a:gd name="T6" fmla="*/ 116 w 171"/>
                  <a:gd name="T7" fmla="*/ 72 h 461"/>
                  <a:gd name="T8" fmla="*/ 171 w 171"/>
                  <a:gd name="T9" fmla="*/ 18 h 461"/>
                  <a:gd name="T10" fmla="*/ 153 w 171"/>
                  <a:gd name="T11" fmla="*/ 0 h 461"/>
                  <a:gd name="T12" fmla="*/ 86 w 171"/>
                  <a:gd name="T13" fmla="*/ 60 h 461"/>
                  <a:gd name="T14" fmla="*/ 43 w 171"/>
                  <a:gd name="T15" fmla="*/ 120 h 461"/>
                  <a:gd name="T16" fmla="*/ 13 w 171"/>
                  <a:gd name="T17" fmla="*/ 191 h 461"/>
                  <a:gd name="T18" fmla="*/ 0 w 171"/>
                  <a:gd name="T19" fmla="*/ 263 h 461"/>
                  <a:gd name="T20" fmla="*/ 6 w 171"/>
                  <a:gd name="T21" fmla="*/ 317 h 461"/>
                  <a:gd name="T22" fmla="*/ 25 w 171"/>
                  <a:gd name="T23" fmla="*/ 365 h 461"/>
                  <a:gd name="T24" fmla="*/ 49 w 171"/>
                  <a:gd name="T25" fmla="*/ 413 h 461"/>
                  <a:gd name="T26" fmla="*/ 86 w 171"/>
                  <a:gd name="T27" fmla="*/ 461 h 461"/>
                  <a:gd name="T28" fmla="*/ 122 w 171"/>
                  <a:gd name="T29" fmla="*/ 461 h 461"/>
                  <a:gd name="T30" fmla="*/ 86 w 171"/>
                  <a:gd name="T31" fmla="*/ 413 h 461"/>
                  <a:gd name="T32" fmla="*/ 55 w 171"/>
                  <a:gd name="T33" fmla="*/ 365 h 461"/>
                  <a:gd name="T34" fmla="*/ 37 w 171"/>
                  <a:gd name="T35" fmla="*/ 317 h 461"/>
                  <a:gd name="T36" fmla="*/ 31 w 171"/>
                  <a:gd name="T37" fmla="*/ 263 h 461"/>
                  <a:gd name="T38" fmla="*/ 31 w 171"/>
                  <a:gd name="T39" fmla="*/ 263 h 4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71" h="461">
                    <a:moveTo>
                      <a:pt x="31" y="263"/>
                    </a:moveTo>
                    <a:lnTo>
                      <a:pt x="43" y="191"/>
                    </a:lnTo>
                    <a:lnTo>
                      <a:pt x="67" y="131"/>
                    </a:lnTo>
                    <a:lnTo>
                      <a:pt x="116" y="72"/>
                    </a:lnTo>
                    <a:lnTo>
                      <a:pt x="171" y="18"/>
                    </a:lnTo>
                    <a:lnTo>
                      <a:pt x="153" y="0"/>
                    </a:lnTo>
                    <a:lnTo>
                      <a:pt x="86" y="60"/>
                    </a:lnTo>
                    <a:lnTo>
                      <a:pt x="43" y="120"/>
                    </a:lnTo>
                    <a:lnTo>
                      <a:pt x="13" y="191"/>
                    </a:lnTo>
                    <a:lnTo>
                      <a:pt x="0" y="263"/>
                    </a:lnTo>
                    <a:lnTo>
                      <a:pt x="6" y="317"/>
                    </a:lnTo>
                    <a:lnTo>
                      <a:pt x="25" y="365"/>
                    </a:lnTo>
                    <a:lnTo>
                      <a:pt x="49" y="413"/>
                    </a:lnTo>
                    <a:lnTo>
                      <a:pt x="86" y="461"/>
                    </a:lnTo>
                    <a:lnTo>
                      <a:pt x="122" y="461"/>
                    </a:lnTo>
                    <a:lnTo>
                      <a:pt x="86" y="413"/>
                    </a:lnTo>
                    <a:lnTo>
                      <a:pt x="55" y="365"/>
                    </a:lnTo>
                    <a:lnTo>
                      <a:pt x="37" y="317"/>
                    </a:lnTo>
                    <a:lnTo>
                      <a:pt x="31" y="26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5" name="Freeform 31">
                <a:extLst>
                  <a:ext uri="{FF2B5EF4-FFF2-40B4-BE49-F238E27FC236}">
                    <a16:creationId xmlns:a16="http://schemas.microsoft.com/office/drawing/2014/main" id="{6357738E-7D81-4B9E-94A3-ECB2EC9DFB5C}"/>
                  </a:ext>
                </a:extLst>
              </p:cNvPr>
              <p:cNvSpPr>
                <a:spLocks/>
              </p:cNvSpPr>
              <p:nvPr/>
            </p:nvSpPr>
            <p:spPr bwMode="hidden">
              <a:xfrm>
                <a:off x="2951" y="3751"/>
                <a:ext cx="360" cy="563"/>
              </a:xfrm>
              <a:custGeom>
                <a:avLst/>
                <a:gdLst>
                  <a:gd name="T0" fmla="*/ 360 w 360"/>
                  <a:gd name="T1" fmla="*/ 365 h 563"/>
                  <a:gd name="T2" fmla="*/ 353 w 360"/>
                  <a:gd name="T3" fmla="*/ 305 h 563"/>
                  <a:gd name="T4" fmla="*/ 335 w 360"/>
                  <a:gd name="T5" fmla="*/ 251 h 563"/>
                  <a:gd name="T6" fmla="*/ 305 w 360"/>
                  <a:gd name="T7" fmla="*/ 204 h 563"/>
                  <a:gd name="T8" fmla="*/ 262 w 360"/>
                  <a:gd name="T9" fmla="*/ 156 h 563"/>
                  <a:gd name="T10" fmla="*/ 213 w 360"/>
                  <a:gd name="T11" fmla="*/ 108 h 563"/>
                  <a:gd name="T12" fmla="*/ 159 w 360"/>
                  <a:gd name="T13" fmla="*/ 66 h 563"/>
                  <a:gd name="T14" fmla="*/ 92 w 360"/>
                  <a:gd name="T15" fmla="*/ 30 h 563"/>
                  <a:gd name="T16" fmla="*/ 19 w 360"/>
                  <a:gd name="T17" fmla="*/ 0 h 563"/>
                  <a:gd name="T18" fmla="*/ 0 w 360"/>
                  <a:gd name="T19" fmla="*/ 12 h 563"/>
                  <a:gd name="T20" fmla="*/ 67 w 360"/>
                  <a:gd name="T21" fmla="*/ 42 h 563"/>
                  <a:gd name="T22" fmla="*/ 134 w 360"/>
                  <a:gd name="T23" fmla="*/ 78 h 563"/>
                  <a:gd name="T24" fmla="*/ 189 w 360"/>
                  <a:gd name="T25" fmla="*/ 114 h 563"/>
                  <a:gd name="T26" fmla="*/ 238 w 360"/>
                  <a:gd name="T27" fmla="*/ 162 h 563"/>
                  <a:gd name="T28" fmla="*/ 274 w 360"/>
                  <a:gd name="T29" fmla="*/ 210 h 563"/>
                  <a:gd name="T30" fmla="*/ 299 w 360"/>
                  <a:gd name="T31" fmla="*/ 257 h 563"/>
                  <a:gd name="T32" fmla="*/ 317 w 360"/>
                  <a:gd name="T33" fmla="*/ 311 h 563"/>
                  <a:gd name="T34" fmla="*/ 323 w 360"/>
                  <a:gd name="T35" fmla="*/ 365 h 563"/>
                  <a:gd name="T36" fmla="*/ 317 w 360"/>
                  <a:gd name="T37" fmla="*/ 419 h 563"/>
                  <a:gd name="T38" fmla="*/ 299 w 360"/>
                  <a:gd name="T39" fmla="*/ 467 h 563"/>
                  <a:gd name="T40" fmla="*/ 274 w 360"/>
                  <a:gd name="T41" fmla="*/ 515 h 563"/>
                  <a:gd name="T42" fmla="*/ 238 w 360"/>
                  <a:gd name="T43" fmla="*/ 563 h 563"/>
                  <a:gd name="T44" fmla="*/ 268 w 360"/>
                  <a:gd name="T45" fmla="*/ 563 h 563"/>
                  <a:gd name="T46" fmla="*/ 311 w 360"/>
                  <a:gd name="T47" fmla="*/ 515 h 563"/>
                  <a:gd name="T48" fmla="*/ 335 w 360"/>
                  <a:gd name="T49" fmla="*/ 467 h 563"/>
                  <a:gd name="T50" fmla="*/ 353 w 360"/>
                  <a:gd name="T51" fmla="*/ 419 h 563"/>
                  <a:gd name="T52" fmla="*/ 360 w 360"/>
                  <a:gd name="T53" fmla="*/ 365 h 563"/>
                  <a:gd name="T54" fmla="*/ 360 w 360"/>
                  <a:gd name="T55" fmla="*/ 365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563">
                    <a:moveTo>
                      <a:pt x="360" y="365"/>
                    </a:moveTo>
                    <a:lnTo>
                      <a:pt x="353" y="305"/>
                    </a:lnTo>
                    <a:lnTo>
                      <a:pt x="335" y="251"/>
                    </a:lnTo>
                    <a:lnTo>
                      <a:pt x="305" y="204"/>
                    </a:lnTo>
                    <a:lnTo>
                      <a:pt x="262" y="156"/>
                    </a:lnTo>
                    <a:lnTo>
                      <a:pt x="213" y="108"/>
                    </a:lnTo>
                    <a:lnTo>
                      <a:pt x="159" y="66"/>
                    </a:lnTo>
                    <a:lnTo>
                      <a:pt x="92" y="30"/>
                    </a:lnTo>
                    <a:lnTo>
                      <a:pt x="19" y="0"/>
                    </a:lnTo>
                    <a:lnTo>
                      <a:pt x="0" y="12"/>
                    </a:lnTo>
                    <a:lnTo>
                      <a:pt x="67" y="42"/>
                    </a:lnTo>
                    <a:lnTo>
                      <a:pt x="134" y="78"/>
                    </a:lnTo>
                    <a:lnTo>
                      <a:pt x="189" y="114"/>
                    </a:lnTo>
                    <a:lnTo>
                      <a:pt x="238" y="162"/>
                    </a:lnTo>
                    <a:lnTo>
                      <a:pt x="274" y="210"/>
                    </a:lnTo>
                    <a:lnTo>
                      <a:pt x="299" y="257"/>
                    </a:lnTo>
                    <a:lnTo>
                      <a:pt x="317" y="311"/>
                    </a:lnTo>
                    <a:lnTo>
                      <a:pt x="323" y="365"/>
                    </a:lnTo>
                    <a:lnTo>
                      <a:pt x="317" y="419"/>
                    </a:lnTo>
                    <a:lnTo>
                      <a:pt x="299" y="467"/>
                    </a:lnTo>
                    <a:lnTo>
                      <a:pt x="274" y="515"/>
                    </a:lnTo>
                    <a:lnTo>
                      <a:pt x="238" y="563"/>
                    </a:lnTo>
                    <a:lnTo>
                      <a:pt x="268" y="563"/>
                    </a:lnTo>
                    <a:lnTo>
                      <a:pt x="311" y="515"/>
                    </a:lnTo>
                    <a:lnTo>
                      <a:pt x="335" y="467"/>
                    </a:lnTo>
                    <a:lnTo>
                      <a:pt x="353" y="419"/>
                    </a:lnTo>
                    <a:lnTo>
                      <a:pt x="360" y="365"/>
                    </a:lnTo>
                    <a:lnTo>
                      <a:pt x="360" y="36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6" name="Freeform 32">
                <a:extLst>
                  <a:ext uri="{FF2B5EF4-FFF2-40B4-BE49-F238E27FC236}">
                    <a16:creationId xmlns:a16="http://schemas.microsoft.com/office/drawing/2014/main" id="{1951CBF7-22AE-4BE3-9BB5-74D6B83BC6B1}"/>
                  </a:ext>
                </a:extLst>
              </p:cNvPr>
              <p:cNvSpPr>
                <a:spLocks/>
              </p:cNvSpPr>
              <p:nvPr/>
            </p:nvSpPr>
            <p:spPr bwMode="hidden">
              <a:xfrm>
                <a:off x="2318" y="3631"/>
                <a:ext cx="1078" cy="425"/>
              </a:xfrm>
              <a:custGeom>
                <a:avLst/>
                <a:gdLst>
                  <a:gd name="T0" fmla="*/ 1053 w 1078"/>
                  <a:gd name="T1" fmla="*/ 425 h 425"/>
                  <a:gd name="T2" fmla="*/ 1078 w 1078"/>
                  <a:gd name="T3" fmla="*/ 419 h 425"/>
                  <a:gd name="T4" fmla="*/ 1066 w 1078"/>
                  <a:gd name="T5" fmla="*/ 377 h 425"/>
                  <a:gd name="T6" fmla="*/ 1047 w 1078"/>
                  <a:gd name="T7" fmla="*/ 336 h 425"/>
                  <a:gd name="T8" fmla="*/ 986 w 1078"/>
                  <a:gd name="T9" fmla="*/ 252 h 425"/>
                  <a:gd name="T10" fmla="*/ 907 w 1078"/>
                  <a:gd name="T11" fmla="*/ 180 h 425"/>
                  <a:gd name="T12" fmla="*/ 810 w 1078"/>
                  <a:gd name="T13" fmla="*/ 120 h 425"/>
                  <a:gd name="T14" fmla="*/ 694 w 1078"/>
                  <a:gd name="T15" fmla="*/ 72 h 425"/>
                  <a:gd name="T16" fmla="*/ 560 w 1078"/>
                  <a:gd name="T17" fmla="*/ 30 h 425"/>
                  <a:gd name="T18" fmla="*/ 420 w 1078"/>
                  <a:gd name="T19" fmla="*/ 6 h 425"/>
                  <a:gd name="T20" fmla="*/ 268 w 1078"/>
                  <a:gd name="T21" fmla="*/ 0 h 425"/>
                  <a:gd name="T22" fmla="*/ 134 w 1078"/>
                  <a:gd name="T23" fmla="*/ 6 h 425"/>
                  <a:gd name="T24" fmla="*/ 0 w 1078"/>
                  <a:gd name="T25" fmla="*/ 24 h 425"/>
                  <a:gd name="T26" fmla="*/ 12 w 1078"/>
                  <a:gd name="T27" fmla="*/ 36 h 425"/>
                  <a:gd name="T28" fmla="*/ 134 w 1078"/>
                  <a:gd name="T29" fmla="*/ 18 h 425"/>
                  <a:gd name="T30" fmla="*/ 268 w 1078"/>
                  <a:gd name="T31" fmla="*/ 12 h 425"/>
                  <a:gd name="T32" fmla="*/ 420 w 1078"/>
                  <a:gd name="T33" fmla="*/ 18 h 425"/>
                  <a:gd name="T34" fmla="*/ 554 w 1078"/>
                  <a:gd name="T35" fmla="*/ 42 h 425"/>
                  <a:gd name="T36" fmla="*/ 682 w 1078"/>
                  <a:gd name="T37" fmla="*/ 84 h 425"/>
                  <a:gd name="T38" fmla="*/ 798 w 1078"/>
                  <a:gd name="T39" fmla="*/ 132 h 425"/>
                  <a:gd name="T40" fmla="*/ 895 w 1078"/>
                  <a:gd name="T41" fmla="*/ 192 h 425"/>
                  <a:gd name="T42" fmla="*/ 968 w 1078"/>
                  <a:gd name="T43" fmla="*/ 264 h 425"/>
                  <a:gd name="T44" fmla="*/ 999 w 1078"/>
                  <a:gd name="T45" fmla="*/ 300 h 425"/>
                  <a:gd name="T46" fmla="*/ 1023 w 1078"/>
                  <a:gd name="T47" fmla="*/ 342 h 425"/>
                  <a:gd name="T48" fmla="*/ 1041 w 1078"/>
                  <a:gd name="T49" fmla="*/ 383 h 425"/>
                  <a:gd name="T50" fmla="*/ 1053 w 1078"/>
                  <a:gd name="T51" fmla="*/ 425 h 425"/>
                  <a:gd name="T52" fmla="*/ 1053 w 1078"/>
                  <a:gd name="T53"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8" h="425">
                    <a:moveTo>
                      <a:pt x="1053" y="425"/>
                    </a:moveTo>
                    <a:lnTo>
                      <a:pt x="1078" y="419"/>
                    </a:lnTo>
                    <a:lnTo>
                      <a:pt x="1066" y="377"/>
                    </a:lnTo>
                    <a:lnTo>
                      <a:pt x="1047" y="336"/>
                    </a:lnTo>
                    <a:lnTo>
                      <a:pt x="986" y="252"/>
                    </a:lnTo>
                    <a:lnTo>
                      <a:pt x="907" y="180"/>
                    </a:lnTo>
                    <a:lnTo>
                      <a:pt x="810" y="120"/>
                    </a:lnTo>
                    <a:lnTo>
                      <a:pt x="694" y="72"/>
                    </a:lnTo>
                    <a:lnTo>
                      <a:pt x="560" y="30"/>
                    </a:lnTo>
                    <a:lnTo>
                      <a:pt x="420" y="6"/>
                    </a:lnTo>
                    <a:lnTo>
                      <a:pt x="268" y="0"/>
                    </a:lnTo>
                    <a:lnTo>
                      <a:pt x="134" y="6"/>
                    </a:lnTo>
                    <a:lnTo>
                      <a:pt x="0" y="24"/>
                    </a:lnTo>
                    <a:lnTo>
                      <a:pt x="12" y="36"/>
                    </a:lnTo>
                    <a:lnTo>
                      <a:pt x="134" y="18"/>
                    </a:lnTo>
                    <a:lnTo>
                      <a:pt x="268" y="12"/>
                    </a:lnTo>
                    <a:lnTo>
                      <a:pt x="420" y="18"/>
                    </a:lnTo>
                    <a:lnTo>
                      <a:pt x="554" y="42"/>
                    </a:lnTo>
                    <a:lnTo>
                      <a:pt x="682" y="84"/>
                    </a:lnTo>
                    <a:lnTo>
                      <a:pt x="798" y="132"/>
                    </a:lnTo>
                    <a:lnTo>
                      <a:pt x="895" y="192"/>
                    </a:lnTo>
                    <a:lnTo>
                      <a:pt x="968" y="264"/>
                    </a:lnTo>
                    <a:lnTo>
                      <a:pt x="999" y="300"/>
                    </a:lnTo>
                    <a:lnTo>
                      <a:pt x="1023" y="342"/>
                    </a:lnTo>
                    <a:lnTo>
                      <a:pt x="1041" y="383"/>
                    </a:lnTo>
                    <a:lnTo>
                      <a:pt x="1053" y="425"/>
                    </a:lnTo>
                    <a:lnTo>
                      <a:pt x="1053" y="42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7" name="Freeform 33">
                <a:extLst>
                  <a:ext uri="{FF2B5EF4-FFF2-40B4-BE49-F238E27FC236}">
                    <a16:creationId xmlns:a16="http://schemas.microsoft.com/office/drawing/2014/main" id="{DB27851A-B32A-43CB-954F-C6D097B280F2}"/>
                  </a:ext>
                </a:extLst>
              </p:cNvPr>
              <p:cNvSpPr>
                <a:spLocks/>
              </p:cNvSpPr>
              <p:nvPr/>
            </p:nvSpPr>
            <p:spPr bwMode="hidden">
              <a:xfrm>
                <a:off x="3304" y="4080"/>
                <a:ext cx="98" cy="234"/>
              </a:xfrm>
              <a:custGeom>
                <a:avLst/>
                <a:gdLst>
                  <a:gd name="T0" fmla="*/ 0 w 98"/>
                  <a:gd name="T1" fmla="*/ 234 h 234"/>
                  <a:gd name="T2" fmla="*/ 25 w 98"/>
                  <a:gd name="T3" fmla="*/ 234 h 234"/>
                  <a:gd name="T4" fmla="*/ 55 w 98"/>
                  <a:gd name="T5" fmla="*/ 186 h 234"/>
                  <a:gd name="T6" fmla="*/ 80 w 98"/>
                  <a:gd name="T7" fmla="*/ 138 h 234"/>
                  <a:gd name="T8" fmla="*/ 92 w 98"/>
                  <a:gd name="T9" fmla="*/ 90 h 234"/>
                  <a:gd name="T10" fmla="*/ 98 w 98"/>
                  <a:gd name="T11" fmla="*/ 36 h 234"/>
                  <a:gd name="T12" fmla="*/ 98 w 98"/>
                  <a:gd name="T13" fmla="*/ 0 h 234"/>
                  <a:gd name="T14" fmla="*/ 74 w 98"/>
                  <a:gd name="T15" fmla="*/ 0 h 234"/>
                  <a:gd name="T16" fmla="*/ 74 w 98"/>
                  <a:gd name="T17" fmla="*/ 36 h 234"/>
                  <a:gd name="T18" fmla="*/ 67 w 98"/>
                  <a:gd name="T19" fmla="*/ 90 h 234"/>
                  <a:gd name="T20" fmla="*/ 55 w 98"/>
                  <a:gd name="T21" fmla="*/ 138 h 234"/>
                  <a:gd name="T22" fmla="*/ 31 w 98"/>
                  <a:gd name="T23" fmla="*/ 186 h 234"/>
                  <a:gd name="T24" fmla="*/ 0 w 98"/>
                  <a:gd name="T25" fmla="*/ 234 h 234"/>
                  <a:gd name="T26" fmla="*/ 0 w 98"/>
                  <a:gd name="T2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234">
                    <a:moveTo>
                      <a:pt x="0" y="234"/>
                    </a:moveTo>
                    <a:lnTo>
                      <a:pt x="25" y="234"/>
                    </a:lnTo>
                    <a:lnTo>
                      <a:pt x="55" y="186"/>
                    </a:lnTo>
                    <a:lnTo>
                      <a:pt x="80" y="138"/>
                    </a:lnTo>
                    <a:lnTo>
                      <a:pt x="92" y="90"/>
                    </a:lnTo>
                    <a:lnTo>
                      <a:pt x="98" y="36"/>
                    </a:lnTo>
                    <a:lnTo>
                      <a:pt x="98" y="0"/>
                    </a:lnTo>
                    <a:lnTo>
                      <a:pt x="74" y="0"/>
                    </a:lnTo>
                    <a:lnTo>
                      <a:pt x="74" y="36"/>
                    </a:lnTo>
                    <a:lnTo>
                      <a:pt x="67" y="90"/>
                    </a:lnTo>
                    <a:lnTo>
                      <a:pt x="55" y="138"/>
                    </a:lnTo>
                    <a:lnTo>
                      <a:pt x="31" y="186"/>
                    </a:lnTo>
                    <a:lnTo>
                      <a:pt x="0" y="234"/>
                    </a:lnTo>
                    <a:lnTo>
                      <a:pt x="0" y="234"/>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8" name="Freeform 34">
                <a:extLst>
                  <a:ext uri="{FF2B5EF4-FFF2-40B4-BE49-F238E27FC236}">
                    <a16:creationId xmlns:a16="http://schemas.microsoft.com/office/drawing/2014/main" id="{2E6C317E-D5FA-4B3F-9AD1-72811EB53F0C}"/>
                  </a:ext>
                </a:extLst>
              </p:cNvPr>
              <p:cNvSpPr>
                <a:spLocks/>
              </p:cNvSpPr>
              <p:nvPr/>
            </p:nvSpPr>
            <p:spPr bwMode="hidden">
              <a:xfrm>
                <a:off x="1776" y="3673"/>
                <a:ext cx="481" cy="641"/>
              </a:xfrm>
              <a:custGeom>
                <a:avLst/>
                <a:gdLst>
                  <a:gd name="T0" fmla="*/ 18 w 481"/>
                  <a:gd name="T1" fmla="*/ 443 h 641"/>
                  <a:gd name="T2" fmla="*/ 24 w 481"/>
                  <a:gd name="T3" fmla="*/ 371 h 641"/>
                  <a:gd name="T4" fmla="*/ 55 w 481"/>
                  <a:gd name="T5" fmla="*/ 305 h 641"/>
                  <a:gd name="T6" fmla="*/ 91 w 481"/>
                  <a:gd name="T7" fmla="*/ 246 h 641"/>
                  <a:gd name="T8" fmla="*/ 146 w 481"/>
                  <a:gd name="T9" fmla="*/ 186 h 641"/>
                  <a:gd name="T10" fmla="*/ 213 w 481"/>
                  <a:gd name="T11" fmla="*/ 132 h 641"/>
                  <a:gd name="T12" fmla="*/ 292 w 481"/>
                  <a:gd name="T13" fmla="*/ 84 h 641"/>
                  <a:gd name="T14" fmla="*/ 384 w 481"/>
                  <a:gd name="T15" fmla="*/ 48 h 641"/>
                  <a:gd name="T16" fmla="*/ 481 w 481"/>
                  <a:gd name="T17" fmla="*/ 12 h 641"/>
                  <a:gd name="T18" fmla="*/ 457 w 481"/>
                  <a:gd name="T19" fmla="*/ 0 h 641"/>
                  <a:gd name="T20" fmla="*/ 359 w 481"/>
                  <a:gd name="T21" fmla="*/ 36 h 641"/>
                  <a:gd name="T22" fmla="*/ 274 w 481"/>
                  <a:gd name="T23" fmla="*/ 78 h 641"/>
                  <a:gd name="T24" fmla="*/ 195 w 481"/>
                  <a:gd name="T25" fmla="*/ 126 h 641"/>
                  <a:gd name="T26" fmla="*/ 128 w 481"/>
                  <a:gd name="T27" fmla="*/ 180 h 641"/>
                  <a:gd name="T28" fmla="*/ 73 w 481"/>
                  <a:gd name="T29" fmla="*/ 240 h 641"/>
                  <a:gd name="T30" fmla="*/ 37 w 481"/>
                  <a:gd name="T31" fmla="*/ 305 h 641"/>
                  <a:gd name="T32" fmla="*/ 6 w 481"/>
                  <a:gd name="T33" fmla="*/ 371 h 641"/>
                  <a:gd name="T34" fmla="*/ 0 w 481"/>
                  <a:gd name="T35" fmla="*/ 443 h 641"/>
                  <a:gd name="T36" fmla="*/ 6 w 481"/>
                  <a:gd name="T37" fmla="*/ 497 h 641"/>
                  <a:gd name="T38" fmla="*/ 18 w 481"/>
                  <a:gd name="T39" fmla="*/ 545 h 641"/>
                  <a:gd name="T40" fmla="*/ 43 w 481"/>
                  <a:gd name="T41" fmla="*/ 593 h 641"/>
                  <a:gd name="T42" fmla="*/ 73 w 481"/>
                  <a:gd name="T43" fmla="*/ 641 h 641"/>
                  <a:gd name="T44" fmla="*/ 97 w 481"/>
                  <a:gd name="T45" fmla="*/ 641 h 641"/>
                  <a:gd name="T46" fmla="*/ 67 w 481"/>
                  <a:gd name="T47" fmla="*/ 593 h 641"/>
                  <a:gd name="T48" fmla="*/ 43 w 481"/>
                  <a:gd name="T49" fmla="*/ 545 h 641"/>
                  <a:gd name="T50" fmla="*/ 24 w 481"/>
                  <a:gd name="T51" fmla="*/ 497 h 641"/>
                  <a:gd name="T52" fmla="*/ 18 w 481"/>
                  <a:gd name="T53" fmla="*/ 443 h 641"/>
                  <a:gd name="T54" fmla="*/ 18 w 481"/>
                  <a:gd name="T55" fmla="*/ 443 h 64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81" h="641">
                    <a:moveTo>
                      <a:pt x="18" y="443"/>
                    </a:moveTo>
                    <a:lnTo>
                      <a:pt x="24" y="371"/>
                    </a:lnTo>
                    <a:lnTo>
                      <a:pt x="55" y="305"/>
                    </a:lnTo>
                    <a:lnTo>
                      <a:pt x="91" y="246"/>
                    </a:lnTo>
                    <a:lnTo>
                      <a:pt x="146" y="186"/>
                    </a:lnTo>
                    <a:lnTo>
                      <a:pt x="213" y="132"/>
                    </a:lnTo>
                    <a:lnTo>
                      <a:pt x="292" y="84"/>
                    </a:lnTo>
                    <a:lnTo>
                      <a:pt x="384" y="48"/>
                    </a:lnTo>
                    <a:lnTo>
                      <a:pt x="481" y="12"/>
                    </a:lnTo>
                    <a:lnTo>
                      <a:pt x="457" y="0"/>
                    </a:lnTo>
                    <a:lnTo>
                      <a:pt x="359" y="36"/>
                    </a:lnTo>
                    <a:lnTo>
                      <a:pt x="274" y="78"/>
                    </a:lnTo>
                    <a:lnTo>
                      <a:pt x="195" y="126"/>
                    </a:lnTo>
                    <a:lnTo>
                      <a:pt x="128" y="180"/>
                    </a:lnTo>
                    <a:lnTo>
                      <a:pt x="73" y="240"/>
                    </a:lnTo>
                    <a:lnTo>
                      <a:pt x="37" y="305"/>
                    </a:lnTo>
                    <a:lnTo>
                      <a:pt x="6" y="371"/>
                    </a:lnTo>
                    <a:lnTo>
                      <a:pt x="0" y="443"/>
                    </a:lnTo>
                    <a:lnTo>
                      <a:pt x="6" y="497"/>
                    </a:lnTo>
                    <a:lnTo>
                      <a:pt x="18" y="545"/>
                    </a:lnTo>
                    <a:lnTo>
                      <a:pt x="43" y="593"/>
                    </a:lnTo>
                    <a:lnTo>
                      <a:pt x="73" y="641"/>
                    </a:lnTo>
                    <a:lnTo>
                      <a:pt x="97" y="641"/>
                    </a:lnTo>
                    <a:lnTo>
                      <a:pt x="67" y="593"/>
                    </a:lnTo>
                    <a:lnTo>
                      <a:pt x="43" y="545"/>
                    </a:lnTo>
                    <a:lnTo>
                      <a:pt x="24" y="497"/>
                    </a:lnTo>
                    <a:lnTo>
                      <a:pt x="18" y="4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9" name="Freeform 35">
                <a:extLst>
                  <a:ext uri="{FF2B5EF4-FFF2-40B4-BE49-F238E27FC236}">
                    <a16:creationId xmlns:a16="http://schemas.microsoft.com/office/drawing/2014/main" id="{A40DF498-6BD7-4E55-B885-A9077ABC7DDF}"/>
                  </a:ext>
                </a:extLst>
              </p:cNvPr>
              <p:cNvSpPr>
                <a:spLocks noEditPoints="1"/>
              </p:cNvSpPr>
              <p:nvPr/>
            </p:nvSpPr>
            <p:spPr bwMode="hidden">
              <a:xfrm>
                <a:off x="4200" y="3402"/>
                <a:ext cx="1201" cy="731"/>
              </a:xfrm>
              <a:custGeom>
                <a:avLst/>
                <a:gdLst>
                  <a:gd name="T0" fmla="*/ 484 w 1201"/>
                  <a:gd name="T1" fmla="*/ 6 h 731"/>
                  <a:gd name="T2" fmla="*/ 263 w 1201"/>
                  <a:gd name="T3" fmla="*/ 60 h 731"/>
                  <a:gd name="T4" fmla="*/ 101 w 1201"/>
                  <a:gd name="T5" fmla="*/ 162 h 731"/>
                  <a:gd name="T6" fmla="*/ 12 w 1201"/>
                  <a:gd name="T7" fmla="*/ 294 h 731"/>
                  <a:gd name="T8" fmla="*/ 0 w 1201"/>
                  <a:gd name="T9" fmla="*/ 366 h 731"/>
                  <a:gd name="T10" fmla="*/ 12 w 1201"/>
                  <a:gd name="T11" fmla="*/ 437 h 731"/>
                  <a:gd name="T12" fmla="*/ 101 w 1201"/>
                  <a:gd name="T13" fmla="*/ 569 h 731"/>
                  <a:gd name="T14" fmla="*/ 263 w 1201"/>
                  <a:gd name="T15" fmla="*/ 671 h 731"/>
                  <a:gd name="T16" fmla="*/ 484 w 1201"/>
                  <a:gd name="T17" fmla="*/ 725 h 731"/>
                  <a:gd name="T18" fmla="*/ 723 w 1201"/>
                  <a:gd name="T19" fmla="*/ 725 h 731"/>
                  <a:gd name="T20" fmla="*/ 938 w 1201"/>
                  <a:gd name="T21" fmla="*/ 671 h 731"/>
                  <a:gd name="T22" fmla="*/ 1100 w 1201"/>
                  <a:gd name="T23" fmla="*/ 569 h 731"/>
                  <a:gd name="T24" fmla="*/ 1189 w 1201"/>
                  <a:gd name="T25" fmla="*/ 437 h 731"/>
                  <a:gd name="T26" fmla="*/ 1201 w 1201"/>
                  <a:gd name="T27" fmla="*/ 366 h 731"/>
                  <a:gd name="T28" fmla="*/ 1189 w 1201"/>
                  <a:gd name="T29" fmla="*/ 294 h 731"/>
                  <a:gd name="T30" fmla="*/ 1100 w 1201"/>
                  <a:gd name="T31" fmla="*/ 162 h 731"/>
                  <a:gd name="T32" fmla="*/ 938 w 1201"/>
                  <a:gd name="T33" fmla="*/ 60 h 731"/>
                  <a:gd name="T34" fmla="*/ 723 w 1201"/>
                  <a:gd name="T35" fmla="*/ 6 h 731"/>
                  <a:gd name="T36" fmla="*/ 604 w 1201"/>
                  <a:gd name="T37" fmla="*/ 0 h 731"/>
                  <a:gd name="T38" fmla="*/ 490 w 1201"/>
                  <a:gd name="T39" fmla="*/ 701 h 731"/>
                  <a:gd name="T40" fmla="*/ 287 w 1201"/>
                  <a:gd name="T41" fmla="*/ 647 h 731"/>
                  <a:gd name="T42" fmla="*/ 131 w 1201"/>
                  <a:gd name="T43" fmla="*/ 557 h 731"/>
                  <a:gd name="T44" fmla="*/ 48 w 1201"/>
                  <a:gd name="T45" fmla="*/ 437 h 731"/>
                  <a:gd name="T46" fmla="*/ 36 w 1201"/>
                  <a:gd name="T47" fmla="*/ 366 h 731"/>
                  <a:gd name="T48" fmla="*/ 48 w 1201"/>
                  <a:gd name="T49" fmla="*/ 300 h 731"/>
                  <a:gd name="T50" fmla="*/ 131 w 1201"/>
                  <a:gd name="T51" fmla="*/ 174 h 731"/>
                  <a:gd name="T52" fmla="*/ 287 w 1201"/>
                  <a:gd name="T53" fmla="*/ 84 h 731"/>
                  <a:gd name="T54" fmla="*/ 490 w 1201"/>
                  <a:gd name="T55" fmla="*/ 30 h 731"/>
                  <a:gd name="T56" fmla="*/ 717 w 1201"/>
                  <a:gd name="T57" fmla="*/ 30 h 731"/>
                  <a:gd name="T58" fmla="*/ 920 w 1201"/>
                  <a:gd name="T59" fmla="*/ 84 h 731"/>
                  <a:gd name="T60" fmla="*/ 1070 w 1201"/>
                  <a:gd name="T61" fmla="*/ 174 h 731"/>
                  <a:gd name="T62" fmla="*/ 1153 w 1201"/>
                  <a:gd name="T63" fmla="*/ 300 h 731"/>
                  <a:gd name="T64" fmla="*/ 1153 w 1201"/>
                  <a:gd name="T65" fmla="*/ 437 h 731"/>
                  <a:gd name="T66" fmla="*/ 1070 w 1201"/>
                  <a:gd name="T67" fmla="*/ 557 h 731"/>
                  <a:gd name="T68" fmla="*/ 920 w 1201"/>
                  <a:gd name="T69" fmla="*/ 647 h 731"/>
                  <a:gd name="T70" fmla="*/ 717 w 1201"/>
                  <a:gd name="T71" fmla="*/ 701 h 731"/>
                  <a:gd name="T72" fmla="*/ 604 w 1201"/>
                  <a:gd name="T73" fmla="*/ 70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1" h="731">
                    <a:moveTo>
                      <a:pt x="604" y="0"/>
                    </a:moveTo>
                    <a:lnTo>
                      <a:pt x="484" y="6"/>
                    </a:lnTo>
                    <a:lnTo>
                      <a:pt x="370" y="30"/>
                    </a:lnTo>
                    <a:lnTo>
                      <a:pt x="263" y="60"/>
                    </a:lnTo>
                    <a:lnTo>
                      <a:pt x="179" y="108"/>
                    </a:lnTo>
                    <a:lnTo>
                      <a:pt x="101" y="162"/>
                    </a:lnTo>
                    <a:lnTo>
                      <a:pt x="48" y="222"/>
                    </a:lnTo>
                    <a:lnTo>
                      <a:pt x="12" y="294"/>
                    </a:lnTo>
                    <a:lnTo>
                      <a:pt x="6" y="330"/>
                    </a:lnTo>
                    <a:lnTo>
                      <a:pt x="0" y="366"/>
                    </a:lnTo>
                    <a:lnTo>
                      <a:pt x="6" y="401"/>
                    </a:lnTo>
                    <a:lnTo>
                      <a:pt x="12" y="437"/>
                    </a:lnTo>
                    <a:lnTo>
                      <a:pt x="48" y="509"/>
                    </a:lnTo>
                    <a:lnTo>
                      <a:pt x="101" y="569"/>
                    </a:lnTo>
                    <a:lnTo>
                      <a:pt x="179" y="623"/>
                    </a:lnTo>
                    <a:lnTo>
                      <a:pt x="263" y="671"/>
                    </a:lnTo>
                    <a:lnTo>
                      <a:pt x="370" y="701"/>
                    </a:lnTo>
                    <a:lnTo>
                      <a:pt x="484" y="725"/>
                    </a:lnTo>
                    <a:lnTo>
                      <a:pt x="604" y="731"/>
                    </a:lnTo>
                    <a:lnTo>
                      <a:pt x="723" y="725"/>
                    </a:lnTo>
                    <a:lnTo>
                      <a:pt x="837" y="701"/>
                    </a:lnTo>
                    <a:lnTo>
                      <a:pt x="938" y="671"/>
                    </a:lnTo>
                    <a:lnTo>
                      <a:pt x="1028" y="623"/>
                    </a:lnTo>
                    <a:lnTo>
                      <a:pt x="1100" y="569"/>
                    </a:lnTo>
                    <a:lnTo>
                      <a:pt x="1153" y="509"/>
                    </a:lnTo>
                    <a:lnTo>
                      <a:pt x="1189" y="437"/>
                    </a:lnTo>
                    <a:lnTo>
                      <a:pt x="1201" y="401"/>
                    </a:lnTo>
                    <a:lnTo>
                      <a:pt x="1201" y="366"/>
                    </a:lnTo>
                    <a:lnTo>
                      <a:pt x="1201" y="330"/>
                    </a:lnTo>
                    <a:lnTo>
                      <a:pt x="1189" y="294"/>
                    </a:lnTo>
                    <a:lnTo>
                      <a:pt x="1153" y="222"/>
                    </a:lnTo>
                    <a:lnTo>
                      <a:pt x="1100" y="162"/>
                    </a:lnTo>
                    <a:lnTo>
                      <a:pt x="1028" y="108"/>
                    </a:lnTo>
                    <a:lnTo>
                      <a:pt x="938" y="60"/>
                    </a:lnTo>
                    <a:lnTo>
                      <a:pt x="837" y="30"/>
                    </a:lnTo>
                    <a:lnTo>
                      <a:pt x="723" y="6"/>
                    </a:lnTo>
                    <a:lnTo>
                      <a:pt x="604" y="0"/>
                    </a:lnTo>
                    <a:lnTo>
                      <a:pt x="604" y="0"/>
                    </a:lnTo>
                    <a:close/>
                    <a:moveTo>
                      <a:pt x="604" y="707"/>
                    </a:moveTo>
                    <a:lnTo>
                      <a:pt x="490" y="701"/>
                    </a:lnTo>
                    <a:lnTo>
                      <a:pt x="382" y="683"/>
                    </a:lnTo>
                    <a:lnTo>
                      <a:pt x="287" y="647"/>
                    </a:lnTo>
                    <a:lnTo>
                      <a:pt x="203" y="611"/>
                    </a:lnTo>
                    <a:lnTo>
                      <a:pt x="131" y="557"/>
                    </a:lnTo>
                    <a:lnTo>
                      <a:pt x="83" y="497"/>
                    </a:lnTo>
                    <a:lnTo>
                      <a:pt x="48" y="437"/>
                    </a:lnTo>
                    <a:lnTo>
                      <a:pt x="42" y="401"/>
                    </a:lnTo>
                    <a:lnTo>
                      <a:pt x="36" y="366"/>
                    </a:lnTo>
                    <a:lnTo>
                      <a:pt x="42" y="330"/>
                    </a:lnTo>
                    <a:lnTo>
                      <a:pt x="48" y="300"/>
                    </a:lnTo>
                    <a:lnTo>
                      <a:pt x="83" y="234"/>
                    </a:lnTo>
                    <a:lnTo>
                      <a:pt x="131" y="174"/>
                    </a:lnTo>
                    <a:lnTo>
                      <a:pt x="203" y="126"/>
                    </a:lnTo>
                    <a:lnTo>
                      <a:pt x="287" y="84"/>
                    </a:lnTo>
                    <a:lnTo>
                      <a:pt x="382" y="54"/>
                    </a:lnTo>
                    <a:lnTo>
                      <a:pt x="490" y="30"/>
                    </a:lnTo>
                    <a:lnTo>
                      <a:pt x="604" y="24"/>
                    </a:lnTo>
                    <a:lnTo>
                      <a:pt x="717" y="30"/>
                    </a:lnTo>
                    <a:lnTo>
                      <a:pt x="825" y="54"/>
                    </a:lnTo>
                    <a:lnTo>
                      <a:pt x="920" y="84"/>
                    </a:lnTo>
                    <a:lnTo>
                      <a:pt x="1004" y="126"/>
                    </a:lnTo>
                    <a:lnTo>
                      <a:pt x="1070" y="174"/>
                    </a:lnTo>
                    <a:lnTo>
                      <a:pt x="1124" y="234"/>
                    </a:lnTo>
                    <a:lnTo>
                      <a:pt x="1153" y="300"/>
                    </a:lnTo>
                    <a:lnTo>
                      <a:pt x="1165" y="366"/>
                    </a:lnTo>
                    <a:lnTo>
                      <a:pt x="1153" y="437"/>
                    </a:lnTo>
                    <a:lnTo>
                      <a:pt x="1124" y="497"/>
                    </a:lnTo>
                    <a:lnTo>
                      <a:pt x="1070" y="557"/>
                    </a:lnTo>
                    <a:lnTo>
                      <a:pt x="1004" y="611"/>
                    </a:lnTo>
                    <a:lnTo>
                      <a:pt x="920" y="647"/>
                    </a:lnTo>
                    <a:lnTo>
                      <a:pt x="825" y="683"/>
                    </a:lnTo>
                    <a:lnTo>
                      <a:pt x="717" y="701"/>
                    </a:lnTo>
                    <a:lnTo>
                      <a:pt x="604" y="707"/>
                    </a:lnTo>
                    <a:lnTo>
                      <a:pt x="604" y="707"/>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0" name="Freeform 36">
                <a:extLst>
                  <a:ext uri="{FF2B5EF4-FFF2-40B4-BE49-F238E27FC236}">
                    <a16:creationId xmlns:a16="http://schemas.microsoft.com/office/drawing/2014/main" id="{E25F166D-7A0D-4161-ADB0-27D0F7D0AC83}"/>
                  </a:ext>
                </a:extLst>
              </p:cNvPr>
              <p:cNvSpPr>
                <a:spLocks/>
              </p:cNvSpPr>
              <p:nvPr/>
            </p:nvSpPr>
            <p:spPr bwMode="hidden">
              <a:xfrm>
                <a:off x="4128" y="3366"/>
                <a:ext cx="544" cy="737"/>
              </a:xfrm>
              <a:custGeom>
                <a:avLst/>
                <a:gdLst>
                  <a:gd name="T0" fmla="*/ 24 w 544"/>
                  <a:gd name="T1" fmla="*/ 402 h 737"/>
                  <a:gd name="T2" fmla="*/ 36 w 544"/>
                  <a:gd name="T3" fmla="*/ 330 h 737"/>
                  <a:gd name="T4" fmla="*/ 66 w 544"/>
                  <a:gd name="T5" fmla="*/ 264 h 737"/>
                  <a:gd name="T6" fmla="*/ 108 w 544"/>
                  <a:gd name="T7" fmla="*/ 204 h 737"/>
                  <a:gd name="T8" fmla="*/ 173 w 544"/>
                  <a:gd name="T9" fmla="*/ 150 h 737"/>
                  <a:gd name="T10" fmla="*/ 251 w 544"/>
                  <a:gd name="T11" fmla="*/ 102 h 737"/>
                  <a:gd name="T12" fmla="*/ 335 w 544"/>
                  <a:gd name="T13" fmla="*/ 60 h 737"/>
                  <a:gd name="T14" fmla="*/ 436 w 544"/>
                  <a:gd name="T15" fmla="*/ 30 h 737"/>
                  <a:gd name="T16" fmla="*/ 544 w 544"/>
                  <a:gd name="T17" fmla="*/ 12 h 737"/>
                  <a:gd name="T18" fmla="*/ 544 w 544"/>
                  <a:gd name="T19" fmla="*/ 0 h 737"/>
                  <a:gd name="T20" fmla="*/ 430 w 544"/>
                  <a:gd name="T21" fmla="*/ 18 h 737"/>
                  <a:gd name="T22" fmla="*/ 329 w 544"/>
                  <a:gd name="T23" fmla="*/ 48 h 737"/>
                  <a:gd name="T24" fmla="*/ 233 w 544"/>
                  <a:gd name="T25" fmla="*/ 90 h 737"/>
                  <a:gd name="T26" fmla="*/ 155 w 544"/>
                  <a:gd name="T27" fmla="*/ 138 h 737"/>
                  <a:gd name="T28" fmla="*/ 90 w 544"/>
                  <a:gd name="T29" fmla="*/ 198 h 737"/>
                  <a:gd name="T30" fmla="*/ 42 w 544"/>
                  <a:gd name="T31" fmla="*/ 258 h 737"/>
                  <a:gd name="T32" fmla="*/ 12 w 544"/>
                  <a:gd name="T33" fmla="*/ 330 h 737"/>
                  <a:gd name="T34" fmla="*/ 0 w 544"/>
                  <a:gd name="T35" fmla="*/ 402 h 737"/>
                  <a:gd name="T36" fmla="*/ 6 w 544"/>
                  <a:gd name="T37" fmla="*/ 455 h 737"/>
                  <a:gd name="T38" fmla="*/ 18 w 544"/>
                  <a:gd name="T39" fmla="*/ 503 h 737"/>
                  <a:gd name="T40" fmla="*/ 42 w 544"/>
                  <a:gd name="T41" fmla="*/ 545 h 737"/>
                  <a:gd name="T42" fmla="*/ 78 w 544"/>
                  <a:gd name="T43" fmla="*/ 593 h 737"/>
                  <a:gd name="T44" fmla="*/ 114 w 544"/>
                  <a:gd name="T45" fmla="*/ 635 h 737"/>
                  <a:gd name="T46" fmla="*/ 161 w 544"/>
                  <a:gd name="T47" fmla="*/ 671 h 737"/>
                  <a:gd name="T48" fmla="*/ 221 w 544"/>
                  <a:gd name="T49" fmla="*/ 707 h 737"/>
                  <a:gd name="T50" fmla="*/ 281 w 544"/>
                  <a:gd name="T51" fmla="*/ 737 h 737"/>
                  <a:gd name="T52" fmla="*/ 323 w 544"/>
                  <a:gd name="T53" fmla="*/ 737 h 737"/>
                  <a:gd name="T54" fmla="*/ 257 w 544"/>
                  <a:gd name="T55" fmla="*/ 707 h 737"/>
                  <a:gd name="T56" fmla="*/ 203 w 544"/>
                  <a:gd name="T57" fmla="*/ 671 h 737"/>
                  <a:gd name="T58" fmla="*/ 149 w 544"/>
                  <a:gd name="T59" fmla="*/ 635 h 737"/>
                  <a:gd name="T60" fmla="*/ 108 w 544"/>
                  <a:gd name="T61" fmla="*/ 593 h 737"/>
                  <a:gd name="T62" fmla="*/ 72 w 544"/>
                  <a:gd name="T63" fmla="*/ 551 h 737"/>
                  <a:gd name="T64" fmla="*/ 48 w 544"/>
                  <a:gd name="T65" fmla="*/ 503 h 737"/>
                  <a:gd name="T66" fmla="*/ 30 w 544"/>
                  <a:gd name="T67" fmla="*/ 455 h 737"/>
                  <a:gd name="T68" fmla="*/ 24 w 544"/>
                  <a:gd name="T69" fmla="*/ 402 h 737"/>
                  <a:gd name="T70" fmla="*/ 24 w 544"/>
                  <a:gd name="T71" fmla="*/ 402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4" h="737">
                    <a:moveTo>
                      <a:pt x="24" y="402"/>
                    </a:moveTo>
                    <a:lnTo>
                      <a:pt x="36" y="330"/>
                    </a:lnTo>
                    <a:lnTo>
                      <a:pt x="66" y="264"/>
                    </a:lnTo>
                    <a:lnTo>
                      <a:pt x="108" y="204"/>
                    </a:lnTo>
                    <a:lnTo>
                      <a:pt x="173" y="150"/>
                    </a:lnTo>
                    <a:lnTo>
                      <a:pt x="251" y="102"/>
                    </a:lnTo>
                    <a:lnTo>
                      <a:pt x="335" y="60"/>
                    </a:lnTo>
                    <a:lnTo>
                      <a:pt x="436" y="30"/>
                    </a:lnTo>
                    <a:lnTo>
                      <a:pt x="544" y="12"/>
                    </a:lnTo>
                    <a:lnTo>
                      <a:pt x="544" y="0"/>
                    </a:lnTo>
                    <a:lnTo>
                      <a:pt x="430" y="18"/>
                    </a:lnTo>
                    <a:lnTo>
                      <a:pt x="329" y="48"/>
                    </a:lnTo>
                    <a:lnTo>
                      <a:pt x="233" y="90"/>
                    </a:lnTo>
                    <a:lnTo>
                      <a:pt x="155" y="138"/>
                    </a:lnTo>
                    <a:lnTo>
                      <a:pt x="90" y="198"/>
                    </a:lnTo>
                    <a:lnTo>
                      <a:pt x="42" y="258"/>
                    </a:lnTo>
                    <a:lnTo>
                      <a:pt x="12" y="330"/>
                    </a:lnTo>
                    <a:lnTo>
                      <a:pt x="0" y="402"/>
                    </a:lnTo>
                    <a:lnTo>
                      <a:pt x="6" y="455"/>
                    </a:lnTo>
                    <a:lnTo>
                      <a:pt x="18" y="503"/>
                    </a:lnTo>
                    <a:lnTo>
                      <a:pt x="42" y="545"/>
                    </a:lnTo>
                    <a:lnTo>
                      <a:pt x="78" y="593"/>
                    </a:lnTo>
                    <a:lnTo>
                      <a:pt x="114" y="635"/>
                    </a:lnTo>
                    <a:lnTo>
                      <a:pt x="161" y="671"/>
                    </a:lnTo>
                    <a:lnTo>
                      <a:pt x="221" y="707"/>
                    </a:lnTo>
                    <a:lnTo>
                      <a:pt x="281" y="737"/>
                    </a:lnTo>
                    <a:lnTo>
                      <a:pt x="323" y="737"/>
                    </a:lnTo>
                    <a:lnTo>
                      <a:pt x="257" y="707"/>
                    </a:lnTo>
                    <a:lnTo>
                      <a:pt x="203" y="671"/>
                    </a:lnTo>
                    <a:lnTo>
                      <a:pt x="149" y="635"/>
                    </a:lnTo>
                    <a:lnTo>
                      <a:pt x="108" y="593"/>
                    </a:lnTo>
                    <a:lnTo>
                      <a:pt x="72" y="551"/>
                    </a:lnTo>
                    <a:lnTo>
                      <a:pt x="48" y="503"/>
                    </a:lnTo>
                    <a:lnTo>
                      <a:pt x="30" y="455"/>
                    </a:lnTo>
                    <a:lnTo>
                      <a:pt x="24" y="402"/>
                    </a:lnTo>
                    <a:lnTo>
                      <a:pt x="24" y="402"/>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1" name="Freeform 37">
                <a:extLst>
                  <a:ext uri="{FF2B5EF4-FFF2-40B4-BE49-F238E27FC236}">
                    <a16:creationId xmlns:a16="http://schemas.microsoft.com/office/drawing/2014/main" id="{8B116ADB-5E5A-4CA6-ADCA-E52ED17E83AD}"/>
                  </a:ext>
                </a:extLst>
              </p:cNvPr>
              <p:cNvSpPr>
                <a:spLocks/>
              </p:cNvSpPr>
              <p:nvPr/>
            </p:nvSpPr>
            <p:spPr bwMode="hidden">
              <a:xfrm>
                <a:off x="4792" y="3360"/>
                <a:ext cx="609" cy="252"/>
              </a:xfrm>
              <a:custGeom>
                <a:avLst/>
                <a:gdLst>
                  <a:gd name="T0" fmla="*/ 12 w 609"/>
                  <a:gd name="T1" fmla="*/ 12 h 252"/>
                  <a:gd name="T2" fmla="*/ 113 w 609"/>
                  <a:gd name="T3" fmla="*/ 18 h 252"/>
                  <a:gd name="T4" fmla="*/ 203 w 609"/>
                  <a:gd name="T5" fmla="*/ 30 h 252"/>
                  <a:gd name="T6" fmla="*/ 292 w 609"/>
                  <a:gd name="T7" fmla="*/ 48 h 252"/>
                  <a:gd name="T8" fmla="*/ 376 w 609"/>
                  <a:gd name="T9" fmla="*/ 78 h 252"/>
                  <a:gd name="T10" fmla="*/ 448 w 609"/>
                  <a:gd name="T11" fmla="*/ 114 h 252"/>
                  <a:gd name="T12" fmla="*/ 514 w 609"/>
                  <a:gd name="T13" fmla="*/ 156 h 252"/>
                  <a:gd name="T14" fmla="*/ 567 w 609"/>
                  <a:gd name="T15" fmla="*/ 198 h 252"/>
                  <a:gd name="T16" fmla="*/ 609 w 609"/>
                  <a:gd name="T17" fmla="*/ 252 h 252"/>
                  <a:gd name="T18" fmla="*/ 609 w 609"/>
                  <a:gd name="T19" fmla="*/ 216 h 252"/>
                  <a:gd name="T20" fmla="*/ 561 w 609"/>
                  <a:gd name="T21" fmla="*/ 168 h 252"/>
                  <a:gd name="T22" fmla="*/ 502 w 609"/>
                  <a:gd name="T23" fmla="*/ 126 h 252"/>
                  <a:gd name="T24" fmla="*/ 436 w 609"/>
                  <a:gd name="T25" fmla="*/ 90 h 252"/>
                  <a:gd name="T26" fmla="*/ 364 w 609"/>
                  <a:gd name="T27" fmla="*/ 60 h 252"/>
                  <a:gd name="T28" fmla="*/ 286 w 609"/>
                  <a:gd name="T29" fmla="*/ 36 h 252"/>
                  <a:gd name="T30" fmla="*/ 197 w 609"/>
                  <a:gd name="T31" fmla="*/ 18 h 252"/>
                  <a:gd name="T32" fmla="*/ 107 w 609"/>
                  <a:gd name="T33" fmla="*/ 6 h 252"/>
                  <a:gd name="T34" fmla="*/ 12 w 609"/>
                  <a:gd name="T35" fmla="*/ 0 h 252"/>
                  <a:gd name="T36" fmla="*/ 6 w 609"/>
                  <a:gd name="T37" fmla="*/ 0 h 252"/>
                  <a:gd name="T38" fmla="*/ 0 w 609"/>
                  <a:gd name="T39" fmla="*/ 0 h 252"/>
                  <a:gd name="T40" fmla="*/ 0 w 609"/>
                  <a:gd name="T41" fmla="*/ 12 h 252"/>
                  <a:gd name="T42" fmla="*/ 6 w 609"/>
                  <a:gd name="T43" fmla="*/ 12 h 252"/>
                  <a:gd name="T44" fmla="*/ 12 w 609"/>
                  <a:gd name="T45" fmla="*/ 12 h 252"/>
                  <a:gd name="T46" fmla="*/ 12 w 609"/>
                  <a:gd name="T47" fmla="*/ 1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9" h="252">
                    <a:moveTo>
                      <a:pt x="12" y="12"/>
                    </a:moveTo>
                    <a:lnTo>
                      <a:pt x="113" y="18"/>
                    </a:lnTo>
                    <a:lnTo>
                      <a:pt x="203" y="30"/>
                    </a:lnTo>
                    <a:lnTo>
                      <a:pt x="292" y="48"/>
                    </a:lnTo>
                    <a:lnTo>
                      <a:pt x="376" y="78"/>
                    </a:lnTo>
                    <a:lnTo>
                      <a:pt x="448" y="114"/>
                    </a:lnTo>
                    <a:lnTo>
                      <a:pt x="514" y="156"/>
                    </a:lnTo>
                    <a:lnTo>
                      <a:pt x="567" y="198"/>
                    </a:lnTo>
                    <a:lnTo>
                      <a:pt x="609" y="252"/>
                    </a:lnTo>
                    <a:lnTo>
                      <a:pt x="609" y="216"/>
                    </a:lnTo>
                    <a:lnTo>
                      <a:pt x="561" y="168"/>
                    </a:lnTo>
                    <a:lnTo>
                      <a:pt x="502" y="126"/>
                    </a:lnTo>
                    <a:lnTo>
                      <a:pt x="436" y="90"/>
                    </a:lnTo>
                    <a:lnTo>
                      <a:pt x="364" y="60"/>
                    </a:lnTo>
                    <a:lnTo>
                      <a:pt x="286" y="36"/>
                    </a:lnTo>
                    <a:lnTo>
                      <a:pt x="197" y="18"/>
                    </a:lnTo>
                    <a:lnTo>
                      <a:pt x="107" y="6"/>
                    </a:lnTo>
                    <a:lnTo>
                      <a:pt x="12" y="0"/>
                    </a:lnTo>
                    <a:lnTo>
                      <a:pt x="6" y="0"/>
                    </a:lnTo>
                    <a:lnTo>
                      <a:pt x="0" y="0"/>
                    </a:lnTo>
                    <a:lnTo>
                      <a:pt x="0" y="12"/>
                    </a:lnTo>
                    <a:lnTo>
                      <a:pt x="6" y="12"/>
                    </a:lnTo>
                    <a:lnTo>
                      <a:pt x="12" y="12"/>
                    </a:lnTo>
                    <a:lnTo>
                      <a:pt x="12" y="12"/>
                    </a:lnTo>
                    <a:close/>
                  </a:path>
                </a:pathLst>
              </a:custGeom>
              <a:gradFill rotWithShape="0">
                <a:gsLst>
                  <a:gs pos="0">
                    <a:schemeClr val="accent1">
                      <a:gamma/>
                      <a:tint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2" name="Freeform 38">
                <a:extLst>
                  <a:ext uri="{FF2B5EF4-FFF2-40B4-BE49-F238E27FC236}">
                    <a16:creationId xmlns:a16="http://schemas.microsoft.com/office/drawing/2014/main" id="{BE991FE6-7EDC-4EC2-9547-A6A22D8CF12F}"/>
                  </a:ext>
                </a:extLst>
              </p:cNvPr>
              <p:cNvSpPr>
                <a:spLocks/>
              </p:cNvSpPr>
              <p:nvPr/>
            </p:nvSpPr>
            <p:spPr bwMode="hidden">
              <a:xfrm>
                <a:off x="5246" y="4007"/>
                <a:ext cx="72" cy="54"/>
              </a:xfrm>
              <a:custGeom>
                <a:avLst/>
                <a:gdLst>
                  <a:gd name="T0" fmla="*/ 72 w 72"/>
                  <a:gd name="T1" fmla="*/ 0 h 54"/>
                  <a:gd name="T2" fmla="*/ 36 w 72"/>
                  <a:gd name="T3" fmla="*/ 30 h 54"/>
                  <a:gd name="T4" fmla="*/ 0 w 72"/>
                  <a:gd name="T5" fmla="*/ 54 h 54"/>
                  <a:gd name="T6" fmla="*/ 36 w 72"/>
                  <a:gd name="T7" fmla="*/ 54 h 54"/>
                  <a:gd name="T8" fmla="*/ 54 w 72"/>
                  <a:gd name="T9" fmla="*/ 42 h 54"/>
                  <a:gd name="T10" fmla="*/ 72 w 72"/>
                  <a:gd name="T11" fmla="*/ 24 h 54"/>
                  <a:gd name="T12" fmla="*/ 72 w 72"/>
                  <a:gd name="T13" fmla="*/ 24 h 54"/>
                  <a:gd name="T14" fmla="*/ 72 w 72"/>
                  <a:gd name="T15" fmla="*/ 0 h 54"/>
                  <a:gd name="T16" fmla="*/ 72 w 72"/>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4">
                    <a:moveTo>
                      <a:pt x="72" y="0"/>
                    </a:moveTo>
                    <a:lnTo>
                      <a:pt x="36" y="30"/>
                    </a:lnTo>
                    <a:lnTo>
                      <a:pt x="0" y="54"/>
                    </a:lnTo>
                    <a:lnTo>
                      <a:pt x="36" y="54"/>
                    </a:lnTo>
                    <a:lnTo>
                      <a:pt x="54" y="42"/>
                    </a:lnTo>
                    <a:lnTo>
                      <a:pt x="72" y="24"/>
                    </a:lnTo>
                    <a:lnTo>
                      <a:pt x="72" y="24"/>
                    </a:lnTo>
                    <a:lnTo>
                      <a:pt x="72" y="0"/>
                    </a:lnTo>
                    <a:lnTo>
                      <a:pt x="72" y="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3" name="Freeform 39">
                <a:extLst>
                  <a:ext uri="{FF2B5EF4-FFF2-40B4-BE49-F238E27FC236}">
                    <a16:creationId xmlns:a16="http://schemas.microsoft.com/office/drawing/2014/main" id="{668E2D7A-4DF2-428E-8324-34ADB755DFF2}"/>
                  </a:ext>
                </a:extLst>
              </p:cNvPr>
              <p:cNvSpPr>
                <a:spLocks/>
              </p:cNvSpPr>
              <p:nvPr/>
            </p:nvSpPr>
            <p:spPr bwMode="hidden">
              <a:xfrm>
                <a:off x="4505" y="4073"/>
                <a:ext cx="705" cy="108"/>
              </a:xfrm>
              <a:custGeom>
                <a:avLst/>
                <a:gdLst>
                  <a:gd name="T0" fmla="*/ 299 w 705"/>
                  <a:gd name="T1" fmla="*/ 90 h 108"/>
                  <a:gd name="T2" fmla="*/ 221 w 705"/>
                  <a:gd name="T3" fmla="*/ 90 h 108"/>
                  <a:gd name="T4" fmla="*/ 143 w 705"/>
                  <a:gd name="T5" fmla="*/ 78 h 108"/>
                  <a:gd name="T6" fmla="*/ 0 w 705"/>
                  <a:gd name="T7" fmla="*/ 48 h 108"/>
                  <a:gd name="T8" fmla="*/ 0 w 705"/>
                  <a:gd name="T9" fmla="*/ 66 h 108"/>
                  <a:gd name="T10" fmla="*/ 143 w 705"/>
                  <a:gd name="T11" fmla="*/ 96 h 108"/>
                  <a:gd name="T12" fmla="*/ 221 w 705"/>
                  <a:gd name="T13" fmla="*/ 108 h 108"/>
                  <a:gd name="T14" fmla="*/ 299 w 705"/>
                  <a:gd name="T15" fmla="*/ 108 h 108"/>
                  <a:gd name="T16" fmla="*/ 412 w 705"/>
                  <a:gd name="T17" fmla="*/ 102 h 108"/>
                  <a:gd name="T18" fmla="*/ 520 w 705"/>
                  <a:gd name="T19" fmla="*/ 84 h 108"/>
                  <a:gd name="T20" fmla="*/ 615 w 705"/>
                  <a:gd name="T21" fmla="*/ 60 h 108"/>
                  <a:gd name="T22" fmla="*/ 705 w 705"/>
                  <a:gd name="T23" fmla="*/ 24 h 108"/>
                  <a:gd name="T24" fmla="*/ 705 w 705"/>
                  <a:gd name="T25" fmla="*/ 0 h 108"/>
                  <a:gd name="T26" fmla="*/ 615 w 705"/>
                  <a:gd name="T27" fmla="*/ 42 h 108"/>
                  <a:gd name="T28" fmla="*/ 520 w 705"/>
                  <a:gd name="T29" fmla="*/ 66 h 108"/>
                  <a:gd name="T30" fmla="*/ 412 w 705"/>
                  <a:gd name="T31" fmla="*/ 84 h 108"/>
                  <a:gd name="T32" fmla="*/ 299 w 705"/>
                  <a:gd name="T33" fmla="*/ 90 h 108"/>
                  <a:gd name="T34" fmla="*/ 299 w 705"/>
                  <a:gd name="T35" fmla="*/ 9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5" h="108">
                    <a:moveTo>
                      <a:pt x="299" y="90"/>
                    </a:moveTo>
                    <a:lnTo>
                      <a:pt x="221" y="90"/>
                    </a:lnTo>
                    <a:lnTo>
                      <a:pt x="143" y="78"/>
                    </a:lnTo>
                    <a:lnTo>
                      <a:pt x="0" y="48"/>
                    </a:lnTo>
                    <a:lnTo>
                      <a:pt x="0" y="66"/>
                    </a:lnTo>
                    <a:lnTo>
                      <a:pt x="143" y="96"/>
                    </a:lnTo>
                    <a:lnTo>
                      <a:pt x="221" y="108"/>
                    </a:lnTo>
                    <a:lnTo>
                      <a:pt x="299" y="108"/>
                    </a:lnTo>
                    <a:lnTo>
                      <a:pt x="412" y="102"/>
                    </a:lnTo>
                    <a:lnTo>
                      <a:pt x="520" y="84"/>
                    </a:lnTo>
                    <a:lnTo>
                      <a:pt x="615" y="60"/>
                    </a:lnTo>
                    <a:lnTo>
                      <a:pt x="705" y="24"/>
                    </a:lnTo>
                    <a:lnTo>
                      <a:pt x="705" y="0"/>
                    </a:lnTo>
                    <a:lnTo>
                      <a:pt x="615" y="42"/>
                    </a:lnTo>
                    <a:lnTo>
                      <a:pt x="520" y="66"/>
                    </a:lnTo>
                    <a:lnTo>
                      <a:pt x="412" y="84"/>
                    </a:lnTo>
                    <a:lnTo>
                      <a:pt x="299" y="90"/>
                    </a:lnTo>
                    <a:lnTo>
                      <a:pt x="29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4" name="Freeform 40">
                <a:extLst>
                  <a:ext uri="{FF2B5EF4-FFF2-40B4-BE49-F238E27FC236}">
                    <a16:creationId xmlns:a16="http://schemas.microsoft.com/office/drawing/2014/main" id="{CD2337BA-D76A-448F-971B-95A1938645E4}"/>
                  </a:ext>
                </a:extLst>
              </p:cNvPr>
              <p:cNvSpPr>
                <a:spLocks/>
              </p:cNvSpPr>
              <p:nvPr/>
            </p:nvSpPr>
            <p:spPr bwMode="hidden">
              <a:xfrm>
                <a:off x="5336" y="3654"/>
                <a:ext cx="143" cy="341"/>
              </a:xfrm>
              <a:custGeom>
                <a:avLst/>
                <a:gdLst>
                  <a:gd name="T0" fmla="*/ 119 w 143"/>
                  <a:gd name="T1" fmla="*/ 114 h 341"/>
                  <a:gd name="T2" fmla="*/ 113 w 143"/>
                  <a:gd name="T3" fmla="*/ 173 h 341"/>
                  <a:gd name="T4" fmla="*/ 89 w 143"/>
                  <a:gd name="T5" fmla="*/ 239 h 341"/>
                  <a:gd name="T6" fmla="*/ 47 w 143"/>
                  <a:gd name="T7" fmla="*/ 293 h 341"/>
                  <a:gd name="T8" fmla="*/ 0 w 143"/>
                  <a:gd name="T9" fmla="*/ 341 h 341"/>
                  <a:gd name="T10" fmla="*/ 29 w 143"/>
                  <a:gd name="T11" fmla="*/ 341 h 341"/>
                  <a:gd name="T12" fmla="*/ 77 w 143"/>
                  <a:gd name="T13" fmla="*/ 287 h 341"/>
                  <a:gd name="T14" fmla="*/ 113 w 143"/>
                  <a:gd name="T15" fmla="*/ 233 h 341"/>
                  <a:gd name="T16" fmla="*/ 137 w 143"/>
                  <a:gd name="T17" fmla="*/ 173 h 341"/>
                  <a:gd name="T18" fmla="*/ 143 w 143"/>
                  <a:gd name="T19" fmla="*/ 114 h 341"/>
                  <a:gd name="T20" fmla="*/ 137 w 143"/>
                  <a:gd name="T21" fmla="*/ 60 h 341"/>
                  <a:gd name="T22" fmla="*/ 119 w 143"/>
                  <a:gd name="T23" fmla="*/ 0 h 341"/>
                  <a:gd name="T24" fmla="*/ 89 w 143"/>
                  <a:gd name="T25" fmla="*/ 0 h 341"/>
                  <a:gd name="T26" fmla="*/ 113 w 143"/>
                  <a:gd name="T27" fmla="*/ 60 h 341"/>
                  <a:gd name="T28" fmla="*/ 119 w 143"/>
                  <a:gd name="T29" fmla="*/ 114 h 341"/>
                  <a:gd name="T30" fmla="*/ 119 w 143"/>
                  <a:gd name="T31" fmla="*/ 114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341">
                    <a:moveTo>
                      <a:pt x="119" y="114"/>
                    </a:moveTo>
                    <a:lnTo>
                      <a:pt x="113" y="173"/>
                    </a:lnTo>
                    <a:lnTo>
                      <a:pt x="89" y="239"/>
                    </a:lnTo>
                    <a:lnTo>
                      <a:pt x="47" y="293"/>
                    </a:lnTo>
                    <a:lnTo>
                      <a:pt x="0" y="341"/>
                    </a:lnTo>
                    <a:lnTo>
                      <a:pt x="29" y="341"/>
                    </a:lnTo>
                    <a:lnTo>
                      <a:pt x="77" y="287"/>
                    </a:lnTo>
                    <a:lnTo>
                      <a:pt x="113" y="233"/>
                    </a:lnTo>
                    <a:lnTo>
                      <a:pt x="137" y="173"/>
                    </a:lnTo>
                    <a:lnTo>
                      <a:pt x="143" y="114"/>
                    </a:lnTo>
                    <a:lnTo>
                      <a:pt x="137" y="60"/>
                    </a:lnTo>
                    <a:lnTo>
                      <a:pt x="119" y="0"/>
                    </a:lnTo>
                    <a:lnTo>
                      <a:pt x="89" y="0"/>
                    </a:lnTo>
                    <a:lnTo>
                      <a:pt x="113" y="60"/>
                    </a:lnTo>
                    <a:lnTo>
                      <a:pt x="119" y="114"/>
                    </a:lnTo>
                    <a:lnTo>
                      <a:pt x="119" y="114"/>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5" name="Freeform 41">
                <a:extLst>
                  <a:ext uri="{FF2B5EF4-FFF2-40B4-BE49-F238E27FC236}">
                    <a16:creationId xmlns:a16="http://schemas.microsoft.com/office/drawing/2014/main" id="{F9BD3E4A-8395-4C04-A1F0-13D296C35C56}"/>
                  </a:ext>
                </a:extLst>
              </p:cNvPr>
              <p:cNvSpPr>
                <a:spLocks/>
              </p:cNvSpPr>
              <p:nvPr/>
            </p:nvSpPr>
            <p:spPr bwMode="hidden">
              <a:xfrm>
                <a:off x="5061" y="3624"/>
                <a:ext cx="83" cy="90"/>
              </a:xfrm>
              <a:custGeom>
                <a:avLst/>
                <a:gdLst>
                  <a:gd name="T0" fmla="*/ 59 w 83"/>
                  <a:gd name="T1" fmla="*/ 90 h 90"/>
                  <a:gd name="T2" fmla="*/ 83 w 83"/>
                  <a:gd name="T3" fmla="*/ 84 h 90"/>
                  <a:gd name="T4" fmla="*/ 71 w 83"/>
                  <a:gd name="T5" fmla="*/ 60 h 90"/>
                  <a:gd name="T6" fmla="*/ 53 w 83"/>
                  <a:gd name="T7" fmla="*/ 42 h 90"/>
                  <a:gd name="T8" fmla="*/ 6 w 83"/>
                  <a:gd name="T9" fmla="*/ 0 h 90"/>
                  <a:gd name="T10" fmla="*/ 0 w 83"/>
                  <a:gd name="T11" fmla="*/ 18 h 90"/>
                  <a:gd name="T12" fmla="*/ 35 w 83"/>
                  <a:gd name="T13" fmla="*/ 48 h 90"/>
                  <a:gd name="T14" fmla="*/ 59 w 83"/>
                  <a:gd name="T15" fmla="*/ 90 h 90"/>
                  <a:gd name="T16" fmla="*/ 59 w 83"/>
                  <a:gd name="T1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90">
                    <a:moveTo>
                      <a:pt x="59" y="90"/>
                    </a:moveTo>
                    <a:lnTo>
                      <a:pt x="83" y="84"/>
                    </a:lnTo>
                    <a:lnTo>
                      <a:pt x="71" y="60"/>
                    </a:lnTo>
                    <a:lnTo>
                      <a:pt x="53" y="42"/>
                    </a:lnTo>
                    <a:lnTo>
                      <a:pt x="6" y="0"/>
                    </a:lnTo>
                    <a:lnTo>
                      <a:pt x="0" y="18"/>
                    </a:lnTo>
                    <a:lnTo>
                      <a:pt x="35" y="48"/>
                    </a:lnTo>
                    <a:lnTo>
                      <a:pt x="59" y="90"/>
                    </a:lnTo>
                    <a:lnTo>
                      <a:pt x="5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6" name="Freeform 42">
                <a:extLst>
                  <a:ext uri="{FF2B5EF4-FFF2-40B4-BE49-F238E27FC236}">
                    <a16:creationId xmlns:a16="http://schemas.microsoft.com/office/drawing/2014/main" id="{9FD6B12F-8B3D-43E6-863D-7ABD8D38FB62}"/>
                  </a:ext>
                </a:extLst>
              </p:cNvPr>
              <p:cNvSpPr>
                <a:spLocks/>
              </p:cNvSpPr>
              <p:nvPr/>
            </p:nvSpPr>
            <p:spPr bwMode="hidden">
              <a:xfrm>
                <a:off x="4445" y="3552"/>
                <a:ext cx="717" cy="431"/>
              </a:xfrm>
              <a:custGeom>
                <a:avLst/>
                <a:gdLst>
                  <a:gd name="T0" fmla="*/ 693 w 717"/>
                  <a:gd name="T1" fmla="*/ 216 h 431"/>
                  <a:gd name="T2" fmla="*/ 687 w 717"/>
                  <a:gd name="T3" fmla="*/ 257 h 431"/>
                  <a:gd name="T4" fmla="*/ 669 w 717"/>
                  <a:gd name="T5" fmla="*/ 293 h 431"/>
                  <a:gd name="T6" fmla="*/ 633 w 717"/>
                  <a:gd name="T7" fmla="*/ 329 h 431"/>
                  <a:gd name="T8" fmla="*/ 598 w 717"/>
                  <a:gd name="T9" fmla="*/ 359 h 431"/>
                  <a:gd name="T10" fmla="*/ 544 w 717"/>
                  <a:gd name="T11" fmla="*/ 383 h 431"/>
                  <a:gd name="T12" fmla="*/ 490 w 717"/>
                  <a:gd name="T13" fmla="*/ 401 h 431"/>
                  <a:gd name="T14" fmla="*/ 424 w 717"/>
                  <a:gd name="T15" fmla="*/ 413 h 431"/>
                  <a:gd name="T16" fmla="*/ 359 w 717"/>
                  <a:gd name="T17" fmla="*/ 419 h 431"/>
                  <a:gd name="T18" fmla="*/ 293 w 717"/>
                  <a:gd name="T19" fmla="*/ 413 h 431"/>
                  <a:gd name="T20" fmla="*/ 227 w 717"/>
                  <a:gd name="T21" fmla="*/ 401 h 431"/>
                  <a:gd name="T22" fmla="*/ 173 w 717"/>
                  <a:gd name="T23" fmla="*/ 383 h 431"/>
                  <a:gd name="T24" fmla="*/ 119 w 717"/>
                  <a:gd name="T25" fmla="*/ 359 h 431"/>
                  <a:gd name="T26" fmla="*/ 84 w 717"/>
                  <a:gd name="T27" fmla="*/ 329 h 431"/>
                  <a:gd name="T28" fmla="*/ 48 w 717"/>
                  <a:gd name="T29" fmla="*/ 293 h 431"/>
                  <a:gd name="T30" fmla="*/ 30 w 717"/>
                  <a:gd name="T31" fmla="*/ 257 h 431"/>
                  <a:gd name="T32" fmla="*/ 24 w 717"/>
                  <a:gd name="T33" fmla="*/ 216 h 431"/>
                  <a:gd name="T34" fmla="*/ 30 w 717"/>
                  <a:gd name="T35" fmla="*/ 174 h 431"/>
                  <a:gd name="T36" fmla="*/ 48 w 717"/>
                  <a:gd name="T37" fmla="*/ 138 h 431"/>
                  <a:gd name="T38" fmla="*/ 84 w 717"/>
                  <a:gd name="T39" fmla="*/ 102 h 431"/>
                  <a:gd name="T40" fmla="*/ 119 w 717"/>
                  <a:gd name="T41" fmla="*/ 72 h 431"/>
                  <a:gd name="T42" fmla="*/ 173 w 717"/>
                  <a:gd name="T43" fmla="*/ 48 h 431"/>
                  <a:gd name="T44" fmla="*/ 227 w 717"/>
                  <a:gd name="T45" fmla="*/ 30 h 431"/>
                  <a:gd name="T46" fmla="*/ 293 w 717"/>
                  <a:gd name="T47" fmla="*/ 18 h 431"/>
                  <a:gd name="T48" fmla="*/ 359 w 717"/>
                  <a:gd name="T49" fmla="*/ 12 h 431"/>
                  <a:gd name="T50" fmla="*/ 418 w 717"/>
                  <a:gd name="T51" fmla="*/ 18 h 431"/>
                  <a:gd name="T52" fmla="*/ 478 w 717"/>
                  <a:gd name="T53" fmla="*/ 30 h 431"/>
                  <a:gd name="T54" fmla="*/ 532 w 717"/>
                  <a:gd name="T55" fmla="*/ 48 h 431"/>
                  <a:gd name="T56" fmla="*/ 580 w 717"/>
                  <a:gd name="T57" fmla="*/ 66 h 431"/>
                  <a:gd name="T58" fmla="*/ 586 w 717"/>
                  <a:gd name="T59" fmla="*/ 48 h 431"/>
                  <a:gd name="T60" fmla="*/ 478 w 717"/>
                  <a:gd name="T61" fmla="*/ 12 h 431"/>
                  <a:gd name="T62" fmla="*/ 418 w 717"/>
                  <a:gd name="T63" fmla="*/ 6 h 431"/>
                  <a:gd name="T64" fmla="*/ 359 w 717"/>
                  <a:gd name="T65" fmla="*/ 0 h 431"/>
                  <a:gd name="T66" fmla="*/ 287 w 717"/>
                  <a:gd name="T67" fmla="*/ 6 h 431"/>
                  <a:gd name="T68" fmla="*/ 221 w 717"/>
                  <a:gd name="T69" fmla="*/ 18 h 431"/>
                  <a:gd name="T70" fmla="*/ 161 w 717"/>
                  <a:gd name="T71" fmla="*/ 36 h 431"/>
                  <a:gd name="T72" fmla="*/ 107 w 717"/>
                  <a:gd name="T73" fmla="*/ 66 h 431"/>
                  <a:gd name="T74" fmla="*/ 60 w 717"/>
                  <a:gd name="T75" fmla="*/ 96 h 431"/>
                  <a:gd name="T76" fmla="*/ 30 w 717"/>
                  <a:gd name="T77" fmla="*/ 132 h 431"/>
                  <a:gd name="T78" fmla="*/ 6 w 717"/>
                  <a:gd name="T79" fmla="*/ 174 h 431"/>
                  <a:gd name="T80" fmla="*/ 0 w 717"/>
                  <a:gd name="T81" fmla="*/ 216 h 431"/>
                  <a:gd name="T82" fmla="*/ 6 w 717"/>
                  <a:gd name="T83" fmla="*/ 257 h 431"/>
                  <a:gd name="T84" fmla="*/ 30 w 717"/>
                  <a:gd name="T85" fmla="*/ 299 h 431"/>
                  <a:gd name="T86" fmla="*/ 60 w 717"/>
                  <a:gd name="T87" fmla="*/ 335 h 431"/>
                  <a:gd name="T88" fmla="*/ 107 w 717"/>
                  <a:gd name="T89" fmla="*/ 371 h 431"/>
                  <a:gd name="T90" fmla="*/ 161 w 717"/>
                  <a:gd name="T91" fmla="*/ 395 h 431"/>
                  <a:gd name="T92" fmla="*/ 221 w 717"/>
                  <a:gd name="T93" fmla="*/ 413 h 431"/>
                  <a:gd name="T94" fmla="*/ 287 w 717"/>
                  <a:gd name="T95" fmla="*/ 425 h 431"/>
                  <a:gd name="T96" fmla="*/ 359 w 717"/>
                  <a:gd name="T97" fmla="*/ 431 h 431"/>
                  <a:gd name="T98" fmla="*/ 430 w 717"/>
                  <a:gd name="T99" fmla="*/ 425 h 431"/>
                  <a:gd name="T100" fmla="*/ 496 w 717"/>
                  <a:gd name="T101" fmla="*/ 413 h 431"/>
                  <a:gd name="T102" fmla="*/ 562 w 717"/>
                  <a:gd name="T103" fmla="*/ 395 h 431"/>
                  <a:gd name="T104" fmla="*/ 610 w 717"/>
                  <a:gd name="T105" fmla="*/ 371 h 431"/>
                  <a:gd name="T106" fmla="*/ 657 w 717"/>
                  <a:gd name="T107" fmla="*/ 335 h 431"/>
                  <a:gd name="T108" fmla="*/ 687 w 717"/>
                  <a:gd name="T109" fmla="*/ 299 h 431"/>
                  <a:gd name="T110" fmla="*/ 711 w 717"/>
                  <a:gd name="T111" fmla="*/ 257 h 431"/>
                  <a:gd name="T112" fmla="*/ 717 w 717"/>
                  <a:gd name="T113" fmla="*/ 216 h 431"/>
                  <a:gd name="T114" fmla="*/ 717 w 717"/>
                  <a:gd name="T115" fmla="*/ 204 h 431"/>
                  <a:gd name="T116" fmla="*/ 711 w 717"/>
                  <a:gd name="T117" fmla="*/ 192 h 431"/>
                  <a:gd name="T118" fmla="*/ 687 w 717"/>
                  <a:gd name="T119" fmla="*/ 198 h 431"/>
                  <a:gd name="T120" fmla="*/ 693 w 717"/>
                  <a:gd name="T121" fmla="*/ 210 h 431"/>
                  <a:gd name="T122" fmla="*/ 693 w 717"/>
                  <a:gd name="T123" fmla="*/ 216 h 431"/>
                  <a:gd name="T124" fmla="*/ 693 w 717"/>
                  <a:gd name="T125" fmla="*/ 216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7" h="431">
                    <a:moveTo>
                      <a:pt x="693" y="216"/>
                    </a:moveTo>
                    <a:lnTo>
                      <a:pt x="687" y="257"/>
                    </a:lnTo>
                    <a:lnTo>
                      <a:pt x="669" y="293"/>
                    </a:lnTo>
                    <a:lnTo>
                      <a:pt x="633" y="329"/>
                    </a:lnTo>
                    <a:lnTo>
                      <a:pt x="598" y="359"/>
                    </a:lnTo>
                    <a:lnTo>
                      <a:pt x="544" y="383"/>
                    </a:lnTo>
                    <a:lnTo>
                      <a:pt x="490" y="401"/>
                    </a:lnTo>
                    <a:lnTo>
                      <a:pt x="424" y="413"/>
                    </a:lnTo>
                    <a:lnTo>
                      <a:pt x="359" y="419"/>
                    </a:lnTo>
                    <a:lnTo>
                      <a:pt x="293" y="413"/>
                    </a:lnTo>
                    <a:lnTo>
                      <a:pt x="227" y="401"/>
                    </a:lnTo>
                    <a:lnTo>
                      <a:pt x="173" y="383"/>
                    </a:lnTo>
                    <a:lnTo>
                      <a:pt x="119" y="359"/>
                    </a:lnTo>
                    <a:lnTo>
                      <a:pt x="84" y="329"/>
                    </a:lnTo>
                    <a:lnTo>
                      <a:pt x="48" y="293"/>
                    </a:lnTo>
                    <a:lnTo>
                      <a:pt x="30" y="257"/>
                    </a:lnTo>
                    <a:lnTo>
                      <a:pt x="24" y="216"/>
                    </a:lnTo>
                    <a:lnTo>
                      <a:pt x="30" y="174"/>
                    </a:lnTo>
                    <a:lnTo>
                      <a:pt x="48" y="138"/>
                    </a:lnTo>
                    <a:lnTo>
                      <a:pt x="84" y="102"/>
                    </a:lnTo>
                    <a:lnTo>
                      <a:pt x="119" y="72"/>
                    </a:lnTo>
                    <a:lnTo>
                      <a:pt x="173" y="48"/>
                    </a:lnTo>
                    <a:lnTo>
                      <a:pt x="227" y="30"/>
                    </a:lnTo>
                    <a:lnTo>
                      <a:pt x="293" y="18"/>
                    </a:lnTo>
                    <a:lnTo>
                      <a:pt x="359" y="12"/>
                    </a:lnTo>
                    <a:lnTo>
                      <a:pt x="418" y="18"/>
                    </a:lnTo>
                    <a:lnTo>
                      <a:pt x="478" y="30"/>
                    </a:lnTo>
                    <a:lnTo>
                      <a:pt x="532" y="48"/>
                    </a:lnTo>
                    <a:lnTo>
                      <a:pt x="580" y="66"/>
                    </a:lnTo>
                    <a:lnTo>
                      <a:pt x="586" y="48"/>
                    </a:lnTo>
                    <a:lnTo>
                      <a:pt x="478" y="12"/>
                    </a:lnTo>
                    <a:lnTo>
                      <a:pt x="418" y="6"/>
                    </a:lnTo>
                    <a:lnTo>
                      <a:pt x="359" y="0"/>
                    </a:lnTo>
                    <a:lnTo>
                      <a:pt x="287" y="6"/>
                    </a:lnTo>
                    <a:lnTo>
                      <a:pt x="221" y="18"/>
                    </a:lnTo>
                    <a:lnTo>
                      <a:pt x="161" y="36"/>
                    </a:lnTo>
                    <a:lnTo>
                      <a:pt x="107" y="66"/>
                    </a:lnTo>
                    <a:lnTo>
                      <a:pt x="60" y="96"/>
                    </a:lnTo>
                    <a:lnTo>
                      <a:pt x="30" y="132"/>
                    </a:lnTo>
                    <a:lnTo>
                      <a:pt x="6" y="174"/>
                    </a:lnTo>
                    <a:lnTo>
                      <a:pt x="0" y="216"/>
                    </a:lnTo>
                    <a:lnTo>
                      <a:pt x="6" y="257"/>
                    </a:lnTo>
                    <a:lnTo>
                      <a:pt x="30" y="299"/>
                    </a:lnTo>
                    <a:lnTo>
                      <a:pt x="60" y="335"/>
                    </a:lnTo>
                    <a:lnTo>
                      <a:pt x="107" y="371"/>
                    </a:lnTo>
                    <a:lnTo>
                      <a:pt x="161" y="395"/>
                    </a:lnTo>
                    <a:lnTo>
                      <a:pt x="221" y="413"/>
                    </a:lnTo>
                    <a:lnTo>
                      <a:pt x="287" y="425"/>
                    </a:lnTo>
                    <a:lnTo>
                      <a:pt x="359" y="431"/>
                    </a:lnTo>
                    <a:lnTo>
                      <a:pt x="430" y="425"/>
                    </a:lnTo>
                    <a:lnTo>
                      <a:pt x="496" y="413"/>
                    </a:lnTo>
                    <a:lnTo>
                      <a:pt x="562" y="395"/>
                    </a:lnTo>
                    <a:lnTo>
                      <a:pt x="610" y="371"/>
                    </a:lnTo>
                    <a:lnTo>
                      <a:pt x="657" y="335"/>
                    </a:lnTo>
                    <a:lnTo>
                      <a:pt x="687" y="299"/>
                    </a:lnTo>
                    <a:lnTo>
                      <a:pt x="711" y="257"/>
                    </a:lnTo>
                    <a:lnTo>
                      <a:pt x="717" y="216"/>
                    </a:lnTo>
                    <a:lnTo>
                      <a:pt x="717" y="204"/>
                    </a:lnTo>
                    <a:lnTo>
                      <a:pt x="711" y="192"/>
                    </a:lnTo>
                    <a:lnTo>
                      <a:pt x="687" y="198"/>
                    </a:lnTo>
                    <a:lnTo>
                      <a:pt x="693" y="210"/>
                    </a:lnTo>
                    <a:lnTo>
                      <a:pt x="693" y="216"/>
                    </a:lnTo>
                    <a:lnTo>
                      <a:pt x="693" y="216"/>
                    </a:lnTo>
                    <a:close/>
                  </a:path>
                </a:pathLst>
              </a:custGeom>
              <a:gradFill rotWithShape="0">
                <a:gsLst>
                  <a:gs pos="0">
                    <a:schemeClr val="accent1"/>
                  </a:gs>
                  <a:gs pos="100000">
                    <a:schemeClr val="accent1">
                      <a:gamma/>
                      <a:shade val="9686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7" name="Freeform 43">
                <a:extLst>
                  <a:ext uri="{FF2B5EF4-FFF2-40B4-BE49-F238E27FC236}">
                    <a16:creationId xmlns:a16="http://schemas.microsoft.com/office/drawing/2014/main" id="{0182BAFB-0139-4A75-965F-B08E8EC56490}"/>
                  </a:ext>
                </a:extLst>
              </p:cNvPr>
              <p:cNvSpPr>
                <a:spLocks/>
              </p:cNvSpPr>
              <p:nvPr/>
            </p:nvSpPr>
            <p:spPr bwMode="hidden">
              <a:xfrm>
                <a:off x="4349" y="3510"/>
                <a:ext cx="909" cy="533"/>
              </a:xfrm>
              <a:custGeom>
                <a:avLst/>
                <a:gdLst>
                  <a:gd name="T0" fmla="*/ 616 w 909"/>
                  <a:gd name="T1" fmla="*/ 0 h 533"/>
                  <a:gd name="T2" fmla="*/ 616 w 909"/>
                  <a:gd name="T3" fmla="*/ 18 h 533"/>
                  <a:gd name="T4" fmla="*/ 724 w 909"/>
                  <a:gd name="T5" fmla="*/ 60 h 533"/>
                  <a:gd name="T6" fmla="*/ 765 w 909"/>
                  <a:gd name="T7" fmla="*/ 84 h 533"/>
                  <a:gd name="T8" fmla="*/ 807 w 909"/>
                  <a:gd name="T9" fmla="*/ 114 h 533"/>
                  <a:gd name="T10" fmla="*/ 837 w 909"/>
                  <a:gd name="T11" fmla="*/ 144 h 533"/>
                  <a:gd name="T12" fmla="*/ 861 w 909"/>
                  <a:gd name="T13" fmla="*/ 180 h 533"/>
                  <a:gd name="T14" fmla="*/ 873 w 909"/>
                  <a:gd name="T15" fmla="*/ 216 h 533"/>
                  <a:gd name="T16" fmla="*/ 879 w 909"/>
                  <a:gd name="T17" fmla="*/ 258 h 533"/>
                  <a:gd name="T18" fmla="*/ 873 w 909"/>
                  <a:gd name="T19" fmla="*/ 311 h 533"/>
                  <a:gd name="T20" fmla="*/ 843 w 909"/>
                  <a:gd name="T21" fmla="*/ 359 h 533"/>
                  <a:gd name="T22" fmla="*/ 807 w 909"/>
                  <a:gd name="T23" fmla="*/ 401 h 533"/>
                  <a:gd name="T24" fmla="*/ 753 w 909"/>
                  <a:gd name="T25" fmla="*/ 443 h 533"/>
                  <a:gd name="T26" fmla="*/ 694 w 909"/>
                  <a:gd name="T27" fmla="*/ 473 h 533"/>
                  <a:gd name="T28" fmla="*/ 622 w 909"/>
                  <a:gd name="T29" fmla="*/ 497 h 533"/>
                  <a:gd name="T30" fmla="*/ 538 w 909"/>
                  <a:gd name="T31" fmla="*/ 509 h 533"/>
                  <a:gd name="T32" fmla="*/ 455 w 909"/>
                  <a:gd name="T33" fmla="*/ 515 h 533"/>
                  <a:gd name="T34" fmla="*/ 371 w 909"/>
                  <a:gd name="T35" fmla="*/ 509 h 533"/>
                  <a:gd name="T36" fmla="*/ 287 w 909"/>
                  <a:gd name="T37" fmla="*/ 497 h 533"/>
                  <a:gd name="T38" fmla="*/ 215 w 909"/>
                  <a:gd name="T39" fmla="*/ 473 h 533"/>
                  <a:gd name="T40" fmla="*/ 156 w 909"/>
                  <a:gd name="T41" fmla="*/ 443 h 533"/>
                  <a:gd name="T42" fmla="*/ 102 w 909"/>
                  <a:gd name="T43" fmla="*/ 401 h 533"/>
                  <a:gd name="T44" fmla="*/ 66 w 909"/>
                  <a:gd name="T45" fmla="*/ 359 h 533"/>
                  <a:gd name="T46" fmla="*/ 36 w 909"/>
                  <a:gd name="T47" fmla="*/ 311 h 533"/>
                  <a:gd name="T48" fmla="*/ 30 w 909"/>
                  <a:gd name="T49" fmla="*/ 258 h 533"/>
                  <a:gd name="T50" fmla="*/ 36 w 909"/>
                  <a:gd name="T51" fmla="*/ 222 h 533"/>
                  <a:gd name="T52" fmla="*/ 48 w 909"/>
                  <a:gd name="T53" fmla="*/ 186 h 533"/>
                  <a:gd name="T54" fmla="*/ 66 w 909"/>
                  <a:gd name="T55" fmla="*/ 156 h 533"/>
                  <a:gd name="T56" fmla="*/ 90 w 909"/>
                  <a:gd name="T57" fmla="*/ 126 h 533"/>
                  <a:gd name="T58" fmla="*/ 66 w 909"/>
                  <a:gd name="T59" fmla="*/ 114 h 533"/>
                  <a:gd name="T60" fmla="*/ 36 w 909"/>
                  <a:gd name="T61" fmla="*/ 144 h 533"/>
                  <a:gd name="T62" fmla="*/ 18 w 909"/>
                  <a:gd name="T63" fmla="*/ 180 h 533"/>
                  <a:gd name="T64" fmla="*/ 6 w 909"/>
                  <a:gd name="T65" fmla="*/ 216 h 533"/>
                  <a:gd name="T66" fmla="*/ 0 w 909"/>
                  <a:gd name="T67" fmla="*/ 258 h 533"/>
                  <a:gd name="T68" fmla="*/ 12 w 909"/>
                  <a:gd name="T69" fmla="*/ 311 h 533"/>
                  <a:gd name="T70" fmla="*/ 36 w 909"/>
                  <a:gd name="T71" fmla="*/ 365 h 533"/>
                  <a:gd name="T72" fmla="*/ 78 w 909"/>
                  <a:gd name="T73" fmla="*/ 413 h 533"/>
                  <a:gd name="T74" fmla="*/ 132 w 909"/>
                  <a:gd name="T75" fmla="*/ 449 h 533"/>
                  <a:gd name="T76" fmla="*/ 203 w 909"/>
                  <a:gd name="T77" fmla="*/ 485 h 533"/>
                  <a:gd name="T78" fmla="*/ 275 w 909"/>
                  <a:gd name="T79" fmla="*/ 509 h 533"/>
                  <a:gd name="T80" fmla="*/ 365 w 909"/>
                  <a:gd name="T81" fmla="*/ 527 h 533"/>
                  <a:gd name="T82" fmla="*/ 455 w 909"/>
                  <a:gd name="T83" fmla="*/ 533 h 533"/>
                  <a:gd name="T84" fmla="*/ 544 w 909"/>
                  <a:gd name="T85" fmla="*/ 527 h 533"/>
                  <a:gd name="T86" fmla="*/ 634 w 909"/>
                  <a:gd name="T87" fmla="*/ 509 h 533"/>
                  <a:gd name="T88" fmla="*/ 712 w 909"/>
                  <a:gd name="T89" fmla="*/ 485 h 533"/>
                  <a:gd name="T90" fmla="*/ 777 w 909"/>
                  <a:gd name="T91" fmla="*/ 449 h 533"/>
                  <a:gd name="T92" fmla="*/ 831 w 909"/>
                  <a:gd name="T93" fmla="*/ 413 h 533"/>
                  <a:gd name="T94" fmla="*/ 873 w 909"/>
                  <a:gd name="T95" fmla="*/ 365 h 533"/>
                  <a:gd name="T96" fmla="*/ 897 w 909"/>
                  <a:gd name="T97" fmla="*/ 311 h 533"/>
                  <a:gd name="T98" fmla="*/ 909 w 909"/>
                  <a:gd name="T99" fmla="*/ 258 h 533"/>
                  <a:gd name="T100" fmla="*/ 903 w 909"/>
                  <a:gd name="T101" fmla="*/ 216 h 533"/>
                  <a:gd name="T102" fmla="*/ 885 w 909"/>
                  <a:gd name="T103" fmla="*/ 174 h 533"/>
                  <a:gd name="T104" fmla="*/ 861 w 909"/>
                  <a:gd name="T105" fmla="*/ 132 h 533"/>
                  <a:gd name="T106" fmla="*/ 825 w 909"/>
                  <a:gd name="T107" fmla="*/ 102 h 533"/>
                  <a:gd name="T108" fmla="*/ 783 w 909"/>
                  <a:gd name="T109" fmla="*/ 66 h 533"/>
                  <a:gd name="T110" fmla="*/ 735 w 909"/>
                  <a:gd name="T111" fmla="*/ 42 h 533"/>
                  <a:gd name="T112" fmla="*/ 616 w 909"/>
                  <a:gd name="T113" fmla="*/ 0 h 533"/>
                  <a:gd name="T114" fmla="*/ 616 w 909"/>
                  <a:gd name="T11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9" h="533">
                    <a:moveTo>
                      <a:pt x="616" y="0"/>
                    </a:moveTo>
                    <a:lnTo>
                      <a:pt x="616" y="18"/>
                    </a:lnTo>
                    <a:lnTo>
                      <a:pt x="724" y="60"/>
                    </a:lnTo>
                    <a:lnTo>
                      <a:pt x="765" y="84"/>
                    </a:lnTo>
                    <a:lnTo>
                      <a:pt x="807" y="114"/>
                    </a:lnTo>
                    <a:lnTo>
                      <a:pt x="837" y="144"/>
                    </a:lnTo>
                    <a:lnTo>
                      <a:pt x="861" y="180"/>
                    </a:lnTo>
                    <a:lnTo>
                      <a:pt x="873" y="216"/>
                    </a:lnTo>
                    <a:lnTo>
                      <a:pt x="879" y="258"/>
                    </a:lnTo>
                    <a:lnTo>
                      <a:pt x="873" y="311"/>
                    </a:lnTo>
                    <a:lnTo>
                      <a:pt x="843" y="359"/>
                    </a:lnTo>
                    <a:lnTo>
                      <a:pt x="807" y="401"/>
                    </a:lnTo>
                    <a:lnTo>
                      <a:pt x="753" y="443"/>
                    </a:lnTo>
                    <a:lnTo>
                      <a:pt x="694" y="473"/>
                    </a:lnTo>
                    <a:lnTo>
                      <a:pt x="622" y="497"/>
                    </a:lnTo>
                    <a:lnTo>
                      <a:pt x="538" y="509"/>
                    </a:lnTo>
                    <a:lnTo>
                      <a:pt x="455" y="515"/>
                    </a:lnTo>
                    <a:lnTo>
                      <a:pt x="371" y="509"/>
                    </a:lnTo>
                    <a:lnTo>
                      <a:pt x="287" y="497"/>
                    </a:lnTo>
                    <a:lnTo>
                      <a:pt x="215" y="473"/>
                    </a:lnTo>
                    <a:lnTo>
                      <a:pt x="156" y="443"/>
                    </a:lnTo>
                    <a:lnTo>
                      <a:pt x="102" y="401"/>
                    </a:lnTo>
                    <a:lnTo>
                      <a:pt x="66" y="359"/>
                    </a:lnTo>
                    <a:lnTo>
                      <a:pt x="36" y="311"/>
                    </a:lnTo>
                    <a:lnTo>
                      <a:pt x="30" y="258"/>
                    </a:lnTo>
                    <a:lnTo>
                      <a:pt x="36" y="222"/>
                    </a:lnTo>
                    <a:lnTo>
                      <a:pt x="48" y="186"/>
                    </a:lnTo>
                    <a:lnTo>
                      <a:pt x="66" y="156"/>
                    </a:lnTo>
                    <a:lnTo>
                      <a:pt x="90" y="126"/>
                    </a:lnTo>
                    <a:lnTo>
                      <a:pt x="66" y="114"/>
                    </a:lnTo>
                    <a:lnTo>
                      <a:pt x="36" y="144"/>
                    </a:lnTo>
                    <a:lnTo>
                      <a:pt x="18" y="180"/>
                    </a:lnTo>
                    <a:lnTo>
                      <a:pt x="6" y="216"/>
                    </a:lnTo>
                    <a:lnTo>
                      <a:pt x="0" y="258"/>
                    </a:lnTo>
                    <a:lnTo>
                      <a:pt x="12" y="311"/>
                    </a:lnTo>
                    <a:lnTo>
                      <a:pt x="36" y="365"/>
                    </a:lnTo>
                    <a:lnTo>
                      <a:pt x="78" y="413"/>
                    </a:lnTo>
                    <a:lnTo>
                      <a:pt x="132" y="449"/>
                    </a:lnTo>
                    <a:lnTo>
                      <a:pt x="203" y="485"/>
                    </a:lnTo>
                    <a:lnTo>
                      <a:pt x="275" y="509"/>
                    </a:lnTo>
                    <a:lnTo>
                      <a:pt x="365" y="527"/>
                    </a:lnTo>
                    <a:lnTo>
                      <a:pt x="455" y="533"/>
                    </a:lnTo>
                    <a:lnTo>
                      <a:pt x="544" y="527"/>
                    </a:lnTo>
                    <a:lnTo>
                      <a:pt x="634" y="509"/>
                    </a:lnTo>
                    <a:lnTo>
                      <a:pt x="712" y="485"/>
                    </a:lnTo>
                    <a:lnTo>
                      <a:pt x="777" y="449"/>
                    </a:lnTo>
                    <a:lnTo>
                      <a:pt x="831" y="413"/>
                    </a:lnTo>
                    <a:lnTo>
                      <a:pt x="873" y="365"/>
                    </a:lnTo>
                    <a:lnTo>
                      <a:pt x="897" y="311"/>
                    </a:lnTo>
                    <a:lnTo>
                      <a:pt x="909" y="258"/>
                    </a:lnTo>
                    <a:lnTo>
                      <a:pt x="903" y="216"/>
                    </a:lnTo>
                    <a:lnTo>
                      <a:pt x="885" y="174"/>
                    </a:lnTo>
                    <a:lnTo>
                      <a:pt x="861" y="132"/>
                    </a:lnTo>
                    <a:lnTo>
                      <a:pt x="825" y="102"/>
                    </a:lnTo>
                    <a:lnTo>
                      <a:pt x="783" y="66"/>
                    </a:lnTo>
                    <a:lnTo>
                      <a:pt x="735" y="42"/>
                    </a:lnTo>
                    <a:lnTo>
                      <a:pt x="616" y="0"/>
                    </a:lnTo>
                    <a:lnTo>
                      <a:pt x="616" y="0"/>
                    </a:lnTo>
                    <a:close/>
                  </a:path>
                </a:pathLst>
              </a:custGeom>
              <a:gradFill rotWithShape="0">
                <a:gsLst>
                  <a:gs pos="0">
                    <a:schemeClr val="accent1">
                      <a:gamma/>
                      <a:tint val="96863"/>
                      <a:invGamma/>
                    </a:schemeClr>
                  </a:gs>
                  <a:gs pos="100000">
                    <a:schemeClr val="accent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8" name="Freeform 44">
                <a:extLst>
                  <a:ext uri="{FF2B5EF4-FFF2-40B4-BE49-F238E27FC236}">
                    <a16:creationId xmlns:a16="http://schemas.microsoft.com/office/drawing/2014/main" id="{1CD38199-5317-4AB0-9368-729353B0D8BD}"/>
                  </a:ext>
                </a:extLst>
              </p:cNvPr>
              <p:cNvSpPr>
                <a:spLocks/>
              </p:cNvSpPr>
              <p:nvPr/>
            </p:nvSpPr>
            <p:spPr bwMode="hidden">
              <a:xfrm>
                <a:off x="4564" y="3492"/>
                <a:ext cx="365" cy="66"/>
              </a:xfrm>
              <a:custGeom>
                <a:avLst/>
                <a:gdLst>
                  <a:gd name="T0" fmla="*/ 240 w 365"/>
                  <a:gd name="T1" fmla="*/ 18 h 66"/>
                  <a:gd name="T2" fmla="*/ 299 w 365"/>
                  <a:gd name="T3" fmla="*/ 24 h 66"/>
                  <a:gd name="T4" fmla="*/ 359 w 365"/>
                  <a:gd name="T5" fmla="*/ 30 h 66"/>
                  <a:gd name="T6" fmla="*/ 365 w 365"/>
                  <a:gd name="T7" fmla="*/ 12 h 66"/>
                  <a:gd name="T8" fmla="*/ 305 w 365"/>
                  <a:gd name="T9" fmla="*/ 6 h 66"/>
                  <a:gd name="T10" fmla="*/ 240 w 365"/>
                  <a:gd name="T11" fmla="*/ 0 h 66"/>
                  <a:gd name="T12" fmla="*/ 174 w 365"/>
                  <a:gd name="T13" fmla="*/ 6 h 66"/>
                  <a:gd name="T14" fmla="*/ 114 w 365"/>
                  <a:gd name="T15" fmla="*/ 12 h 66"/>
                  <a:gd name="T16" fmla="*/ 0 w 365"/>
                  <a:gd name="T17" fmla="*/ 42 h 66"/>
                  <a:gd name="T18" fmla="*/ 0 w 365"/>
                  <a:gd name="T19" fmla="*/ 66 h 66"/>
                  <a:gd name="T20" fmla="*/ 54 w 365"/>
                  <a:gd name="T21" fmla="*/ 48 h 66"/>
                  <a:gd name="T22" fmla="*/ 114 w 365"/>
                  <a:gd name="T23" fmla="*/ 30 h 66"/>
                  <a:gd name="T24" fmla="*/ 174 w 365"/>
                  <a:gd name="T25" fmla="*/ 24 h 66"/>
                  <a:gd name="T26" fmla="*/ 240 w 365"/>
                  <a:gd name="T27" fmla="*/ 18 h 66"/>
                  <a:gd name="T28" fmla="*/ 240 w 365"/>
                  <a:gd name="T29"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5" h="66">
                    <a:moveTo>
                      <a:pt x="240" y="18"/>
                    </a:moveTo>
                    <a:lnTo>
                      <a:pt x="299" y="24"/>
                    </a:lnTo>
                    <a:lnTo>
                      <a:pt x="359" y="30"/>
                    </a:lnTo>
                    <a:lnTo>
                      <a:pt x="365" y="12"/>
                    </a:lnTo>
                    <a:lnTo>
                      <a:pt x="305" y="6"/>
                    </a:lnTo>
                    <a:lnTo>
                      <a:pt x="240" y="0"/>
                    </a:lnTo>
                    <a:lnTo>
                      <a:pt x="174" y="6"/>
                    </a:lnTo>
                    <a:lnTo>
                      <a:pt x="114" y="12"/>
                    </a:lnTo>
                    <a:lnTo>
                      <a:pt x="0" y="42"/>
                    </a:lnTo>
                    <a:lnTo>
                      <a:pt x="0" y="66"/>
                    </a:lnTo>
                    <a:lnTo>
                      <a:pt x="54" y="48"/>
                    </a:lnTo>
                    <a:lnTo>
                      <a:pt x="114" y="30"/>
                    </a:lnTo>
                    <a:lnTo>
                      <a:pt x="174" y="24"/>
                    </a:lnTo>
                    <a:lnTo>
                      <a:pt x="240" y="18"/>
                    </a:lnTo>
                    <a:lnTo>
                      <a:pt x="240"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9" name="Freeform 45">
                <a:extLst>
                  <a:ext uri="{FF2B5EF4-FFF2-40B4-BE49-F238E27FC236}">
                    <a16:creationId xmlns:a16="http://schemas.microsoft.com/office/drawing/2014/main" id="{4D2C7B4A-321B-441A-A2D0-3D280280A974}"/>
                  </a:ext>
                </a:extLst>
              </p:cNvPr>
              <p:cNvSpPr>
                <a:spLocks/>
              </p:cNvSpPr>
              <p:nvPr/>
            </p:nvSpPr>
            <p:spPr bwMode="hidden">
              <a:xfrm>
                <a:off x="4463" y="3558"/>
                <a:ext cx="66" cy="48"/>
              </a:xfrm>
              <a:custGeom>
                <a:avLst/>
                <a:gdLst>
                  <a:gd name="T0" fmla="*/ 66 w 66"/>
                  <a:gd name="T1" fmla="*/ 18 h 48"/>
                  <a:gd name="T2" fmla="*/ 48 w 66"/>
                  <a:gd name="T3" fmla="*/ 0 h 48"/>
                  <a:gd name="T4" fmla="*/ 24 w 66"/>
                  <a:gd name="T5" fmla="*/ 12 h 48"/>
                  <a:gd name="T6" fmla="*/ 0 w 66"/>
                  <a:gd name="T7" fmla="*/ 30 h 48"/>
                  <a:gd name="T8" fmla="*/ 12 w 66"/>
                  <a:gd name="T9" fmla="*/ 48 h 48"/>
                  <a:gd name="T10" fmla="*/ 42 w 66"/>
                  <a:gd name="T11" fmla="*/ 30 h 48"/>
                  <a:gd name="T12" fmla="*/ 66 w 66"/>
                  <a:gd name="T13" fmla="*/ 18 h 48"/>
                  <a:gd name="T14" fmla="*/ 66 w 66"/>
                  <a:gd name="T15" fmla="*/ 1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8">
                    <a:moveTo>
                      <a:pt x="66" y="18"/>
                    </a:moveTo>
                    <a:lnTo>
                      <a:pt x="48" y="0"/>
                    </a:lnTo>
                    <a:lnTo>
                      <a:pt x="24" y="12"/>
                    </a:lnTo>
                    <a:lnTo>
                      <a:pt x="0" y="30"/>
                    </a:lnTo>
                    <a:lnTo>
                      <a:pt x="12" y="48"/>
                    </a:lnTo>
                    <a:lnTo>
                      <a:pt x="42" y="30"/>
                    </a:lnTo>
                    <a:lnTo>
                      <a:pt x="66" y="18"/>
                    </a:lnTo>
                    <a:lnTo>
                      <a:pt x="66"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40" name="Freeform 46">
                <a:extLst>
                  <a:ext uri="{FF2B5EF4-FFF2-40B4-BE49-F238E27FC236}">
                    <a16:creationId xmlns:a16="http://schemas.microsoft.com/office/drawing/2014/main" id="{BBE9ACCB-0894-493D-A173-1CE3E39312EC}"/>
                  </a:ext>
                </a:extLst>
              </p:cNvPr>
              <p:cNvSpPr>
                <a:spLocks/>
              </p:cNvSpPr>
              <p:nvPr/>
            </p:nvSpPr>
            <p:spPr bwMode="hidden">
              <a:xfrm>
                <a:off x="5280" y="3186"/>
                <a:ext cx="383" cy="96"/>
              </a:xfrm>
              <a:custGeom>
                <a:avLst/>
                <a:gdLst>
                  <a:gd name="T0" fmla="*/ 212 w 382"/>
                  <a:gd name="T1" fmla="*/ 96 h 96"/>
                  <a:gd name="T2" fmla="*/ 143 w 382"/>
                  <a:gd name="T3" fmla="*/ 90 h 96"/>
                  <a:gd name="T4" fmla="*/ 83 w 382"/>
                  <a:gd name="T5" fmla="*/ 66 h 96"/>
                  <a:gd name="T6" fmla="*/ 35 w 382"/>
                  <a:gd name="T7" fmla="*/ 36 h 96"/>
                  <a:gd name="T8" fmla="*/ 6 w 382"/>
                  <a:gd name="T9" fmla="*/ 0 h 96"/>
                  <a:gd name="T10" fmla="*/ 0 w 382"/>
                  <a:gd name="T11" fmla="*/ 6 h 96"/>
                  <a:gd name="T12" fmla="*/ 29 w 382"/>
                  <a:gd name="T13" fmla="*/ 42 h 96"/>
                  <a:gd name="T14" fmla="*/ 77 w 382"/>
                  <a:gd name="T15" fmla="*/ 72 h 96"/>
                  <a:gd name="T16" fmla="*/ 137 w 382"/>
                  <a:gd name="T17" fmla="*/ 90 h 96"/>
                  <a:gd name="T18" fmla="*/ 212 w 382"/>
                  <a:gd name="T19" fmla="*/ 96 h 96"/>
                  <a:gd name="T20" fmla="*/ 266 w 382"/>
                  <a:gd name="T21" fmla="*/ 90 h 96"/>
                  <a:gd name="T22" fmla="*/ 314 w 382"/>
                  <a:gd name="T23" fmla="*/ 84 h 96"/>
                  <a:gd name="T24" fmla="*/ 355 w 382"/>
                  <a:gd name="T25" fmla="*/ 66 h 96"/>
                  <a:gd name="T26" fmla="*/ 385 w 382"/>
                  <a:gd name="T27" fmla="*/ 42 h 96"/>
                  <a:gd name="T28" fmla="*/ 379 w 382"/>
                  <a:gd name="T29" fmla="*/ 42 h 96"/>
                  <a:gd name="T30" fmla="*/ 349 w 382"/>
                  <a:gd name="T31" fmla="*/ 66 h 96"/>
                  <a:gd name="T32" fmla="*/ 308 w 382"/>
                  <a:gd name="T33" fmla="*/ 78 h 96"/>
                  <a:gd name="T34" fmla="*/ 266 w 382"/>
                  <a:gd name="T35" fmla="*/ 90 h 96"/>
                  <a:gd name="T36" fmla="*/ 212 w 382"/>
                  <a:gd name="T37" fmla="*/ 96 h 96"/>
                  <a:gd name="T38" fmla="*/ 212 w 382"/>
                  <a:gd name="T39" fmla="*/ 96 h 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82" h="96">
                    <a:moveTo>
                      <a:pt x="209" y="96"/>
                    </a:moveTo>
                    <a:lnTo>
                      <a:pt x="143" y="90"/>
                    </a:lnTo>
                    <a:lnTo>
                      <a:pt x="83" y="66"/>
                    </a:lnTo>
                    <a:lnTo>
                      <a:pt x="35" y="36"/>
                    </a:lnTo>
                    <a:lnTo>
                      <a:pt x="6" y="0"/>
                    </a:lnTo>
                    <a:lnTo>
                      <a:pt x="0" y="6"/>
                    </a:lnTo>
                    <a:lnTo>
                      <a:pt x="29" y="42"/>
                    </a:lnTo>
                    <a:lnTo>
                      <a:pt x="77" y="72"/>
                    </a:lnTo>
                    <a:lnTo>
                      <a:pt x="137" y="90"/>
                    </a:lnTo>
                    <a:lnTo>
                      <a:pt x="209" y="96"/>
                    </a:lnTo>
                    <a:lnTo>
                      <a:pt x="263" y="90"/>
                    </a:lnTo>
                    <a:lnTo>
                      <a:pt x="311" y="84"/>
                    </a:lnTo>
                    <a:lnTo>
                      <a:pt x="352" y="66"/>
                    </a:lnTo>
                    <a:lnTo>
                      <a:pt x="382" y="42"/>
                    </a:lnTo>
                    <a:lnTo>
                      <a:pt x="376" y="42"/>
                    </a:lnTo>
                    <a:lnTo>
                      <a:pt x="346" y="66"/>
                    </a:lnTo>
                    <a:lnTo>
                      <a:pt x="305" y="78"/>
                    </a:lnTo>
                    <a:lnTo>
                      <a:pt x="263" y="90"/>
                    </a:lnTo>
                    <a:lnTo>
                      <a:pt x="209" y="96"/>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1" name="Freeform 47">
                <a:extLst>
                  <a:ext uri="{FF2B5EF4-FFF2-40B4-BE49-F238E27FC236}">
                    <a16:creationId xmlns:a16="http://schemas.microsoft.com/office/drawing/2014/main" id="{B0DE949A-434C-46C3-9BA8-C67A9354BDAB}"/>
                  </a:ext>
                </a:extLst>
              </p:cNvPr>
              <p:cNvSpPr>
                <a:spLocks/>
              </p:cNvSpPr>
              <p:nvPr/>
            </p:nvSpPr>
            <p:spPr bwMode="hidden">
              <a:xfrm>
                <a:off x="5315" y="3024"/>
                <a:ext cx="258" cy="54"/>
              </a:xfrm>
              <a:custGeom>
                <a:avLst/>
                <a:gdLst>
                  <a:gd name="T0" fmla="*/ 174 w 258"/>
                  <a:gd name="T1" fmla="*/ 0 h 54"/>
                  <a:gd name="T2" fmla="*/ 216 w 258"/>
                  <a:gd name="T3" fmla="*/ 6 h 54"/>
                  <a:gd name="T4" fmla="*/ 258 w 258"/>
                  <a:gd name="T5" fmla="*/ 12 h 54"/>
                  <a:gd name="T6" fmla="*/ 252 w 258"/>
                  <a:gd name="T7" fmla="*/ 6 h 54"/>
                  <a:gd name="T8" fmla="*/ 216 w 258"/>
                  <a:gd name="T9" fmla="*/ 0 h 54"/>
                  <a:gd name="T10" fmla="*/ 174 w 258"/>
                  <a:gd name="T11" fmla="*/ 0 h 54"/>
                  <a:gd name="T12" fmla="*/ 120 w 258"/>
                  <a:gd name="T13" fmla="*/ 6 h 54"/>
                  <a:gd name="T14" fmla="*/ 78 w 258"/>
                  <a:gd name="T15" fmla="*/ 12 h 54"/>
                  <a:gd name="T16" fmla="*/ 36 w 258"/>
                  <a:gd name="T17" fmla="*/ 30 h 54"/>
                  <a:gd name="T18" fmla="*/ 0 w 258"/>
                  <a:gd name="T19" fmla="*/ 48 h 54"/>
                  <a:gd name="T20" fmla="*/ 6 w 258"/>
                  <a:gd name="T21" fmla="*/ 54 h 54"/>
                  <a:gd name="T22" fmla="*/ 36 w 258"/>
                  <a:gd name="T23" fmla="*/ 36 h 54"/>
                  <a:gd name="T24" fmla="*/ 78 w 258"/>
                  <a:gd name="T25" fmla="*/ 18 h 54"/>
                  <a:gd name="T26" fmla="*/ 120 w 258"/>
                  <a:gd name="T27" fmla="*/ 6 h 54"/>
                  <a:gd name="T28" fmla="*/ 174 w 258"/>
                  <a:gd name="T29" fmla="*/ 0 h 54"/>
                  <a:gd name="T30" fmla="*/ 174 w 258"/>
                  <a:gd name="T31" fmla="*/ 0 h 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58" h="54">
                    <a:moveTo>
                      <a:pt x="174" y="0"/>
                    </a:moveTo>
                    <a:lnTo>
                      <a:pt x="216" y="6"/>
                    </a:lnTo>
                    <a:lnTo>
                      <a:pt x="258" y="12"/>
                    </a:lnTo>
                    <a:lnTo>
                      <a:pt x="252" y="6"/>
                    </a:lnTo>
                    <a:lnTo>
                      <a:pt x="216" y="0"/>
                    </a:lnTo>
                    <a:lnTo>
                      <a:pt x="174" y="0"/>
                    </a:lnTo>
                    <a:lnTo>
                      <a:pt x="120" y="6"/>
                    </a:lnTo>
                    <a:lnTo>
                      <a:pt x="78" y="12"/>
                    </a:lnTo>
                    <a:lnTo>
                      <a:pt x="36" y="30"/>
                    </a:lnTo>
                    <a:lnTo>
                      <a:pt x="0" y="48"/>
                    </a:lnTo>
                    <a:lnTo>
                      <a:pt x="6" y="54"/>
                    </a:lnTo>
                    <a:lnTo>
                      <a:pt x="36" y="36"/>
                    </a:lnTo>
                    <a:lnTo>
                      <a:pt x="78" y="18"/>
                    </a:lnTo>
                    <a:lnTo>
                      <a:pt x="120" y="6"/>
                    </a:lnTo>
                    <a:lnTo>
                      <a:pt x="174" y="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2" name="Freeform 48">
                <a:extLst>
                  <a:ext uri="{FF2B5EF4-FFF2-40B4-BE49-F238E27FC236}">
                    <a16:creationId xmlns:a16="http://schemas.microsoft.com/office/drawing/2014/main" id="{64C88E17-B94F-46FA-8469-20E3464F86F6}"/>
                  </a:ext>
                </a:extLst>
              </p:cNvPr>
              <p:cNvSpPr>
                <a:spLocks/>
              </p:cNvSpPr>
              <p:nvPr/>
            </p:nvSpPr>
            <p:spPr bwMode="hidden">
              <a:xfrm>
                <a:off x="5645" y="3066"/>
                <a:ext cx="60" cy="156"/>
              </a:xfrm>
              <a:custGeom>
                <a:avLst/>
                <a:gdLst>
                  <a:gd name="T0" fmla="*/ 54 w 60"/>
                  <a:gd name="T1" fmla="*/ 90 h 156"/>
                  <a:gd name="T2" fmla="*/ 48 w 60"/>
                  <a:gd name="T3" fmla="*/ 126 h 156"/>
                  <a:gd name="T4" fmla="*/ 24 w 60"/>
                  <a:gd name="T5" fmla="*/ 156 h 156"/>
                  <a:gd name="T6" fmla="*/ 30 w 60"/>
                  <a:gd name="T7" fmla="*/ 156 h 156"/>
                  <a:gd name="T8" fmla="*/ 54 w 60"/>
                  <a:gd name="T9" fmla="*/ 126 h 156"/>
                  <a:gd name="T10" fmla="*/ 60 w 60"/>
                  <a:gd name="T11" fmla="*/ 90 h 156"/>
                  <a:gd name="T12" fmla="*/ 54 w 60"/>
                  <a:gd name="T13" fmla="*/ 66 h 156"/>
                  <a:gd name="T14" fmla="*/ 48 w 60"/>
                  <a:gd name="T15" fmla="*/ 42 h 156"/>
                  <a:gd name="T16" fmla="*/ 30 w 60"/>
                  <a:gd name="T17" fmla="*/ 18 h 156"/>
                  <a:gd name="T18" fmla="*/ 6 w 60"/>
                  <a:gd name="T19" fmla="*/ 0 h 156"/>
                  <a:gd name="T20" fmla="*/ 0 w 60"/>
                  <a:gd name="T21" fmla="*/ 6 h 156"/>
                  <a:gd name="T22" fmla="*/ 24 w 60"/>
                  <a:gd name="T23" fmla="*/ 24 h 156"/>
                  <a:gd name="T24" fmla="*/ 42 w 60"/>
                  <a:gd name="T25" fmla="*/ 42 h 156"/>
                  <a:gd name="T26" fmla="*/ 48 w 60"/>
                  <a:gd name="T27" fmla="*/ 66 h 156"/>
                  <a:gd name="T28" fmla="*/ 54 w 60"/>
                  <a:gd name="T29" fmla="*/ 90 h 156"/>
                  <a:gd name="T30" fmla="*/ 54 w 60"/>
                  <a:gd name="T31" fmla="*/ 90 h 1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 h="156">
                    <a:moveTo>
                      <a:pt x="54" y="90"/>
                    </a:moveTo>
                    <a:lnTo>
                      <a:pt x="48" y="126"/>
                    </a:lnTo>
                    <a:lnTo>
                      <a:pt x="24" y="156"/>
                    </a:lnTo>
                    <a:lnTo>
                      <a:pt x="30" y="156"/>
                    </a:lnTo>
                    <a:lnTo>
                      <a:pt x="54" y="126"/>
                    </a:lnTo>
                    <a:lnTo>
                      <a:pt x="60" y="90"/>
                    </a:lnTo>
                    <a:lnTo>
                      <a:pt x="54" y="66"/>
                    </a:lnTo>
                    <a:lnTo>
                      <a:pt x="48" y="42"/>
                    </a:lnTo>
                    <a:lnTo>
                      <a:pt x="30" y="18"/>
                    </a:lnTo>
                    <a:lnTo>
                      <a:pt x="6" y="0"/>
                    </a:lnTo>
                    <a:lnTo>
                      <a:pt x="0" y="6"/>
                    </a:lnTo>
                    <a:lnTo>
                      <a:pt x="24" y="24"/>
                    </a:lnTo>
                    <a:lnTo>
                      <a:pt x="42" y="42"/>
                    </a:lnTo>
                    <a:lnTo>
                      <a:pt x="48" y="66"/>
                    </a:lnTo>
                    <a:lnTo>
                      <a:pt x="54" y="9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3" name="Freeform 49">
                <a:extLst>
                  <a:ext uri="{FF2B5EF4-FFF2-40B4-BE49-F238E27FC236}">
                    <a16:creationId xmlns:a16="http://schemas.microsoft.com/office/drawing/2014/main" id="{E4288F96-38B8-4A96-8FB7-C909E6E101E0}"/>
                  </a:ext>
                </a:extLst>
              </p:cNvPr>
              <p:cNvSpPr>
                <a:spLocks/>
              </p:cNvSpPr>
              <p:nvPr/>
            </p:nvSpPr>
            <p:spPr bwMode="hidden">
              <a:xfrm>
                <a:off x="5375" y="3246"/>
                <a:ext cx="192" cy="18"/>
              </a:xfrm>
              <a:custGeom>
                <a:avLst/>
                <a:gdLst>
                  <a:gd name="T0" fmla="*/ 114 w 192"/>
                  <a:gd name="T1" fmla="*/ 12 h 18"/>
                  <a:gd name="T2" fmla="*/ 72 w 192"/>
                  <a:gd name="T3" fmla="*/ 6 h 18"/>
                  <a:gd name="T4" fmla="*/ 30 w 192"/>
                  <a:gd name="T5" fmla="*/ 0 h 18"/>
                  <a:gd name="T6" fmla="*/ 0 w 192"/>
                  <a:gd name="T7" fmla="*/ 0 h 18"/>
                  <a:gd name="T8" fmla="*/ 54 w 192"/>
                  <a:gd name="T9" fmla="*/ 12 h 18"/>
                  <a:gd name="T10" fmla="*/ 114 w 192"/>
                  <a:gd name="T11" fmla="*/ 18 h 18"/>
                  <a:gd name="T12" fmla="*/ 156 w 192"/>
                  <a:gd name="T13" fmla="*/ 18 h 18"/>
                  <a:gd name="T14" fmla="*/ 192 w 192"/>
                  <a:gd name="T15" fmla="*/ 12 h 18"/>
                  <a:gd name="T16" fmla="*/ 186 w 192"/>
                  <a:gd name="T17" fmla="*/ 0 h 18"/>
                  <a:gd name="T18" fmla="*/ 150 w 192"/>
                  <a:gd name="T19" fmla="*/ 6 h 18"/>
                  <a:gd name="T20" fmla="*/ 114 w 192"/>
                  <a:gd name="T21" fmla="*/ 12 h 18"/>
                  <a:gd name="T22" fmla="*/ 114 w 192"/>
                  <a:gd name="T23" fmla="*/ 12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2" h="18">
                    <a:moveTo>
                      <a:pt x="114" y="12"/>
                    </a:moveTo>
                    <a:lnTo>
                      <a:pt x="72" y="6"/>
                    </a:lnTo>
                    <a:lnTo>
                      <a:pt x="30" y="0"/>
                    </a:lnTo>
                    <a:lnTo>
                      <a:pt x="0" y="0"/>
                    </a:lnTo>
                    <a:lnTo>
                      <a:pt x="54" y="12"/>
                    </a:lnTo>
                    <a:lnTo>
                      <a:pt x="114" y="18"/>
                    </a:lnTo>
                    <a:lnTo>
                      <a:pt x="156" y="18"/>
                    </a:lnTo>
                    <a:lnTo>
                      <a:pt x="192" y="12"/>
                    </a:lnTo>
                    <a:lnTo>
                      <a:pt x="186" y="0"/>
                    </a:lnTo>
                    <a:lnTo>
                      <a:pt x="150" y="6"/>
                    </a:lnTo>
                    <a:lnTo>
                      <a:pt x="114" y="12"/>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4" name="Freeform 50">
                <a:extLst>
                  <a:ext uri="{FF2B5EF4-FFF2-40B4-BE49-F238E27FC236}">
                    <a16:creationId xmlns:a16="http://schemas.microsoft.com/office/drawing/2014/main" id="{07AEF436-44A5-467E-9B67-D9EF1BE41AA7}"/>
                  </a:ext>
                </a:extLst>
              </p:cNvPr>
              <p:cNvSpPr>
                <a:spLocks/>
              </p:cNvSpPr>
              <p:nvPr/>
            </p:nvSpPr>
            <p:spPr bwMode="hidden">
              <a:xfrm>
                <a:off x="5304" y="3042"/>
                <a:ext cx="161" cy="186"/>
              </a:xfrm>
              <a:custGeom>
                <a:avLst/>
                <a:gdLst>
                  <a:gd name="T0" fmla="*/ 11 w 161"/>
                  <a:gd name="T1" fmla="*/ 114 h 186"/>
                  <a:gd name="T2" fmla="*/ 17 w 161"/>
                  <a:gd name="T3" fmla="*/ 96 h 186"/>
                  <a:gd name="T4" fmla="*/ 23 w 161"/>
                  <a:gd name="T5" fmla="*/ 78 h 186"/>
                  <a:gd name="T6" fmla="*/ 53 w 161"/>
                  <a:gd name="T7" fmla="*/ 42 h 186"/>
                  <a:gd name="T8" fmla="*/ 101 w 161"/>
                  <a:gd name="T9" fmla="*/ 18 h 186"/>
                  <a:gd name="T10" fmla="*/ 155 w 161"/>
                  <a:gd name="T11" fmla="*/ 6 h 186"/>
                  <a:gd name="T12" fmla="*/ 161 w 161"/>
                  <a:gd name="T13" fmla="*/ 0 h 186"/>
                  <a:gd name="T14" fmla="*/ 95 w 161"/>
                  <a:gd name="T15" fmla="*/ 12 h 186"/>
                  <a:gd name="T16" fmla="*/ 47 w 161"/>
                  <a:gd name="T17" fmla="*/ 36 h 186"/>
                  <a:gd name="T18" fmla="*/ 11 w 161"/>
                  <a:gd name="T19" fmla="*/ 72 h 186"/>
                  <a:gd name="T20" fmla="*/ 5 w 161"/>
                  <a:gd name="T21" fmla="*/ 90 h 186"/>
                  <a:gd name="T22" fmla="*/ 0 w 161"/>
                  <a:gd name="T23" fmla="*/ 114 h 186"/>
                  <a:gd name="T24" fmla="*/ 11 w 161"/>
                  <a:gd name="T25" fmla="*/ 150 h 186"/>
                  <a:gd name="T26" fmla="*/ 23 w 161"/>
                  <a:gd name="T27" fmla="*/ 168 h 186"/>
                  <a:gd name="T28" fmla="*/ 41 w 161"/>
                  <a:gd name="T29" fmla="*/ 186 h 186"/>
                  <a:gd name="T30" fmla="*/ 65 w 161"/>
                  <a:gd name="T31" fmla="*/ 186 h 186"/>
                  <a:gd name="T32" fmla="*/ 41 w 161"/>
                  <a:gd name="T33" fmla="*/ 168 h 186"/>
                  <a:gd name="T34" fmla="*/ 23 w 161"/>
                  <a:gd name="T35" fmla="*/ 150 h 186"/>
                  <a:gd name="T36" fmla="*/ 17 w 161"/>
                  <a:gd name="T37" fmla="*/ 132 h 186"/>
                  <a:gd name="T38" fmla="*/ 11 w 161"/>
                  <a:gd name="T39" fmla="*/ 114 h 186"/>
                  <a:gd name="T40" fmla="*/ 11 w 161"/>
                  <a:gd name="T41" fmla="*/ 114 h 1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61" h="186">
                    <a:moveTo>
                      <a:pt x="11" y="114"/>
                    </a:moveTo>
                    <a:lnTo>
                      <a:pt x="17" y="96"/>
                    </a:lnTo>
                    <a:lnTo>
                      <a:pt x="23" y="78"/>
                    </a:lnTo>
                    <a:lnTo>
                      <a:pt x="53" y="42"/>
                    </a:lnTo>
                    <a:lnTo>
                      <a:pt x="101" y="18"/>
                    </a:lnTo>
                    <a:lnTo>
                      <a:pt x="155" y="6"/>
                    </a:lnTo>
                    <a:lnTo>
                      <a:pt x="161" y="0"/>
                    </a:lnTo>
                    <a:lnTo>
                      <a:pt x="95" y="12"/>
                    </a:lnTo>
                    <a:lnTo>
                      <a:pt x="47" y="36"/>
                    </a:lnTo>
                    <a:lnTo>
                      <a:pt x="11" y="72"/>
                    </a:lnTo>
                    <a:lnTo>
                      <a:pt x="5" y="90"/>
                    </a:lnTo>
                    <a:lnTo>
                      <a:pt x="0" y="114"/>
                    </a:lnTo>
                    <a:lnTo>
                      <a:pt x="11" y="150"/>
                    </a:lnTo>
                    <a:lnTo>
                      <a:pt x="23" y="168"/>
                    </a:lnTo>
                    <a:lnTo>
                      <a:pt x="41" y="186"/>
                    </a:lnTo>
                    <a:lnTo>
                      <a:pt x="65" y="186"/>
                    </a:lnTo>
                    <a:lnTo>
                      <a:pt x="41" y="168"/>
                    </a:lnTo>
                    <a:lnTo>
                      <a:pt x="23" y="150"/>
                    </a:lnTo>
                    <a:lnTo>
                      <a:pt x="17" y="132"/>
                    </a:lnTo>
                    <a:lnTo>
                      <a:pt x="11" y="114"/>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5" name="Freeform 51">
                <a:extLst>
                  <a:ext uri="{FF2B5EF4-FFF2-40B4-BE49-F238E27FC236}">
                    <a16:creationId xmlns:a16="http://schemas.microsoft.com/office/drawing/2014/main" id="{6121453F-A7A5-4FBB-881E-5A0810A17A20}"/>
                  </a:ext>
                </a:extLst>
              </p:cNvPr>
              <p:cNvSpPr>
                <a:spLocks/>
              </p:cNvSpPr>
              <p:nvPr/>
            </p:nvSpPr>
            <p:spPr bwMode="hidden">
              <a:xfrm>
                <a:off x="5489" y="3042"/>
                <a:ext cx="186" cy="210"/>
              </a:xfrm>
              <a:custGeom>
                <a:avLst/>
                <a:gdLst>
                  <a:gd name="T0" fmla="*/ 0 w 185"/>
                  <a:gd name="T1" fmla="*/ 6 h 210"/>
                  <a:gd name="T2" fmla="*/ 66 w 185"/>
                  <a:gd name="T3" fmla="*/ 12 h 210"/>
                  <a:gd name="T4" fmla="*/ 122 w 185"/>
                  <a:gd name="T5" fmla="*/ 36 h 210"/>
                  <a:gd name="T6" fmla="*/ 158 w 185"/>
                  <a:gd name="T7" fmla="*/ 72 h 210"/>
                  <a:gd name="T8" fmla="*/ 164 w 185"/>
                  <a:gd name="T9" fmla="*/ 90 h 210"/>
                  <a:gd name="T10" fmla="*/ 170 w 185"/>
                  <a:gd name="T11" fmla="*/ 114 h 210"/>
                  <a:gd name="T12" fmla="*/ 164 w 185"/>
                  <a:gd name="T13" fmla="*/ 138 h 210"/>
                  <a:gd name="T14" fmla="*/ 152 w 185"/>
                  <a:gd name="T15" fmla="*/ 162 h 210"/>
                  <a:gd name="T16" fmla="*/ 122 w 185"/>
                  <a:gd name="T17" fmla="*/ 180 h 210"/>
                  <a:gd name="T18" fmla="*/ 90 w 185"/>
                  <a:gd name="T19" fmla="*/ 198 h 210"/>
                  <a:gd name="T20" fmla="*/ 99 w 185"/>
                  <a:gd name="T21" fmla="*/ 210 h 210"/>
                  <a:gd name="T22" fmla="*/ 134 w 185"/>
                  <a:gd name="T23" fmla="*/ 192 h 210"/>
                  <a:gd name="T24" fmla="*/ 164 w 185"/>
                  <a:gd name="T25" fmla="*/ 168 h 210"/>
                  <a:gd name="T26" fmla="*/ 182 w 185"/>
                  <a:gd name="T27" fmla="*/ 144 h 210"/>
                  <a:gd name="T28" fmla="*/ 188 w 185"/>
                  <a:gd name="T29" fmla="*/ 114 h 210"/>
                  <a:gd name="T30" fmla="*/ 182 w 185"/>
                  <a:gd name="T31" fmla="*/ 90 h 210"/>
                  <a:gd name="T32" fmla="*/ 176 w 185"/>
                  <a:gd name="T33" fmla="*/ 66 h 210"/>
                  <a:gd name="T34" fmla="*/ 158 w 185"/>
                  <a:gd name="T35" fmla="*/ 48 h 210"/>
                  <a:gd name="T36" fmla="*/ 134 w 185"/>
                  <a:gd name="T37" fmla="*/ 30 h 210"/>
                  <a:gd name="T38" fmla="*/ 72 w 185"/>
                  <a:gd name="T39" fmla="*/ 6 h 210"/>
                  <a:gd name="T40" fmla="*/ 0 w 185"/>
                  <a:gd name="T41" fmla="*/ 0 h 210"/>
                  <a:gd name="T42" fmla="*/ 0 w 185"/>
                  <a:gd name="T43" fmla="*/ 6 h 210"/>
                  <a:gd name="T44" fmla="*/ 0 w 185"/>
                  <a:gd name="T45" fmla="*/ 6 h 210"/>
                  <a:gd name="T46" fmla="*/ 0 w 185"/>
                  <a:gd name="T47" fmla="*/ 6 h 21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85" h="210">
                    <a:moveTo>
                      <a:pt x="0" y="6"/>
                    </a:moveTo>
                    <a:lnTo>
                      <a:pt x="66" y="12"/>
                    </a:lnTo>
                    <a:lnTo>
                      <a:pt x="119" y="36"/>
                    </a:lnTo>
                    <a:lnTo>
                      <a:pt x="155" y="72"/>
                    </a:lnTo>
                    <a:lnTo>
                      <a:pt x="161" y="90"/>
                    </a:lnTo>
                    <a:lnTo>
                      <a:pt x="167" y="114"/>
                    </a:lnTo>
                    <a:lnTo>
                      <a:pt x="161" y="138"/>
                    </a:lnTo>
                    <a:lnTo>
                      <a:pt x="149" y="162"/>
                    </a:lnTo>
                    <a:lnTo>
                      <a:pt x="119" y="180"/>
                    </a:lnTo>
                    <a:lnTo>
                      <a:pt x="90" y="198"/>
                    </a:lnTo>
                    <a:lnTo>
                      <a:pt x="96" y="210"/>
                    </a:lnTo>
                    <a:lnTo>
                      <a:pt x="131" y="192"/>
                    </a:lnTo>
                    <a:lnTo>
                      <a:pt x="161" y="168"/>
                    </a:lnTo>
                    <a:lnTo>
                      <a:pt x="179" y="144"/>
                    </a:lnTo>
                    <a:lnTo>
                      <a:pt x="185" y="114"/>
                    </a:lnTo>
                    <a:lnTo>
                      <a:pt x="179" y="90"/>
                    </a:lnTo>
                    <a:lnTo>
                      <a:pt x="173" y="66"/>
                    </a:lnTo>
                    <a:lnTo>
                      <a:pt x="155" y="48"/>
                    </a:lnTo>
                    <a:lnTo>
                      <a:pt x="131" y="30"/>
                    </a:lnTo>
                    <a:lnTo>
                      <a:pt x="72" y="6"/>
                    </a:lnTo>
                    <a:lnTo>
                      <a:pt x="0" y="0"/>
                    </a:lnTo>
                    <a:lnTo>
                      <a:pt x="0" y="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6" name="Freeform 52">
                <a:extLst>
                  <a:ext uri="{FF2B5EF4-FFF2-40B4-BE49-F238E27FC236}">
                    <a16:creationId xmlns:a16="http://schemas.microsoft.com/office/drawing/2014/main" id="{EE24E5AF-046C-41E5-8004-74BAEE369513}"/>
                  </a:ext>
                </a:extLst>
              </p:cNvPr>
              <p:cNvSpPr>
                <a:spLocks noEditPoints="1"/>
              </p:cNvSpPr>
              <p:nvPr/>
            </p:nvSpPr>
            <p:spPr bwMode="hidden">
              <a:xfrm>
                <a:off x="5345" y="3058"/>
                <a:ext cx="299" cy="186"/>
              </a:xfrm>
              <a:custGeom>
                <a:avLst/>
                <a:gdLst>
                  <a:gd name="T0" fmla="*/ 150 w 299"/>
                  <a:gd name="T1" fmla="*/ 0 h 186"/>
                  <a:gd name="T2" fmla="*/ 90 w 299"/>
                  <a:gd name="T3" fmla="*/ 6 h 186"/>
                  <a:gd name="T4" fmla="*/ 42 w 299"/>
                  <a:gd name="T5" fmla="*/ 30 h 186"/>
                  <a:gd name="T6" fmla="*/ 12 w 299"/>
                  <a:gd name="T7" fmla="*/ 54 h 186"/>
                  <a:gd name="T8" fmla="*/ 6 w 299"/>
                  <a:gd name="T9" fmla="*/ 72 h 186"/>
                  <a:gd name="T10" fmla="*/ 0 w 299"/>
                  <a:gd name="T11" fmla="*/ 90 h 186"/>
                  <a:gd name="T12" fmla="*/ 6 w 299"/>
                  <a:gd name="T13" fmla="*/ 108 h 186"/>
                  <a:gd name="T14" fmla="*/ 12 w 299"/>
                  <a:gd name="T15" fmla="*/ 126 h 186"/>
                  <a:gd name="T16" fmla="*/ 42 w 299"/>
                  <a:gd name="T17" fmla="*/ 156 h 186"/>
                  <a:gd name="T18" fmla="*/ 90 w 299"/>
                  <a:gd name="T19" fmla="*/ 180 h 186"/>
                  <a:gd name="T20" fmla="*/ 150 w 299"/>
                  <a:gd name="T21" fmla="*/ 186 h 186"/>
                  <a:gd name="T22" fmla="*/ 209 w 299"/>
                  <a:gd name="T23" fmla="*/ 180 h 186"/>
                  <a:gd name="T24" fmla="*/ 257 w 299"/>
                  <a:gd name="T25" fmla="*/ 156 h 186"/>
                  <a:gd name="T26" fmla="*/ 287 w 299"/>
                  <a:gd name="T27" fmla="*/ 126 h 186"/>
                  <a:gd name="T28" fmla="*/ 299 w 299"/>
                  <a:gd name="T29" fmla="*/ 108 h 186"/>
                  <a:gd name="T30" fmla="*/ 299 w 299"/>
                  <a:gd name="T31" fmla="*/ 90 h 186"/>
                  <a:gd name="T32" fmla="*/ 299 w 299"/>
                  <a:gd name="T33" fmla="*/ 72 h 186"/>
                  <a:gd name="T34" fmla="*/ 287 w 299"/>
                  <a:gd name="T35" fmla="*/ 54 h 186"/>
                  <a:gd name="T36" fmla="*/ 257 w 299"/>
                  <a:gd name="T37" fmla="*/ 30 h 186"/>
                  <a:gd name="T38" fmla="*/ 209 w 299"/>
                  <a:gd name="T39" fmla="*/ 6 h 186"/>
                  <a:gd name="T40" fmla="*/ 150 w 299"/>
                  <a:gd name="T41" fmla="*/ 0 h 186"/>
                  <a:gd name="T42" fmla="*/ 150 w 299"/>
                  <a:gd name="T43" fmla="*/ 0 h 186"/>
                  <a:gd name="T44" fmla="*/ 150 w 299"/>
                  <a:gd name="T45" fmla="*/ 180 h 186"/>
                  <a:gd name="T46" fmla="*/ 96 w 299"/>
                  <a:gd name="T47" fmla="*/ 174 h 186"/>
                  <a:gd name="T48" fmla="*/ 48 w 299"/>
                  <a:gd name="T49" fmla="*/ 156 h 186"/>
                  <a:gd name="T50" fmla="*/ 18 w 299"/>
                  <a:gd name="T51" fmla="*/ 126 h 186"/>
                  <a:gd name="T52" fmla="*/ 12 w 299"/>
                  <a:gd name="T53" fmla="*/ 108 h 186"/>
                  <a:gd name="T54" fmla="*/ 6 w 299"/>
                  <a:gd name="T55" fmla="*/ 90 h 186"/>
                  <a:gd name="T56" fmla="*/ 12 w 299"/>
                  <a:gd name="T57" fmla="*/ 72 h 186"/>
                  <a:gd name="T58" fmla="*/ 18 w 299"/>
                  <a:gd name="T59" fmla="*/ 54 h 186"/>
                  <a:gd name="T60" fmla="*/ 48 w 299"/>
                  <a:gd name="T61" fmla="*/ 30 h 186"/>
                  <a:gd name="T62" fmla="*/ 96 w 299"/>
                  <a:gd name="T63" fmla="*/ 12 h 186"/>
                  <a:gd name="T64" fmla="*/ 150 w 299"/>
                  <a:gd name="T65" fmla="*/ 6 h 186"/>
                  <a:gd name="T66" fmla="*/ 203 w 299"/>
                  <a:gd name="T67" fmla="*/ 12 h 186"/>
                  <a:gd name="T68" fmla="*/ 251 w 299"/>
                  <a:gd name="T69" fmla="*/ 30 h 186"/>
                  <a:gd name="T70" fmla="*/ 281 w 299"/>
                  <a:gd name="T71" fmla="*/ 54 h 186"/>
                  <a:gd name="T72" fmla="*/ 293 w 299"/>
                  <a:gd name="T73" fmla="*/ 72 h 186"/>
                  <a:gd name="T74" fmla="*/ 293 w 299"/>
                  <a:gd name="T75" fmla="*/ 90 h 186"/>
                  <a:gd name="T76" fmla="*/ 293 w 299"/>
                  <a:gd name="T77" fmla="*/ 108 h 186"/>
                  <a:gd name="T78" fmla="*/ 281 w 299"/>
                  <a:gd name="T79" fmla="*/ 126 h 186"/>
                  <a:gd name="T80" fmla="*/ 251 w 299"/>
                  <a:gd name="T81" fmla="*/ 156 h 186"/>
                  <a:gd name="T82" fmla="*/ 203 w 299"/>
                  <a:gd name="T83" fmla="*/ 174 h 186"/>
                  <a:gd name="T84" fmla="*/ 150 w 299"/>
                  <a:gd name="T85" fmla="*/ 180 h 186"/>
                  <a:gd name="T86" fmla="*/ 150 w 299"/>
                  <a:gd name="T87" fmla="*/ 180 h 18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99" h="186">
                    <a:moveTo>
                      <a:pt x="150" y="0"/>
                    </a:moveTo>
                    <a:lnTo>
                      <a:pt x="90" y="6"/>
                    </a:lnTo>
                    <a:lnTo>
                      <a:pt x="42" y="30"/>
                    </a:lnTo>
                    <a:lnTo>
                      <a:pt x="12" y="54"/>
                    </a:lnTo>
                    <a:lnTo>
                      <a:pt x="6" y="72"/>
                    </a:lnTo>
                    <a:lnTo>
                      <a:pt x="0" y="90"/>
                    </a:lnTo>
                    <a:lnTo>
                      <a:pt x="6" y="108"/>
                    </a:lnTo>
                    <a:lnTo>
                      <a:pt x="12" y="126"/>
                    </a:lnTo>
                    <a:lnTo>
                      <a:pt x="42" y="156"/>
                    </a:lnTo>
                    <a:lnTo>
                      <a:pt x="90" y="180"/>
                    </a:lnTo>
                    <a:lnTo>
                      <a:pt x="150" y="186"/>
                    </a:lnTo>
                    <a:lnTo>
                      <a:pt x="209" y="180"/>
                    </a:lnTo>
                    <a:lnTo>
                      <a:pt x="257" y="156"/>
                    </a:lnTo>
                    <a:lnTo>
                      <a:pt x="287" y="126"/>
                    </a:lnTo>
                    <a:lnTo>
                      <a:pt x="299" y="108"/>
                    </a:lnTo>
                    <a:lnTo>
                      <a:pt x="299" y="90"/>
                    </a:lnTo>
                    <a:lnTo>
                      <a:pt x="299" y="72"/>
                    </a:lnTo>
                    <a:lnTo>
                      <a:pt x="287" y="54"/>
                    </a:lnTo>
                    <a:lnTo>
                      <a:pt x="257" y="30"/>
                    </a:lnTo>
                    <a:lnTo>
                      <a:pt x="209" y="6"/>
                    </a:lnTo>
                    <a:lnTo>
                      <a:pt x="150" y="0"/>
                    </a:lnTo>
                    <a:close/>
                    <a:moveTo>
                      <a:pt x="150" y="180"/>
                    </a:moveTo>
                    <a:lnTo>
                      <a:pt x="96" y="174"/>
                    </a:lnTo>
                    <a:lnTo>
                      <a:pt x="48" y="156"/>
                    </a:lnTo>
                    <a:lnTo>
                      <a:pt x="18" y="126"/>
                    </a:lnTo>
                    <a:lnTo>
                      <a:pt x="12" y="108"/>
                    </a:lnTo>
                    <a:lnTo>
                      <a:pt x="6" y="90"/>
                    </a:lnTo>
                    <a:lnTo>
                      <a:pt x="12" y="72"/>
                    </a:lnTo>
                    <a:lnTo>
                      <a:pt x="18" y="54"/>
                    </a:lnTo>
                    <a:lnTo>
                      <a:pt x="48" y="30"/>
                    </a:lnTo>
                    <a:lnTo>
                      <a:pt x="96" y="12"/>
                    </a:lnTo>
                    <a:lnTo>
                      <a:pt x="150" y="6"/>
                    </a:lnTo>
                    <a:lnTo>
                      <a:pt x="203" y="12"/>
                    </a:lnTo>
                    <a:lnTo>
                      <a:pt x="251" y="30"/>
                    </a:lnTo>
                    <a:lnTo>
                      <a:pt x="281" y="54"/>
                    </a:lnTo>
                    <a:lnTo>
                      <a:pt x="293" y="72"/>
                    </a:lnTo>
                    <a:lnTo>
                      <a:pt x="293" y="90"/>
                    </a:lnTo>
                    <a:lnTo>
                      <a:pt x="293" y="108"/>
                    </a:lnTo>
                    <a:lnTo>
                      <a:pt x="281" y="126"/>
                    </a:lnTo>
                    <a:lnTo>
                      <a:pt x="251" y="156"/>
                    </a:lnTo>
                    <a:lnTo>
                      <a:pt x="203" y="174"/>
                    </a:lnTo>
                    <a:lnTo>
                      <a:pt x="150" y="18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7" name="Oval 53">
                <a:extLst>
                  <a:ext uri="{FF2B5EF4-FFF2-40B4-BE49-F238E27FC236}">
                    <a16:creationId xmlns:a16="http://schemas.microsoft.com/office/drawing/2014/main" id="{0DBB1994-7E6E-43B0-AA50-0A251FD707FD}"/>
                  </a:ext>
                </a:extLst>
              </p:cNvPr>
              <p:cNvSpPr>
                <a:spLocks noChangeArrowheads="1"/>
              </p:cNvSpPr>
              <p:nvPr/>
            </p:nvSpPr>
            <p:spPr bwMode="hidden">
              <a:xfrm>
                <a:off x="3910" y="3948"/>
                <a:ext cx="84" cy="53"/>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nvGrpSpPr>
              <p:cNvPr id="48" name="Group 54">
                <a:extLst>
                  <a:ext uri="{FF2B5EF4-FFF2-40B4-BE49-F238E27FC236}">
                    <a16:creationId xmlns:a16="http://schemas.microsoft.com/office/drawing/2014/main" id="{7598A952-4816-4EE4-A217-B50D3AF326F4}"/>
                  </a:ext>
                </a:extLst>
              </p:cNvPr>
              <p:cNvGrpSpPr>
                <a:grpSpLocks/>
              </p:cNvGrpSpPr>
              <p:nvPr/>
            </p:nvGrpSpPr>
            <p:grpSpPr bwMode="auto">
              <a:xfrm>
                <a:off x="4546" y="3608"/>
                <a:ext cx="518" cy="319"/>
                <a:chOff x="4546" y="3608"/>
                <a:chExt cx="518" cy="319"/>
              </a:xfrm>
            </p:grpSpPr>
            <p:sp>
              <p:nvSpPr>
                <p:cNvPr id="54" name="Oval 55">
                  <a:extLst>
                    <a:ext uri="{FF2B5EF4-FFF2-40B4-BE49-F238E27FC236}">
                      <a16:creationId xmlns:a16="http://schemas.microsoft.com/office/drawing/2014/main" id="{F2ACC7FE-A333-40DE-8983-5CCCCECFFC41}"/>
                    </a:ext>
                  </a:extLst>
                </p:cNvPr>
                <p:cNvSpPr>
                  <a:spLocks noChangeArrowheads="1"/>
                </p:cNvSpPr>
                <p:nvPr/>
              </p:nvSpPr>
              <p:spPr bwMode="hidden">
                <a:xfrm>
                  <a:off x="4546" y="3608"/>
                  <a:ext cx="518" cy="319"/>
                </a:xfrm>
                <a:prstGeom prst="ellipse">
                  <a:avLst/>
                </a:prstGeom>
                <a:gradFill rotWithShape="0">
                  <a:gsLst>
                    <a:gs pos="0">
                      <a:srgbClr val="9060F0"/>
                    </a:gs>
                    <a:gs pos="100000">
                      <a:schemeClr val="accent1"/>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5" name="Oval 56">
                  <a:extLst>
                    <a:ext uri="{FF2B5EF4-FFF2-40B4-BE49-F238E27FC236}">
                      <a16:creationId xmlns:a16="http://schemas.microsoft.com/office/drawing/2014/main" id="{96A5B76C-9FB7-4D42-9391-B8CDE2AB9BB1}"/>
                    </a:ext>
                  </a:extLst>
                </p:cNvPr>
                <p:cNvSpPr>
                  <a:spLocks noChangeArrowheads="1"/>
                </p:cNvSpPr>
                <p:nvPr/>
              </p:nvSpPr>
              <p:spPr bwMode="hidden">
                <a:xfrm>
                  <a:off x="4578" y="3630"/>
                  <a:ext cx="446" cy="271"/>
                </a:xfrm>
                <a:prstGeom prst="ellipse">
                  <a:avLst/>
                </a:prstGeom>
                <a:gradFill rotWithShape="0">
                  <a:gsLst>
                    <a:gs pos="0">
                      <a:srgbClr val="9C6BFF"/>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6" name="Oval 57">
                  <a:extLst>
                    <a:ext uri="{FF2B5EF4-FFF2-40B4-BE49-F238E27FC236}">
                      <a16:creationId xmlns:a16="http://schemas.microsoft.com/office/drawing/2014/main" id="{A968C7FE-142B-41C7-ACC5-05C3BAB85FF6}"/>
                    </a:ext>
                  </a:extLst>
                </p:cNvPr>
                <p:cNvSpPr>
                  <a:spLocks noChangeArrowheads="1"/>
                </p:cNvSpPr>
                <p:nvPr/>
              </p:nvSpPr>
              <p:spPr bwMode="hidden">
                <a:xfrm>
                  <a:off x="4610" y="3650"/>
                  <a:ext cx="386" cy="233"/>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7" name="Oval 58">
                  <a:extLst>
                    <a:ext uri="{FF2B5EF4-FFF2-40B4-BE49-F238E27FC236}">
                      <a16:creationId xmlns:a16="http://schemas.microsoft.com/office/drawing/2014/main" id="{81E127D3-9B38-47CA-8031-B404019FE8F7}"/>
                    </a:ext>
                  </a:extLst>
                </p:cNvPr>
                <p:cNvSpPr>
                  <a:spLocks noChangeArrowheads="1"/>
                </p:cNvSpPr>
                <p:nvPr/>
              </p:nvSpPr>
              <p:spPr bwMode="hidden">
                <a:xfrm>
                  <a:off x="4654" y="3678"/>
                  <a:ext cx="298" cy="177"/>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8" name="Oval 59">
                  <a:extLst>
                    <a:ext uri="{FF2B5EF4-FFF2-40B4-BE49-F238E27FC236}">
                      <a16:creationId xmlns:a16="http://schemas.microsoft.com/office/drawing/2014/main" id="{593EA141-3615-42FA-A230-F700090F4805}"/>
                    </a:ext>
                  </a:extLst>
                </p:cNvPr>
                <p:cNvSpPr>
                  <a:spLocks noChangeArrowheads="1"/>
                </p:cNvSpPr>
                <p:nvPr/>
              </p:nvSpPr>
              <p:spPr bwMode="hidden">
                <a:xfrm>
                  <a:off x="4690" y="3698"/>
                  <a:ext cx="222" cy="139"/>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9" name="Oval 60">
                  <a:extLst>
                    <a:ext uri="{FF2B5EF4-FFF2-40B4-BE49-F238E27FC236}">
                      <a16:creationId xmlns:a16="http://schemas.microsoft.com/office/drawing/2014/main" id="{59C3AC09-73D6-4513-A5A3-9CF2845E74F1}"/>
                    </a:ext>
                  </a:extLst>
                </p:cNvPr>
                <p:cNvSpPr>
                  <a:spLocks noChangeArrowheads="1"/>
                </p:cNvSpPr>
                <p:nvPr/>
              </p:nvSpPr>
              <p:spPr bwMode="hidden">
                <a:xfrm>
                  <a:off x="4738" y="3728"/>
                  <a:ext cx="126" cy="81"/>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grpSp>
            <p:nvGrpSpPr>
              <p:cNvPr id="49" name="Group 61">
                <a:extLst>
                  <a:ext uri="{FF2B5EF4-FFF2-40B4-BE49-F238E27FC236}">
                    <a16:creationId xmlns:a16="http://schemas.microsoft.com/office/drawing/2014/main" id="{06457F3A-155D-49E8-82D8-E9B149BFEBC4}"/>
                  </a:ext>
                </a:extLst>
              </p:cNvPr>
              <p:cNvGrpSpPr>
                <a:grpSpLocks/>
              </p:cNvGrpSpPr>
              <p:nvPr/>
            </p:nvGrpSpPr>
            <p:grpSpPr bwMode="auto">
              <a:xfrm>
                <a:off x="5381" y="3085"/>
                <a:ext cx="227" cy="132"/>
                <a:chOff x="5381" y="3085"/>
                <a:chExt cx="227" cy="132"/>
              </a:xfrm>
            </p:grpSpPr>
            <p:sp>
              <p:nvSpPr>
                <p:cNvPr id="50" name="Oval 62">
                  <a:extLst>
                    <a:ext uri="{FF2B5EF4-FFF2-40B4-BE49-F238E27FC236}">
                      <a16:creationId xmlns:a16="http://schemas.microsoft.com/office/drawing/2014/main" id="{3CF5FAE2-28E0-4D62-B70D-FDF7762156FB}"/>
                    </a:ext>
                  </a:extLst>
                </p:cNvPr>
                <p:cNvSpPr>
                  <a:spLocks noChangeArrowheads="1"/>
                </p:cNvSpPr>
                <p:nvPr/>
              </p:nvSpPr>
              <p:spPr bwMode="hidden">
                <a:xfrm>
                  <a:off x="5381" y="3085"/>
                  <a:ext cx="227" cy="13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1" name="Oval 63">
                  <a:extLst>
                    <a:ext uri="{FF2B5EF4-FFF2-40B4-BE49-F238E27FC236}">
                      <a16:creationId xmlns:a16="http://schemas.microsoft.com/office/drawing/2014/main" id="{20F50702-3450-4999-935E-BDDAEE7C20DC}"/>
                    </a:ext>
                  </a:extLst>
                </p:cNvPr>
                <p:cNvSpPr>
                  <a:spLocks noChangeArrowheads="1"/>
                </p:cNvSpPr>
                <p:nvPr/>
              </p:nvSpPr>
              <p:spPr bwMode="hidden">
                <a:xfrm>
                  <a:off x="5403" y="3099"/>
                  <a:ext cx="182" cy="102"/>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2" name="Oval 64">
                  <a:extLst>
                    <a:ext uri="{FF2B5EF4-FFF2-40B4-BE49-F238E27FC236}">
                      <a16:creationId xmlns:a16="http://schemas.microsoft.com/office/drawing/2014/main" id="{4578A8E7-9121-413C-B8CE-E47E472280E7}"/>
                    </a:ext>
                  </a:extLst>
                </p:cNvPr>
                <p:cNvSpPr>
                  <a:spLocks noChangeArrowheads="1"/>
                </p:cNvSpPr>
                <p:nvPr/>
              </p:nvSpPr>
              <p:spPr bwMode="hidden">
                <a:xfrm>
                  <a:off x="5431" y="3109"/>
                  <a:ext cx="125" cy="8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3" name="Oval 65">
                  <a:extLst>
                    <a:ext uri="{FF2B5EF4-FFF2-40B4-BE49-F238E27FC236}">
                      <a16:creationId xmlns:a16="http://schemas.microsoft.com/office/drawing/2014/main" id="{3CC48628-1657-405F-99E5-012F52EDDE94}"/>
                    </a:ext>
                  </a:extLst>
                </p:cNvPr>
                <p:cNvSpPr>
                  <a:spLocks noChangeArrowheads="1"/>
                </p:cNvSpPr>
                <p:nvPr/>
              </p:nvSpPr>
              <p:spPr bwMode="hidden">
                <a:xfrm>
                  <a:off x="5458" y="3125"/>
                  <a:ext cx="73" cy="47"/>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grpSp>
        </p:grpSp>
      </p:grpSp>
      <p:sp>
        <p:nvSpPr>
          <p:cNvPr id="112706" name="Rectangle 66"/>
          <p:cNvSpPr>
            <a:spLocks noGrp="1" noChangeArrowheads="1"/>
          </p:cNvSpPr>
          <p:nvPr>
            <p:ph type="ctrTitle" sz="quarter"/>
          </p:nvPr>
        </p:nvSpPr>
        <p:spPr>
          <a:xfrm>
            <a:off x="914400" y="1692276"/>
            <a:ext cx="10363200" cy="1736725"/>
          </a:xfrm>
        </p:spPr>
        <p:txBody>
          <a:bodyPr anchor="b"/>
          <a:lstStyle>
            <a:lvl1pPr>
              <a:defRPr sz="5400"/>
            </a:lvl1pPr>
          </a:lstStyle>
          <a:p>
            <a:pPr lvl="0"/>
            <a:r>
              <a:rPr lang="en-US" noProof="0"/>
              <a:t>Click to edit Master title style</a:t>
            </a:r>
          </a:p>
        </p:txBody>
      </p:sp>
      <p:sp>
        <p:nvSpPr>
          <p:cNvPr id="112707" name="Rectangle 67"/>
          <p:cNvSpPr>
            <a:spLocks noGrp="1" noChangeArrowheads="1"/>
          </p:cNvSpPr>
          <p:nvPr>
            <p:ph type="subTitle" sz="quarter" idx="1"/>
          </p:nvPr>
        </p:nvSpPr>
        <p:spPr>
          <a:xfrm>
            <a:off x="1828800" y="3886200"/>
            <a:ext cx="8534400" cy="1752600"/>
          </a:xfrm>
        </p:spPr>
        <p:txBody>
          <a:bodyPr/>
          <a:lstStyle>
            <a:lvl1pPr marL="0" indent="0" algn="ctr">
              <a:buFont typeface="Wingdings" pitchFamily="2" charset="2"/>
              <a:buNone/>
              <a:defRPr/>
            </a:lvl1pPr>
          </a:lstStyle>
          <a:p>
            <a:pPr lvl="0"/>
            <a:r>
              <a:rPr lang="en-US" noProof="0"/>
              <a:t>Click to edit Master subtitle style</a:t>
            </a:r>
          </a:p>
        </p:txBody>
      </p:sp>
      <p:sp>
        <p:nvSpPr>
          <p:cNvPr id="68" name="Rectangle 68">
            <a:extLst>
              <a:ext uri="{FF2B5EF4-FFF2-40B4-BE49-F238E27FC236}">
                <a16:creationId xmlns:a16="http://schemas.microsoft.com/office/drawing/2014/main" id="{F1FF6FF5-ADC5-4B2B-9E65-826728ADE967}"/>
              </a:ext>
            </a:extLst>
          </p:cNvPr>
          <p:cNvSpPr>
            <a:spLocks noGrp="1" noChangeArrowheads="1"/>
          </p:cNvSpPr>
          <p:nvPr>
            <p:ph type="dt" sz="quarter" idx="10"/>
          </p:nvPr>
        </p:nvSpPr>
        <p:spPr/>
        <p:txBody>
          <a:bodyPr/>
          <a:lstStyle>
            <a:lvl1pPr>
              <a:defRPr/>
            </a:lvl1pPr>
          </a:lstStyle>
          <a:p>
            <a:endParaRPr lang="en-US" altLang="en-US"/>
          </a:p>
        </p:txBody>
      </p:sp>
      <p:sp>
        <p:nvSpPr>
          <p:cNvPr id="69" name="Rectangle 69">
            <a:extLst>
              <a:ext uri="{FF2B5EF4-FFF2-40B4-BE49-F238E27FC236}">
                <a16:creationId xmlns:a16="http://schemas.microsoft.com/office/drawing/2014/main" id="{479251F6-36A4-4388-A059-CC8AC105359B}"/>
              </a:ext>
            </a:extLst>
          </p:cNvPr>
          <p:cNvSpPr>
            <a:spLocks noGrp="1" noChangeArrowheads="1"/>
          </p:cNvSpPr>
          <p:nvPr>
            <p:ph type="ftr" sz="quarter" idx="11"/>
          </p:nvPr>
        </p:nvSpPr>
        <p:spPr/>
        <p:txBody>
          <a:bodyPr/>
          <a:lstStyle>
            <a:lvl1pPr>
              <a:defRPr/>
            </a:lvl1pPr>
          </a:lstStyle>
          <a:p>
            <a:endParaRPr lang="en-US" altLang="en-US"/>
          </a:p>
        </p:txBody>
      </p:sp>
      <p:sp>
        <p:nvSpPr>
          <p:cNvPr id="70" name="Rectangle 70">
            <a:extLst>
              <a:ext uri="{FF2B5EF4-FFF2-40B4-BE49-F238E27FC236}">
                <a16:creationId xmlns:a16="http://schemas.microsoft.com/office/drawing/2014/main" id="{59631DBA-E18A-4E21-BB61-46B8D46D282E}"/>
              </a:ext>
            </a:extLst>
          </p:cNvPr>
          <p:cNvSpPr>
            <a:spLocks noGrp="1" noChangeArrowheads="1"/>
          </p:cNvSpPr>
          <p:nvPr>
            <p:ph type="sldNum" sz="quarter" idx="12"/>
          </p:nvPr>
        </p:nvSpPr>
        <p:spPr/>
        <p:txBody>
          <a:bodyPr/>
          <a:lstStyle>
            <a:lvl1pPr>
              <a:defRPr/>
            </a:lvl1pPr>
          </a:lstStyle>
          <a:p>
            <a:fld id="{4838C495-6630-44BC-9058-9C2CF5CB2B8A}" type="slidenum">
              <a:rPr lang="en-US" altLang="en-US"/>
              <a:pPr/>
              <a:t>‹#›</a:t>
            </a:fld>
            <a:endParaRPr lang="en-US" altLang="en-US"/>
          </a:p>
        </p:txBody>
      </p:sp>
    </p:spTree>
    <p:extLst>
      <p:ext uri="{BB962C8B-B14F-4D97-AF65-F5344CB8AC3E}">
        <p14:creationId xmlns:p14="http://schemas.microsoft.com/office/powerpoint/2010/main" val="37480341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8DDE38E3-E3D6-4F8A-8451-32E2AF2D055C}"/>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0F5D7302-1E1E-48D5-8E4D-EF0AA6DC650B}"/>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9964CC4D-D024-48F2-94D4-2D7284EDAB6F}"/>
              </a:ext>
            </a:extLst>
          </p:cNvPr>
          <p:cNvSpPr>
            <a:spLocks noGrp="1" noChangeArrowheads="1"/>
          </p:cNvSpPr>
          <p:nvPr>
            <p:ph type="sldNum" sz="quarter" idx="12"/>
          </p:nvPr>
        </p:nvSpPr>
        <p:spPr>
          <a:ln/>
        </p:spPr>
        <p:txBody>
          <a:bodyPr/>
          <a:lstStyle>
            <a:lvl1pPr>
              <a:defRPr/>
            </a:lvl1pPr>
          </a:lstStyle>
          <a:p>
            <a:fld id="{375BFB00-B23B-42AE-9E35-B92D908595D5}" type="slidenum">
              <a:rPr lang="en-US" altLang="en-US"/>
              <a:pPr/>
              <a:t>‹#›</a:t>
            </a:fld>
            <a:endParaRPr lang="en-US" altLang="en-US"/>
          </a:p>
        </p:txBody>
      </p:sp>
    </p:spTree>
    <p:extLst>
      <p:ext uri="{BB962C8B-B14F-4D97-AF65-F5344CB8AC3E}">
        <p14:creationId xmlns:p14="http://schemas.microsoft.com/office/powerpoint/2010/main" val="24857970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TT"/>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7">
            <a:extLst>
              <a:ext uri="{FF2B5EF4-FFF2-40B4-BE49-F238E27FC236}">
                <a16:creationId xmlns:a16="http://schemas.microsoft.com/office/drawing/2014/main" id="{4FF63D40-FF4A-4629-8DB8-F32FA4A9ABB1}"/>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D0BA1BD0-E84D-43B6-B53B-02A1D33850EA}"/>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E9F61F75-E1B0-4052-B6EE-917998A58DBA}"/>
              </a:ext>
            </a:extLst>
          </p:cNvPr>
          <p:cNvSpPr>
            <a:spLocks noGrp="1" noChangeArrowheads="1"/>
          </p:cNvSpPr>
          <p:nvPr>
            <p:ph type="sldNum" sz="quarter" idx="12"/>
          </p:nvPr>
        </p:nvSpPr>
        <p:spPr>
          <a:ln/>
        </p:spPr>
        <p:txBody>
          <a:bodyPr/>
          <a:lstStyle>
            <a:lvl1pPr>
              <a:defRPr/>
            </a:lvl1pPr>
          </a:lstStyle>
          <a:p>
            <a:fld id="{D3F0AF33-6686-4B59-BF90-96145D7EEA77}" type="slidenum">
              <a:rPr lang="en-US" altLang="en-US"/>
              <a:pPr/>
              <a:t>‹#›</a:t>
            </a:fld>
            <a:endParaRPr lang="en-US" altLang="en-US"/>
          </a:p>
        </p:txBody>
      </p:sp>
    </p:spTree>
    <p:extLst>
      <p:ext uri="{BB962C8B-B14F-4D97-AF65-F5344CB8AC3E}">
        <p14:creationId xmlns:p14="http://schemas.microsoft.com/office/powerpoint/2010/main" val="9328860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Content Placeholder 2"/>
          <p:cNvSpPr>
            <a:spLocks noGrp="1"/>
          </p:cNvSpPr>
          <p:nvPr>
            <p:ph sz="half" idx="1"/>
          </p:nvPr>
        </p:nvSpPr>
        <p:spPr>
          <a:xfrm>
            <a:off x="609600" y="1676401"/>
            <a:ext cx="5384800" cy="4454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Content Placeholder 3"/>
          <p:cNvSpPr>
            <a:spLocks noGrp="1"/>
          </p:cNvSpPr>
          <p:nvPr>
            <p:ph sz="half" idx="2"/>
          </p:nvPr>
        </p:nvSpPr>
        <p:spPr>
          <a:xfrm>
            <a:off x="6197600" y="1676401"/>
            <a:ext cx="5384800" cy="4454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Rectangle 67">
            <a:extLst>
              <a:ext uri="{FF2B5EF4-FFF2-40B4-BE49-F238E27FC236}">
                <a16:creationId xmlns:a16="http://schemas.microsoft.com/office/drawing/2014/main" id="{3F0498AB-A948-422F-97C7-BD31DF2586E8}"/>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E3756397-EFB9-4F19-AEF8-98D2F01BB9D4}"/>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1EDDD7C7-7D3C-4358-8567-1827DD7828CD}"/>
              </a:ext>
            </a:extLst>
          </p:cNvPr>
          <p:cNvSpPr>
            <a:spLocks noGrp="1" noChangeArrowheads="1"/>
          </p:cNvSpPr>
          <p:nvPr>
            <p:ph type="sldNum" sz="quarter" idx="12"/>
          </p:nvPr>
        </p:nvSpPr>
        <p:spPr>
          <a:ln/>
        </p:spPr>
        <p:txBody>
          <a:bodyPr/>
          <a:lstStyle>
            <a:lvl1pPr>
              <a:defRPr/>
            </a:lvl1pPr>
          </a:lstStyle>
          <a:p>
            <a:fld id="{5882E727-B72D-4207-8DC7-0DD0639A7211}" type="slidenum">
              <a:rPr lang="en-US" altLang="en-US"/>
              <a:pPr/>
              <a:t>‹#›</a:t>
            </a:fld>
            <a:endParaRPr lang="en-US" altLang="en-US"/>
          </a:p>
        </p:txBody>
      </p:sp>
    </p:spTree>
    <p:extLst>
      <p:ext uri="{BB962C8B-B14F-4D97-AF65-F5344CB8AC3E}">
        <p14:creationId xmlns:p14="http://schemas.microsoft.com/office/powerpoint/2010/main" val="27294900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TT"/>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7" name="Rectangle 67">
            <a:extLst>
              <a:ext uri="{FF2B5EF4-FFF2-40B4-BE49-F238E27FC236}">
                <a16:creationId xmlns:a16="http://schemas.microsoft.com/office/drawing/2014/main" id="{E069806B-2E39-49F4-B743-E4D71258C6FF}"/>
              </a:ext>
            </a:extLst>
          </p:cNvPr>
          <p:cNvSpPr>
            <a:spLocks noGrp="1" noChangeArrowheads="1"/>
          </p:cNvSpPr>
          <p:nvPr>
            <p:ph type="dt" sz="half" idx="10"/>
          </p:nvPr>
        </p:nvSpPr>
        <p:spPr>
          <a:ln/>
        </p:spPr>
        <p:txBody>
          <a:bodyPr/>
          <a:lstStyle>
            <a:lvl1pPr>
              <a:defRPr/>
            </a:lvl1pPr>
          </a:lstStyle>
          <a:p>
            <a:endParaRPr lang="en-US" altLang="en-US"/>
          </a:p>
        </p:txBody>
      </p:sp>
      <p:sp>
        <p:nvSpPr>
          <p:cNvPr id="8" name="Rectangle 68">
            <a:extLst>
              <a:ext uri="{FF2B5EF4-FFF2-40B4-BE49-F238E27FC236}">
                <a16:creationId xmlns:a16="http://schemas.microsoft.com/office/drawing/2014/main" id="{E46E0BDD-9E9E-44AE-BD78-AF1629E43C3A}"/>
              </a:ext>
            </a:extLst>
          </p:cNvPr>
          <p:cNvSpPr>
            <a:spLocks noGrp="1" noChangeArrowheads="1"/>
          </p:cNvSpPr>
          <p:nvPr>
            <p:ph type="ftr" sz="quarter" idx="11"/>
          </p:nvPr>
        </p:nvSpPr>
        <p:spPr>
          <a:ln/>
        </p:spPr>
        <p:txBody>
          <a:bodyPr/>
          <a:lstStyle>
            <a:lvl1pPr>
              <a:defRPr/>
            </a:lvl1pPr>
          </a:lstStyle>
          <a:p>
            <a:endParaRPr lang="en-US" altLang="en-US"/>
          </a:p>
        </p:txBody>
      </p:sp>
      <p:sp>
        <p:nvSpPr>
          <p:cNvPr id="9" name="Rectangle 69">
            <a:extLst>
              <a:ext uri="{FF2B5EF4-FFF2-40B4-BE49-F238E27FC236}">
                <a16:creationId xmlns:a16="http://schemas.microsoft.com/office/drawing/2014/main" id="{54A8328C-A377-4839-8B8E-6980747CC0E5}"/>
              </a:ext>
            </a:extLst>
          </p:cNvPr>
          <p:cNvSpPr>
            <a:spLocks noGrp="1" noChangeArrowheads="1"/>
          </p:cNvSpPr>
          <p:nvPr>
            <p:ph type="sldNum" sz="quarter" idx="12"/>
          </p:nvPr>
        </p:nvSpPr>
        <p:spPr>
          <a:ln/>
        </p:spPr>
        <p:txBody>
          <a:bodyPr/>
          <a:lstStyle>
            <a:lvl1pPr>
              <a:defRPr/>
            </a:lvl1pPr>
          </a:lstStyle>
          <a:p>
            <a:fld id="{6168F32B-B179-4F66-87CC-81465D7D404F}" type="slidenum">
              <a:rPr lang="en-US" altLang="en-US"/>
              <a:pPr/>
              <a:t>‹#›</a:t>
            </a:fld>
            <a:endParaRPr lang="en-US" altLang="en-US"/>
          </a:p>
        </p:txBody>
      </p:sp>
    </p:spTree>
    <p:extLst>
      <p:ext uri="{BB962C8B-B14F-4D97-AF65-F5344CB8AC3E}">
        <p14:creationId xmlns:p14="http://schemas.microsoft.com/office/powerpoint/2010/main" val="26042178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Rectangle 67">
            <a:extLst>
              <a:ext uri="{FF2B5EF4-FFF2-40B4-BE49-F238E27FC236}">
                <a16:creationId xmlns:a16="http://schemas.microsoft.com/office/drawing/2014/main" id="{CB955299-F7FC-4073-8C04-D175E5037539}"/>
              </a:ext>
            </a:extLst>
          </p:cNvPr>
          <p:cNvSpPr>
            <a:spLocks noGrp="1" noChangeArrowheads="1"/>
          </p:cNvSpPr>
          <p:nvPr>
            <p:ph type="dt" sz="half" idx="10"/>
          </p:nvPr>
        </p:nvSpPr>
        <p:spPr>
          <a:ln/>
        </p:spPr>
        <p:txBody>
          <a:bodyPr/>
          <a:lstStyle>
            <a:lvl1pPr>
              <a:defRPr/>
            </a:lvl1pPr>
          </a:lstStyle>
          <a:p>
            <a:endParaRPr lang="en-US" altLang="en-US"/>
          </a:p>
        </p:txBody>
      </p:sp>
      <p:sp>
        <p:nvSpPr>
          <p:cNvPr id="4" name="Rectangle 68">
            <a:extLst>
              <a:ext uri="{FF2B5EF4-FFF2-40B4-BE49-F238E27FC236}">
                <a16:creationId xmlns:a16="http://schemas.microsoft.com/office/drawing/2014/main" id="{19D7A5B5-1D01-40CC-91BD-191D5CAE5F24}"/>
              </a:ext>
            </a:extLst>
          </p:cNvPr>
          <p:cNvSpPr>
            <a:spLocks noGrp="1" noChangeArrowheads="1"/>
          </p:cNvSpPr>
          <p:nvPr>
            <p:ph type="ftr" sz="quarter" idx="11"/>
          </p:nvPr>
        </p:nvSpPr>
        <p:spPr>
          <a:ln/>
        </p:spPr>
        <p:txBody>
          <a:bodyPr/>
          <a:lstStyle>
            <a:lvl1pPr>
              <a:defRPr/>
            </a:lvl1pPr>
          </a:lstStyle>
          <a:p>
            <a:endParaRPr lang="en-US" altLang="en-US"/>
          </a:p>
        </p:txBody>
      </p:sp>
      <p:sp>
        <p:nvSpPr>
          <p:cNvPr id="5" name="Rectangle 69">
            <a:extLst>
              <a:ext uri="{FF2B5EF4-FFF2-40B4-BE49-F238E27FC236}">
                <a16:creationId xmlns:a16="http://schemas.microsoft.com/office/drawing/2014/main" id="{66D65054-616D-4A36-A1C6-CC7B92B1674F}"/>
              </a:ext>
            </a:extLst>
          </p:cNvPr>
          <p:cNvSpPr>
            <a:spLocks noGrp="1" noChangeArrowheads="1"/>
          </p:cNvSpPr>
          <p:nvPr>
            <p:ph type="sldNum" sz="quarter" idx="12"/>
          </p:nvPr>
        </p:nvSpPr>
        <p:spPr>
          <a:ln/>
        </p:spPr>
        <p:txBody>
          <a:bodyPr/>
          <a:lstStyle>
            <a:lvl1pPr>
              <a:defRPr/>
            </a:lvl1pPr>
          </a:lstStyle>
          <a:p>
            <a:fld id="{9215B111-46B5-45D4-AFC2-28B50D8CA796}" type="slidenum">
              <a:rPr lang="en-US" altLang="en-US"/>
              <a:pPr/>
              <a:t>‹#›</a:t>
            </a:fld>
            <a:endParaRPr lang="en-US" altLang="en-US"/>
          </a:p>
        </p:txBody>
      </p:sp>
    </p:spTree>
    <p:extLst>
      <p:ext uri="{BB962C8B-B14F-4D97-AF65-F5344CB8AC3E}">
        <p14:creationId xmlns:p14="http://schemas.microsoft.com/office/powerpoint/2010/main" val="367122048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7">
            <a:extLst>
              <a:ext uri="{FF2B5EF4-FFF2-40B4-BE49-F238E27FC236}">
                <a16:creationId xmlns:a16="http://schemas.microsoft.com/office/drawing/2014/main" id="{E5AE49FC-301E-4DAB-A081-AEAEA6B2E6C1}"/>
              </a:ext>
            </a:extLst>
          </p:cNvPr>
          <p:cNvSpPr>
            <a:spLocks noGrp="1" noChangeArrowheads="1"/>
          </p:cNvSpPr>
          <p:nvPr>
            <p:ph type="dt" sz="half" idx="10"/>
          </p:nvPr>
        </p:nvSpPr>
        <p:spPr>
          <a:ln/>
        </p:spPr>
        <p:txBody>
          <a:bodyPr/>
          <a:lstStyle>
            <a:lvl1pPr>
              <a:defRPr/>
            </a:lvl1pPr>
          </a:lstStyle>
          <a:p>
            <a:endParaRPr lang="en-US" altLang="en-US"/>
          </a:p>
        </p:txBody>
      </p:sp>
      <p:sp>
        <p:nvSpPr>
          <p:cNvPr id="3" name="Rectangle 68">
            <a:extLst>
              <a:ext uri="{FF2B5EF4-FFF2-40B4-BE49-F238E27FC236}">
                <a16:creationId xmlns:a16="http://schemas.microsoft.com/office/drawing/2014/main" id="{1CA88315-B8F3-44DD-AA91-AA8E7CBBD667}"/>
              </a:ext>
            </a:extLst>
          </p:cNvPr>
          <p:cNvSpPr>
            <a:spLocks noGrp="1" noChangeArrowheads="1"/>
          </p:cNvSpPr>
          <p:nvPr>
            <p:ph type="ftr" sz="quarter" idx="11"/>
          </p:nvPr>
        </p:nvSpPr>
        <p:spPr>
          <a:ln/>
        </p:spPr>
        <p:txBody>
          <a:bodyPr/>
          <a:lstStyle>
            <a:lvl1pPr>
              <a:defRPr/>
            </a:lvl1pPr>
          </a:lstStyle>
          <a:p>
            <a:endParaRPr lang="en-US" altLang="en-US"/>
          </a:p>
        </p:txBody>
      </p:sp>
      <p:sp>
        <p:nvSpPr>
          <p:cNvPr id="4" name="Rectangle 69">
            <a:extLst>
              <a:ext uri="{FF2B5EF4-FFF2-40B4-BE49-F238E27FC236}">
                <a16:creationId xmlns:a16="http://schemas.microsoft.com/office/drawing/2014/main" id="{A0E251A0-405B-48C4-884E-8D26C8973AEE}"/>
              </a:ext>
            </a:extLst>
          </p:cNvPr>
          <p:cNvSpPr>
            <a:spLocks noGrp="1" noChangeArrowheads="1"/>
          </p:cNvSpPr>
          <p:nvPr>
            <p:ph type="sldNum" sz="quarter" idx="12"/>
          </p:nvPr>
        </p:nvSpPr>
        <p:spPr>
          <a:ln/>
        </p:spPr>
        <p:txBody>
          <a:bodyPr/>
          <a:lstStyle>
            <a:lvl1pPr>
              <a:defRPr/>
            </a:lvl1pPr>
          </a:lstStyle>
          <a:p>
            <a:fld id="{F232CDD4-631C-416B-8274-EF67B33D8EB2}" type="slidenum">
              <a:rPr lang="en-US" altLang="en-US"/>
              <a:pPr/>
              <a:t>‹#›</a:t>
            </a:fld>
            <a:endParaRPr lang="en-US" altLang="en-US"/>
          </a:p>
        </p:txBody>
      </p:sp>
    </p:spTree>
    <p:extLst>
      <p:ext uri="{BB962C8B-B14F-4D97-AF65-F5344CB8AC3E}">
        <p14:creationId xmlns:p14="http://schemas.microsoft.com/office/powerpoint/2010/main" val="32416644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TT"/>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a:extLst>
              <a:ext uri="{FF2B5EF4-FFF2-40B4-BE49-F238E27FC236}">
                <a16:creationId xmlns:a16="http://schemas.microsoft.com/office/drawing/2014/main" id="{7698DB04-CD58-4ED4-8650-AC7035748273}"/>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70D8CAC2-4362-4FED-87FE-E669FCFD9E79}"/>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B783ED45-77A7-4D66-98F0-2865FB105875}"/>
              </a:ext>
            </a:extLst>
          </p:cNvPr>
          <p:cNvSpPr>
            <a:spLocks noGrp="1" noChangeArrowheads="1"/>
          </p:cNvSpPr>
          <p:nvPr>
            <p:ph type="sldNum" sz="quarter" idx="12"/>
          </p:nvPr>
        </p:nvSpPr>
        <p:spPr>
          <a:ln/>
        </p:spPr>
        <p:txBody>
          <a:bodyPr/>
          <a:lstStyle>
            <a:lvl1pPr>
              <a:defRPr/>
            </a:lvl1pPr>
          </a:lstStyle>
          <a:p>
            <a:fld id="{F1E33730-243A-4AC4-B37D-A7029089AC47}" type="slidenum">
              <a:rPr lang="en-US" altLang="en-US"/>
              <a:pPr/>
              <a:t>‹#›</a:t>
            </a:fld>
            <a:endParaRPr lang="en-US" altLang="en-US"/>
          </a:p>
        </p:txBody>
      </p:sp>
    </p:spTree>
    <p:extLst>
      <p:ext uri="{BB962C8B-B14F-4D97-AF65-F5344CB8AC3E}">
        <p14:creationId xmlns:p14="http://schemas.microsoft.com/office/powerpoint/2010/main" val="1736553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Wednesday, August 12, 2020</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65800136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TT"/>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TT"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a:extLst>
              <a:ext uri="{FF2B5EF4-FFF2-40B4-BE49-F238E27FC236}">
                <a16:creationId xmlns:a16="http://schemas.microsoft.com/office/drawing/2014/main" id="{192A4CBE-5990-44BA-9497-2A55C47E878C}"/>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4219620E-4812-4F04-98E8-1B8ADEB4BDC0}"/>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8AD5CA12-3BBF-4B5C-AAF8-0D9CF4BF7FAB}"/>
              </a:ext>
            </a:extLst>
          </p:cNvPr>
          <p:cNvSpPr>
            <a:spLocks noGrp="1" noChangeArrowheads="1"/>
          </p:cNvSpPr>
          <p:nvPr>
            <p:ph type="sldNum" sz="quarter" idx="12"/>
          </p:nvPr>
        </p:nvSpPr>
        <p:spPr>
          <a:ln/>
        </p:spPr>
        <p:txBody>
          <a:bodyPr/>
          <a:lstStyle>
            <a:lvl1pPr>
              <a:defRPr/>
            </a:lvl1pPr>
          </a:lstStyle>
          <a:p>
            <a:fld id="{3F6E8D6E-E212-4A26-AB62-C5ADD395AF5C}" type="slidenum">
              <a:rPr lang="en-US" altLang="en-US"/>
              <a:pPr/>
              <a:t>‹#›</a:t>
            </a:fld>
            <a:endParaRPr lang="en-US" altLang="en-US"/>
          </a:p>
        </p:txBody>
      </p:sp>
    </p:spTree>
    <p:extLst>
      <p:ext uri="{BB962C8B-B14F-4D97-AF65-F5344CB8AC3E}">
        <p14:creationId xmlns:p14="http://schemas.microsoft.com/office/powerpoint/2010/main" val="135754243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AEFC2719-1632-4E5F-B13D-B5F55C67A686}"/>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F430B735-7300-4B34-84A4-E022F635D6F8}"/>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48BFDF1E-F5F2-4697-B80A-6E9E9E6743D0}"/>
              </a:ext>
            </a:extLst>
          </p:cNvPr>
          <p:cNvSpPr>
            <a:spLocks noGrp="1" noChangeArrowheads="1"/>
          </p:cNvSpPr>
          <p:nvPr>
            <p:ph type="sldNum" sz="quarter" idx="12"/>
          </p:nvPr>
        </p:nvSpPr>
        <p:spPr>
          <a:ln/>
        </p:spPr>
        <p:txBody>
          <a:bodyPr/>
          <a:lstStyle>
            <a:lvl1pPr>
              <a:defRPr/>
            </a:lvl1pPr>
          </a:lstStyle>
          <a:p>
            <a:fld id="{9E7CE4FE-4995-4F16-96A7-6DBF1965DFAA}" type="slidenum">
              <a:rPr lang="en-US" altLang="en-US"/>
              <a:pPr/>
              <a:t>‹#›</a:t>
            </a:fld>
            <a:endParaRPr lang="en-US" altLang="en-US"/>
          </a:p>
        </p:txBody>
      </p:sp>
    </p:spTree>
    <p:extLst>
      <p:ext uri="{BB962C8B-B14F-4D97-AF65-F5344CB8AC3E}">
        <p14:creationId xmlns:p14="http://schemas.microsoft.com/office/powerpoint/2010/main" val="20507188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7813"/>
            <a:ext cx="2743200" cy="5853112"/>
          </a:xfrm>
        </p:spPr>
        <p:txBody>
          <a:bodyPr vert="eaVert"/>
          <a:lstStyle/>
          <a:p>
            <a:r>
              <a:rPr lang="en-US"/>
              <a:t>Click to edit Master title style</a:t>
            </a:r>
            <a:endParaRPr lang="en-TT"/>
          </a:p>
        </p:txBody>
      </p:sp>
      <p:sp>
        <p:nvSpPr>
          <p:cNvPr id="3" name="Vertical Text Placeholder 2"/>
          <p:cNvSpPr>
            <a:spLocks noGrp="1"/>
          </p:cNvSpPr>
          <p:nvPr>
            <p:ph type="body" orient="vert" idx="1"/>
          </p:nvPr>
        </p:nvSpPr>
        <p:spPr>
          <a:xfrm>
            <a:off x="609600" y="277813"/>
            <a:ext cx="8026400" cy="5853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3EF579E6-DE41-4AA5-AA1A-3105E714BAE0}"/>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13F2B7ED-7198-4CA7-B6A4-05F00548924B}"/>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823A319D-5679-41B7-AD0B-3C8E2F4B0EF8}"/>
              </a:ext>
            </a:extLst>
          </p:cNvPr>
          <p:cNvSpPr>
            <a:spLocks noGrp="1" noChangeArrowheads="1"/>
          </p:cNvSpPr>
          <p:nvPr>
            <p:ph type="sldNum" sz="quarter" idx="12"/>
          </p:nvPr>
        </p:nvSpPr>
        <p:spPr>
          <a:ln/>
        </p:spPr>
        <p:txBody>
          <a:bodyPr/>
          <a:lstStyle>
            <a:lvl1pPr>
              <a:defRPr/>
            </a:lvl1pPr>
          </a:lstStyle>
          <a:p>
            <a:fld id="{92348AA7-2B56-4461-BF15-CBABC8015E13}" type="slidenum">
              <a:rPr lang="en-US" altLang="en-US"/>
              <a:pPr/>
              <a:t>‹#›</a:t>
            </a:fld>
            <a:endParaRPr lang="en-US" altLang="en-US"/>
          </a:p>
        </p:txBody>
      </p:sp>
    </p:spTree>
    <p:extLst>
      <p:ext uri="{BB962C8B-B14F-4D97-AF65-F5344CB8AC3E}">
        <p14:creationId xmlns:p14="http://schemas.microsoft.com/office/powerpoint/2010/main" val="30248253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a:extLst>
              <a:ext uri="{FF2B5EF4-FFF2-40B4-BE49-F238E27FC236}">
                <a16:creationId xmlns:a16="http://schemas.microsoft.com/office/drawing/2014/main" id="{5696437E-F5F7-44CF-981D-9ECCF23F35F0}"/>
              </a:ext>
            </a:extLst>
          </p:cNvPr>
          <p:cNvGrpSpPr>
            <a:grpSpLocks/>
          </p:cNvGrpSpPr>
          <p:nvPr/>
        </p:nvGrpSpPr>
        <p:grpSpPr bwMode="auto">
          <a:xfrm>
            <a:off x="4234" y="4267200"/>
            <a:ext cx="12187767" cy="2590800"/>
            <a:chOff x="2" y="2688"/>
            <a:chExt cx="5758" cy="1632"/>
          </a:xfrm>
        </p:grpSpPr>
        <p:sp>
          <p:nvSpPr>
            <p:cNvPr id="5" name="Freeform 3">
              <a:extLst>
                <a:ext uri="{FF2B5EF4-FFF2-40B4-BE49-F238E27FC236}">
                  <a16:creationId xmlns:a16="http://schemas.microsoft.com/office/drawing/2014/main" id="{FDDB0E99-531E-4510-8204-C5F99A8EAF72}"/>
                </a:ext>
              </a:extLst>
            </p:cNvPr>
            <p:cNvSpPr>
              <a:spLocks/>
            </p:cNvSpPr>
            <p:nvPr/>
          </p:nvSpPr>
          <p:spPr bwMode="hidden">
            <a:xfrm>
              <a:off x="2" y="2688"/>
              <a:ext cx="5758" cy="1632"/>
            </a:xfrm>
            <a:custGeom>
              <a:avLst/>
              <a:gdLst>
                <a:gd name="T0" fmla="*/ 5794 w 5740"/>
                <a:gd name="T1" fmla="*/ 233 h 4316"/>
                <a:gd name="T2" fmla="*/ 0 w 5740"/>
                <a:gd name="T3" fmla="*/ 233 h 4316"/>
                <a:gd name="T4" fmla="*/ 0 w 5740"/>
                <a:gd name="T5" fmla="*/ 0 h 4316"/>
                <a:gd name="T6" fmla="*/ 5794 w 5740"/>
                <a:gd name="T7" fmla="*/ 0 h 4316"/>
                <a:gd name="T8" fmla="*/ 5794 w 5740"/>
                <a:gd name="T9" fmla="*/ 233 h 4316"/>
                <a:gd name="T10" fmla="*/ 5794 w 5740"/>
                <a:gd name="T11" fmla="*/ 233 h 43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40" h="4316">
                  <a:moveTo>
                    <a:pt x="5740" y="4316"/>
                  </a:moveTo>
                  <a:lnTo>
                    <a:pt x="0" y="4316"/>
                  </a:lnTo>
                  <a:lnTo>
                    <a:pt x="0" y="0"/>
                  </a:lnTo>
                  <a:lnTo>
                    <a:pt x="5740" y="0"/>
                  </a:lnTo>
                  <a:lnTo>
                    <a:pt x="5740" y="431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nvGrpSpPr>
            <p:cNvPr id="6" name="Group 4">
              <a:extLst>
                <a:ext uri="{FF2B5EF4-FFF2-40B4-BE49-F238E27FC236}">
                  <a16:creationId xmlns:a16="http://schemas.microsoft.com/office/drawing/2014/main" id="{87BE5C5A-A399-436E-937F-488FF558FF8E}"/>
                </a:ext>
              </a:extLst>
            </p:cNvPr>
            <p:cNvGrpSpPr>
              <a:grpSpLocks/>
            </p:cNvGrpSpPr>
            <p:nvPr/>
          </p:nvGrpSpPr>
          <p:grpSpPr bwMode="auto">
            <a:xfrm>
              <a:off x="1776" y="3024"/>
              <a:ext cx="3929" cy="1290"/>
              <a:chOff x="1776" y="3024"/>
              <a:chExt cx="3929" cy="1290"/>
            </a:xfrm>
          </p:grpSpPr>
          <p:grpSp>
            <p:nvGrpSpPr>
              <p:cNvPr id="7" name="Group 5">
                <a:extLst>
                  <a:ext uri="{FF2B5EF4-FFF2-40B4-BE49-F238E27FC236}">
                    <a16:creationId xmlns:a16="http://schemas.microsoft.com/office/drawing/2014/main" id="{452937C8-C172-4F90-965C-850412B27C5E}"/>
                  </a:ext>
                </a:extLst>
              </p:cNvPr>
              <p:cNvGrpSpPr>
                <a:grpSpLocks/>
              </p:cNvGrpSpPr>
              <p:nvPr/>
            </p:nvGrpSpPr>
            <p:grpSpPr bwMode="auto">
              <a:xfrm>
                <a:off x="2268" y="3934"/>
                <a:ext cx="638" cy="377"/>
                <a:chOff x="2268" y="3934"/>
                <a:chExt cx="638" cy="377"/>
              </a:xfrm>
            </p:grpSpPr>
            <p:sp>
              <p:nvSpPr>
                <p:cNvPr id="60" name="Oval 6">
                  <a:extLst>
                    <a:ext uri="{FF2B5EF4-FFF2-40B4-BE49-F238E27FC236}">
                      <a16:creationId xmlns:a16="http://schemas.microsoft.com/office/drawing/2014/main" id="{87487959-4AF7-47C0-B3A1-767A6CD67A95}"/>
                    </a:ext>
                  </a:extLst>
                </p:cNvPr>
                <p:cNvSpPr>
                  <a:spLocks noChangeArrowheads="1"/>
                </p:cNvSpPr>
                <p:nvPr/>
              </p:nvSpPr>
              <p:spPr bwMode="hidden">
                <a:xfrm>
                  <a:off x="2268" y="3934"/>
                  <a:ext cx="638" cy="377"/>
                </a:xfrm>
                <a:prstGeom prst="ellipse">
                  <a:avLst/>
                </a:prstGeom>
                <a:gradFill rotWithShape="0">
                  <a:gsLst>
                    <a:gs pos="0">
                      <a:srgbClr val="865AE0"/>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1" name="Oval 7">
                  <a:extLst>
                    <a:ext uri="{FF2B5EF4-FFF2-40B4-BE49-F238E27FC236}">
                      <a16:creationId xmlns:a16="http://schemas.microsoft.com/office/drawing/2014/main" id="{51AB702A-6A7C-4E93-B203-22E9DB5698CC}"/>
                    </a:ext>
                  </a:extLst>
                </p:cNvPr>
                <p:cNvSpPr>
                  <a:spLocks noChangeArrowheads="1"/>
                </p:cNvSpPr>
                <p:nvPr/>
              </p:nvSpPr>
              <p:spPr bwMode="hidden">
                <a:xfrm>
                  <a:off x="2314" y="3958"/>
                  <a:ext cx="543" cy="332"/>
                </a:xfrm>
                <a:prstGeom prst="ellipse">
                  <a:avLst/>
                </a:prstGeom>
                <a:gradFill rotWithShape="0">
                  <a:gsLst>
                    <a:gs pos="0">
                      <a:schemeClr val="accent1"/>
                    </a:gs>
                    <a:gs pos="100000">
                      <a:srgbClr val="865AE0"/>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2" name="Oval 8">
                  <a:extLst>
                    <a:ext uri="{FF2B5EF4-FFF2-40B4-BE49-F238E27FC236}">
                      <a16:creationId xmlns:a16="http://schemas.microsoft.com/office/drawing/2014/main" id="{7FAF219E-FAF3-4AA1-9873-F387DF210521}"/>
                    </a:ext>
                  </a:extLst>
                </p:cNvPr>
                <p:cNvSpPr>
                  <a:spLocks noChangeArrowheads="1"/>
                </p:cNvSpPr>
                <p:nvPr/>
              </p:nvSpPr>
              <p:spPr bwMode="hidden">
                <a:xfrm>
                  <a:off x="2341" y="3979"/>
                  <a:ext cx="501" cy="299"/>
                </a:xfrm>
                <a:prstGeom prst="ellipse">
                  <a:avLst/>
                </a:prstGeom>
                <a:gradFill rotWithShape="0">
                  <a:gsLst>
                    <a:gs pos="0">
                      <a:srgbClr val="8B5DE8"/>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3" name="Oval 9">
                  <a:extLst>
                    <a:ext uri="{FF2B5EF4-FFF2-40B4-BE49-F238E27FC236}">
                      <a16:creationId xmlns:a16="http://schemas.microsoft.com/office/drawing/2014/main" id="{F3EC66BA-E68F-4CD1-9D3B-E96739837A5C}"/>
                    </a:ext>
                  </a:extLst>
                </p:cNvPr>
                <p:cNvSpPr>
                  <a:spLocks noChangeArrowheads="1"/>
                </p:cNvSpPr>
                <p:nvPr/>
              </p:nvSpPr>
              <p:spPr bwMode="hidden">
                <a:xfrm>
                  <a:off x="2368" y="3997"/>
                  <a:ext cx="444" cy="258"/>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4" name="Oval 10">
                  <a:extLst>
                    <a:ext uri="{FF2B5EF4-FFF2-40B4-BE49-F238E27FC236}">
                      <a16:creationId xmlns:a16="http://schemas.microsoft.com/office/drawing/2014/main" id="{999C25DB-37D4-4CBD-B0FE-CAE3BE53CE3C}"/>
                    </a:ext>
                  </a:extLst>
                </p:cNvPr>
                <p:cNvSpPr>
                  <a:spLocks noChangeArrowheads="1"/>
                </p:cNvSpPr>
                <p:nvPr/>
              </p:nvSpPr>
              <p:spPr bwMode="hidden">
                <a:xfrm>
                  <a:off x="2385" y="4005"/>
                  <a:ext cx="413" cy="240"/>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5" name="Oval 11">
                  <a:extLst>
                    <a:ext uri="{FF2B5EF4-FFF2-40B4-BE49-F238E27FC236}">
                      <a16:creationId xmlns:a16="http://schemas.microsoft.com/office/drawing/2014/main" id="{1A32605B-F4C4-4436-89E2-C8C7A58A5E81}"/>
                    </a:ext>
                  </a:extLst>
                </p:cNvPr>
                <p:cNvSpPr>
                  <a:spLocks noChangeArrowheads="1"/>
                </p:cNvSpPr>
                <p:nvPr/>
              </p:nvSpPr>
              <p:spPr bwMode="hidden">
                <a:xfrm>
                  <a:off x="2437" y="4026"/>
                  <a:ext cx="306" cy="192"/>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6" name="Oval 12">
                  <a:extLst>
                    <a:ext uri="{FF2B5EF4-FFF2-40B4-BE49-F238E27FC236}">
                      <a16:creationId xmlns:a16="http://schemas.microsoft.com/office/drawing/2014/main" id="{B4EFD9D1-6DD1-4633-A544-CC6AA4FB0A6F}"/>
                    </a:ext>
                  </a:extLst>
                </p:cNvPr>
                <p:cNvSpPr>
                  <a:spLocks noChangeArrowheads="1"/>
                </p:cNvSpPr>
                <p:nvPr/>
              </p:nvSpPr>
              <p:spPr bwMode="hidden">
                <a:xfrm>
                  <a:off x="2476" y="4056"/>
                  <a:ext cx="227" cy="135"/>
                </a:xfrm>
                <a:prstGeom prst="ellipse">
                  <a:avLst/>
                </a:prstGeom>
                <a:gradFill rotWithShape="0">
                  <a:gsLst>
                    <a:gs pos="0">
                      <a:schemeClr val="accent1"/>
                    </a:gs>
                    <a:gs pos="100000">
                      <a:srgbClr val="8B5DE8"/>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67" name="Oval 13">
                  <a:extLst>
                    <a:ext uri="{FF2B5EF4-FFF2-40B4-BE49-F238E27FC236}">
                      <a16:creationId xmlns:a16="http://schemas.microsoft.com/office/drawing/2014/main" id="{146AB244-EC45-4C41-8B69-FE63EF79893B}"/>
                    </a:ext>
                  </a:extLst>
                </p:cNvPr>
                <p:cNvSpPr>
                  <a:spLocks noChangeArrowheads="1"/>
                </p:cNvSpPr>
                <p:nvPr/>
              </p:nvSpPr>
              <p:spPr bwMode="hidden">
                <a:xfrm>
                  <a:off x="2542" y="4097"/>
                  <a:ext cx="90" cy="60"/>
                </a:xfrm>
                <a:prstGeom prst="ellipse">
                  <a:avLst/>
                </a:prstGeom>
                <a:gradFill rotWithShape="0">
                  <a:gsLst>
                    <a:gs pos="0">
                      <a:schemeClr val="accent1"/>
                    </a:gs>
                    <a:gs pos="100000">
                      <a:srgbClr val="8B5DE8"/>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sp>
            <p:nvSpPr>
              <p:cNvPr id="8" name="Oval 14">
                <a:extLst>
                  <a:ext uri="{FF2B5EF4-FFF2-40B4-BE49-F238E27FC236}">
                    <a16:creationId xmlns:a16="http://schemas.microsoft.com/office/drawing/2014/main" id="{445B4641-AA7C-4A3F-A093-083E3701CB09}"/>
                  </a:ext>
                </a:extLst>
              </p:cNvPr>
              <p:cNvSpPr>
                <a:spLocks noChangeArrowheads="1"/>
              </p:cNvSpPr>
              <p:nvPr/>
            </p:nvSpPr>
            <p:spPr bwMode="hidden">
              <a:xfrm>
                <a:off x="3686" y="3810"/>
                <a:ext cx="532" cy="327"/>
              </a:xfrm>
              <a:prstGeom prst="ellipse">
                <a:avLst/>
              </a:prstGeom>
              <a:gradFill rotWithShape="0">
                <a:gsLst>
                  <a:gs pos="0">
                    <a:schemeClr val="accent1"/>
                  </a:gs>
                  <a:gs pos="100000">
                    <a:srgbClr val="8B5DE8"/>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9" name="Oval 15">
                <a:extLst>
                  <a:ext uri="{FF2B5EF4-FFF2-40B4-BE49-F238E27FC236}">
                    <a16:creationId xmlns:a16="http://schemas.microsoft.com/office/drawing/2014/main" id="{1ACDBCBA-EA8E-4F40-A7B7-0D37B881082D}"/>
                  </a:ext>
                </a:extLst>
              </p:cNvPr>
              <p:cNvSpPr>
                <a:spLocks noChangeArrowheads="1"/>
              </p:cNvSpPr>
              <p:nvPr/>
            </p:nvSpPr>
            <p:spPr bwMode="hidden">
              <a:xfrm>
                <a:off x="3726" y="3840"/>
                <a:ext cx="452" cy="275"/>
              </a:xfrm>
              <a:prstGeom prst="ellipse">
                <a:avLst/>
              </a:prstGeom>
              <a:gradFill rotWithShape="0">
                <a:gsLst>
                  <a:gs pos="0">
                    <a:srgbClr val="8B5DE8"/>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0" name="Oval 16">
                <a:extLst>
                  <a:ext uri="{FF2B5EF4-FFF2-40B4-BE49-F238E27FC236}">
                    <a16:creationId xmlns:a16="http://schemas.microsoft.com/office/drawing/2014/main" id="{DA58F708-8F35-4773-86DC-BB044614FDFC}"/>
                  </a:ext>
                </a:extLst>
              </p:cNvPr>
              <p:cNvSpPr>
                <a:spLocks noChangeArrowheads="1"/>
              </p:cNvSpPr>
              <p:nvPr/>
            </p:nvSpPr>
            <p:spPr bwMode="hidden">
              <a:xfrm>
                <a:off x="3782" y="3872"/>
                <a:ext cx="344" cy="2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 name="Oval 17">
                <a:extLst>
                  <a:ext uri="{FF2B5EF4-FFF2-40B4-BE49-F238E27FC236}">
                    <a16:creationId xmlns:a16="http://schemas.microsoft.com/office/drawing/2014/main" id="{B043F50F-72E1-4EA5-B5D6-8D9E541F1596}"/>
                  </a:ext>
                </a:extLst>
              </p:cNvPr>
              <p:cNvSpPr>
                <a:spLocks noChangeArrowheads="1"/>
              </p:cNvSpPr>
              <p:nvPr/>
            </p:nvSpPr>
            <p:spPr bwMode="hidden">
              <a:xfrm>
                <a:off x="3822" y="3896"/>
                <a:ext cx="262" cy="159"/>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2" name="Oval 18">
                <a:extLst>
                  <a:ext uri="{FF2B5EF4-FFF2-40B4-BE49-F238E27FC236}">
                    <a16:creationId xmlns:a16="http://schemas.microsoft.com/office/drawing/2014/main" id="{3E15CE1A-F5A2-40AF-ADFF-74707CAC9CD7}"/>
                  </a:ext>
                </a:extLst>
              </p:cNvPr>
              <p:cNvSpPr>
                <a:spLocks noChangeArrowheads="1"/>
              </p:cNvSpPr>
              <p:nvPr/>
            </p:nvSpPr>
            <p:spPr bwMode="hidden">
              <a:xfrm>
                <a:off x="3856" y="3922"/>
                <a:ext cx="192" cy="1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3" name="Freeform 19">
                <a:extLst>
                  <a:ext uri="{FF2B5EF4-FFF2-40B4-BE49-F238E27FC236}">
                    <a16:creationId xmlns:a16="http://schemas.microsoft.com/office/drawing/2014/main" id="{47ECFEEE-DE47-4E72-9F77-7F595822A149}"/>
                  </a:ext>
                </a:extLst>
              </p:cNvPr>
              <p:cNvSpPr>
                <a:spLocks/>
              </p:cNvSpPr>
              <p:nvPr/>
            </p:nvSpPr>
            <p:spPr bwMode="hidden">
              <a:xfrm>
                <a:off x="3575" y="3715"/>
                <a:ext cx="383" cy="161"/>
              </a:xfrm>
              <a:custGeom>
                <a:avLst/>
                <a:gdLst>
                  <a:gd name="T0" fmla="*/ 376 w 382"/>
                  <a:gd name="T1" fmla="*/ 12 h 161"/>
                  <a:gd name="T2" fmla="*/ 257 w 382"/>
                  <a:gd name="T3" fmla="*/ 24 h 161"/>
                  <a:gd name="T4" fmla="*/ 149 w 382"/>
                  <a:gd name="T5" fmla="*/ 54 h 161"/>
                  <a:gd name="T6" fmla="*/ 101 w 382"/>
                  <a:gd name="T7" fmla="*/ 77 h 161"/>
                  <a:gd name="T8" fmla="*/ 59 w 382"/>
                  <a:gd name="T9" fmla="*/ 101 h 161"/>
                  <a:gd name="T10" fmla="*/ 24 w 382"/>
                  <a:gd name="T11" fmla="*/ 131 h 161"/>
                  <a:gd name="T12" fmla="*/ 0 w 382"/>
                  <a:gd name="T13" fmla="*/ 161 h 161"/>
                  <a:gd name="T14" fmla="*/ 0 w 382"/>
                  <a:gd name="T15" fmla="*/ 137 h 161"/>
                  <a:gd name="T16" fmla="*/ 29 w 382"/>
                  <a:gd name="T17" fmla="*/ 107 h 161"/>
                  <a:gd name="T18" fmla="*/ 65 w 382"/>
                  <a:gd name="T19" fmla="*/ 83 h 161"/>
                  <a:gd name="T20" fmla="*/ 155 w 382"/>
                  <a:gd name="T21" fmla="*/ 36 h 161"/>
                  <a:gd name="T22" fmla="*/ 257 w 382"/>
                  <a:gd name="T23" fmla="*/ 12 h 161"/>
                  <a:gd name="T24" fmla="*/ 376 w 382"/>
                  <a:gd name="T25" fmla="*/ 0 h 161"/>
                  <a:gd name="T26" fmla="*/ 376 w 382"/>
                  <a:gd name="T27" fmla="*/ 0 h 161"/>
                  <a:gd name="T28" fmla="*/ 382 w 382"/>
                  <a:gd name="T29" fmla="*/ 0 h 161"/>
                  <a:gd name="T30" fmla="*/ 382 w 382"/>
                  <a:gd name="T31" fmla="*/ 12 h 161"/>
                  <a:gd name="T32" fmla="*/ 376 w 382"/>
                  <a:gd name="T33" fmla="*/ 12 h 161"/>
                  <a:gd name="T34" fmla="*/ 376 w 382"/>
                  <a:gd name="T35" fmla="*/ 12 h 161"/>
                  <a:gd name="T36" fmla="*/ 376 w 382"/>
                  <a:gd name="T37" fmla="*/ 1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2" h="161">
                    <a:moveTo>
                      <a:pt x="376" y="12"/>
                    </a:moveTo>
                    <a:lnTo>
                      <a:pt x="257" y="24"/>
                    </a:lnTo>
                    <a:lnTo>
                      <a:pt x="149" y="54"/>
                    </a:lnTo>
                    <a:lnTo>
                      <a:pt x="101" y="77"/>
                    </a:lnTo>
                    <a:lnTo>
                      <a:pt x="59" y="101"/>
                    </a:lnTo>
                    <a:lnTo>
                      <a:pt x="24" y="131"/>
                    </a:lnTo>
                    <a:lnTo>
                      <a:pt x="0" y="161"/>
                    </a:lnTo>
                    <a:lnTo>
                      <a:pt x="0" y="137"/>
                    </a:lnTo>
                    <a:lnTo>
                      <a:pt x="29" y="107"/>
                    </a:lnTo>
                    <a:lnTo>
                      <a:pt x="65" y="83"/>
                    </a:lnTo>
                    <a:lnTo>
                      <a:pt x="155" y="36"/>
                    </a:lnTo>
                    <a:lnTo>
                      <a:pt x="257" y="12"/>
                    </a:lnTo>
                    <a:lnTo>
                      <a:pt x="376" y="0"/>
                    </a:lnTo>
                    <a:lnTo>
                      <a:pt x="376" y="0"/>
                    </a:lnTo>
                    <a:lnTo>
                      <a:pt x="382" y="0"/>
                    </a:lnTo>
                    <a:lnTo>
                      <a:pt x="382" y="12"/>
                    </a:lnTo>
                    <a:lnTo>
                      <a:pt x="376" y="12"/>
                    </a:lnTo>
                    <a:lnTo>
                      <a:pt x="376" y="12"/>
                    </a:lnTo>
                    <a:lnTo>
                      <a:pt x="376" y="12"/>
                    </a:lnTo>
                    <a:close/>
                  </a:path>
                </a:pathLst>
              </a:custGeom>
              <a:gradFill rotWithShape="0">
                <a:gsLst>
                  <a:gs pos="0">
                    <a:schemeClr val="accent1">
                      <a:gamma/>
                      <a:shade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4" name="Freeform 20">
                <a:extLst>
                  <a:ext uri="{FF2B5EF4-FFF2-40B4-BE49-F238E27FC236}">
                    <a16:creationId xmlns:a16="http://schemas.microsoft.com/office/drawing/2014/main" id="{64C44FB2-F7EC-4024-8D07-F808A7918A15}"/>
                  </a:ext>
                </a:extLst>
              </p:cNvPr>
              <p:cNvSpPr>
                <a:spLocks/>
              </p:cNvSpPr>
              <p:nvPr/>
            </p:nvSpPr>
            <p:spPr bwMode="hidden">
              <a:xfrm>
                <a:off x="3695" y="4170"/>
                <a:ext cx="444" cy="66"/>
              </a:xfrm>
              <a:custGeom>
                <a:avLst/>
                <a:gdLst>
                  <a:gd name="T0" fmla="*/ 257 w 443"/>
                  <a:gd name="T1" fmla="*/ 54 h 66"/>
                  <a:gd name="T2" fmla="*/ 353 w 443"/>
                  <a:gd name="T3" fmla="*/ 48 h 66"/>
                  <a:gd name="T4" fmla="*/ 443 w 443"/>
                  <a:gd name="T5" fmla="*/ 24 h 66"/>
                  <a:gd name="T6" fmla="*/ 443 w 443"/>
                  <a:gd name="T7" fmla="*/ 36 h 66"/>
                  <a:gd name="T8" fmla="*/ 353 w 443"/>
                  <a:gd name="T9" fmla="*/ 60 h 66"/>
                  <a:gd name="T10" fmla="*/ 257 w 443"/>
                  <a:gd name="T11" fmla="*/ 66 h 66"/>
                  <a:gd name="T12" fmla="*/ 186 w 443"/>
                  <a:gd name="T13" fmla="*/ 60 h 66"/>
                  <a:gd name="T14" fmla="*/ 120 w 443"/>
                  <a:gd name="T15" fmla="*/ 48 h 66"/>
                  <a:gd name="T16" fmla="*/ 60 w 443"/>
                  <a:gd name="T17" fmla="*/ 36 h 66"/>
                  <a:gd name="T18" fmla="*/ 0 w 443"/>
                  <a:gd name="T19" fmla="*/ 12 h 66"/>
                  <a:gd name="T20" fmla="*/ 0 w 443"/>
                  <a:gd name="T21" fmla="*/ 0 h 66"/>
                  <a:gd name="T22" fmla="*/ 54 w 443"/>
                  <a:gd name="T23" fmla="*/ 24 h 66"/>
                  <a:gd name="T24" fmla="*/ 120 w 443"/>
                  <a:gd name="T25" fmla="*/ 36 h 66"/>
                  <a:gd name="T26" fmla="*/ 186 w 443"/>
                  <a:gd name="T27" fmla="*/ 48 h 66"/>
                  <a:gd name="T28" fmla="*/ 257 w 443"/>
                  <a:gd name="T29" fmla="*/ 54 h 66"/>
                  <a:gd name="T30" fmla="*/ 257 w 443"/>
                  <a:gd name="T31" fmla="*/ 5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6">
                    <a:moveTo>
                      <a:pt x="257" y="54"/>
                    </a:moveTo>
                    <a:lnTo>
                      <a:pt x="353" y="48"/>
                    </a:lnTo>
                    <a:lnTo>
                      <a:pt x="443" y="24"/>
                    </a:lnTo>
                    <a:lnTo>
                      <a:pt x="443" y="36"/>
                    </a:lnTo>
                    <a:lnTo>
                      <a:pt x="353" y="60"/>
                    </a:lnTo>
                    <a:lnTo>
                      <a:pt x="257" y="66"/>
                    </a:lnTo>
                    <a:lnTo>
                      <a:pt x="186" y="60"/>
                    </a:lnTo>
                    <a:lnTo>
                      <a:pt x="120" y="48"/>
                    </a:lnTo>
                    <a:lnTo>
                      <a:pt x="60" y="36"/>
                    </a:lnTo>
                    <a:lnTo>
                      <a:pt x="0" y="12"/>
                    </a:lnTo>
                    <a:lnTo>
                      <a:pt x="0" y="0"/>
                    </a:lnTo>
                    <a:lnTo>
                      <a:pt x="54" y="24"/>
                    </a:lnTo>
                    <a:lnTo>
                      <a:pt x="120" y="36"/>
                    </a:lnTo>
                    <a:lnTo>
                      <a:pt x="186" y="48"/>
                    </a:lnTo>
                    <a:lnTo>
                      <a:pt x="257" y="54"/>
                    </a:lnTo>
                    <a:lnTo>
                      <a:pt x="257" y="54"/>
                    </a:lnTo>
                    <a:close/>
                  </a:path>
                </a:pathLst>
              </a:custGeom>
              <a:gradFill rotWithShape="0">
                <a:gsLst>
                  <a:gs pos="0">
                    <a:schemeClr val="accent1">
                      <a:gamma/>
                      <a:shade val="84706"/>
                      <a:invGamma/>
                    </a:schemeClr>
                  </a:gs>
                  <a:gs pos="100000">
                    <a:schemeClr val="accent1"/>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5" name="Freeform 21">
                <a:extLst>
                  <a:ext uri="{FF2B5EF4-FFF2-40B4-BE49-F238E27FC236}">
                    <a16:creationId xmlns:a16="http://schemas.microsoft.com/office/drawing/2014/main" id="{CC503AA5-7564-4453-88E4-0476A84901E2}"/>
                  </a:ext>
                </a:extLst>
              </p:cNvPr>
              <p:cNvSpPr>
                <a:spLocks/>
              </p:cNvSpPr>
              <p:nvPr/>
            </p:nvSpPr>
            <p:spPr bwMode="hidden">
              <a:xfrm>
                <a:off x="3527" y="3906"/>
                <a:ext cx="89" cy="216"/>
              </a:xfrm>
              <a:custGeom>
                <a:avLst/>
                <a:gdLst>
                  <a:gd name="T0" fmla="*/ 12 w 89"/>
                  <a:gd name="T1" fmla="*/ 66 h 216"/>
                  <a:gd name="T2" fmla="*/ 18 w 89"/>
                  <a:gd name="T3" fmla="*/ 108 h 216"/>
                  <a:gd name="T4" fmla="*/ 36 w 89"/>
                  <a:gd name="T5" fmla="*/ 144 h 216"/>
                  <a:gd name="T6" fmla="*/ 60 w 89"/>
                  <a:gd name="T7" fmla="*/ 180 h 216"/>
                  <a:gd name="T8" fmla="*/ 89 w 89"/>
                  <a:gd name="T9" fmla="*/ 216 h 216"/>
                  <a:gd name="T10" fmla="*/ 72 w 89"/>
                  <a:gd name="T11" fmla="*/ 216 h 216"/>
                  <a:gd name="T12" fmla="*/ 42 w 89"/>
                  <a:gd name="T13" fmla="*/ 180 h 216"/>
                  <a:gd name="T14" fmla="*/ 18 w 89"/>
                  <a:gd name="T15" fmla="*/ 144 h 216"/>
                  <a:gd name="T16" fmla="*/ 6 w 89"/>
                  <a:gd name="T17" fmla="*/ 108 h 216"/>
                  <a:gd name="T18" fmla="*/ 0 w 89"/>
                  <a:gd name="T19" fmla="*/ 66 h 216"/>
                  <a:gd name="T20" fmla="*/ 0 w 89"/>
                  <a:gd name="T21" fmla="*/ 30 h 216"/>
                  <a:gd name="T22" fmla="*/ 12 w 89"/>
                  <a:gd name="T23" fmla="*/ 0 h 216"/>
                  <a:gd name="T24" fmla="*/ 30 w 89"/>
                  <a:gd name="T25" fmla="*/ 0 h 216"/>
                  <a:gd name="T26" fmla="*/ 18 w 89"/>
                  <a:gd name="T27" fmla="*/ 30 h 216"/>
                  <a:gd name="T28" fmla="*/ 12 w 89"/>
                  <a:gd name="T29" fmla="*/ 66 h 216"/>
                  <a:gd name="T30" fmla="*/ 12 w 89"/>
                  <a:gd name="T31" fmla="*/ 6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216">
                    <a:moveTo>
                      <a:pt x="12" y="66"/>
                    </a:moveTo>
                    <a:lnTo>
                      <a:pt x="18" y="108"/>
                    </a:lnTo>
                    <a:lnTo>
                      <a:pt x="36" y="144"/>
                    </a:lnTo>
                    <a:lnTo>
                      <a:pt x="60" y="180"/>
                    </a:lnTo>
                    <a:lnTo>
                      <a:pt x="89" y="216"/>
                    </a:lnTo>
                    <a:lnTo>
                      <a:pt x="72" y="216"/>
                    </a:lnTo>
                    <a:lnTo>
                      <a:pt x="42" y="180"/>
                    </a:lnTo>
                    <a:lnTo>
                      <a:pt x="18" y="144"/>
                    </a:lnTo>
                    <a:lnTo>
                      <a:pt x="6" y="108"/>
                    </a:lnTo>
                    <a:lnTo>
                      <a:pt x="0" y="66"/>
                    </a:lnTo>
                    <a:lnTo>
                      <a:pt x="0" y="30"/>
                    </a:lnTo>
                    <a:lnTo>
                      <a:pt x="12" y="0"/>
                    </a:lnTo>
                    <a:lnTo>
                      <a:pt x="30" y="0"/>
                    </a:lnTo>
                    <a:lnTo>
                      <a:pt x="18" y="30"/>
                    </a:lnTo>
                    <a:lnTo>
                      <a:pt x="12" y="66"/>
                    </a:lnTo>
                    <a:lnTo>
                      <a:pt x="12" y="66"/>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6" name="Freeform 22">
                <a:extLst>
                  <a:ext uri="{FF2B5EF4-FFF2-40B4-BE49-F238E27FC236}">
                    <a16:creationId xmlns:a16="http://schemas.microsoft.com/office/drawing/2014/main" id="{32033126-E29E-408B-8E81-0F445008E233}"/>
                  </a:ext>
                </a:extLst>
              </p:cNvPr>
              <p:cNvSpPr>
                <a:spLocks/>
              </p:cNvSpPr>
              <p:nvPr/>
            </p:nvSpPr>
            <p:spPr bwMode="hidden">
              <a:xfrm>
                <a:off x="3569" y="3745"/>
                <a:ext cx="750" cy="461"/>
              </a:xfrm>
              <a:custGeom>
                <a:avLst/>
                <a:gdLst>
                  <a:gd name="T0" fmla="*/ 382 w 747"/>
                  <a:gd name="T1" fmla="*/ 443 h 461"/>
                  <a:gd name="T2" fmla="*/ 311 w 747"/>
                  <a:gd name="T3" fmla="*/ 437 h 461"/>
                  <a:gd name="T4" fmla="*/ 245 w 747"/>
                  <a:gd name="T5" fmla="*/ 425 h 461"/>
                  <a:gd name="T6" fmla="*/ 185 w 747"/>
                  <a:gd name="T7" fmla="*/ 407 h 461"/>
                  <a:gd name="T8" fmla="*/ 131 w 747"/>
                  <a:gd name="T9" fmla="*/ 383 h 461"/>
                  <a:gd name="T10" fmla="*/ 83 w 747"/>
                  <a:gd name="T11" fmla="*/ 347 h 461"/>
                  <a:gd name="T12" fmla="*/ 53 w 747"/>
                  <a:gd name="T13" fmla="*/ 311 h 461"/>
                  <a:gd name="T14" fmla="*/ 30 w 747"/>
                  <a:gd name="T15" fmla="*/ 269 h 461"/>
                  <a:gd name="T16" fmla="*/ 24 w 747"/>
                  <a:gd name="T17" fmla="*/ 227 h 461"/>
                  <a:gd name="T18" fmla="*/ 30 w 747"/>
                  <a:gd name="T19" fmla="*/ 185 h 461"/>
                  <a:gd name="T20" fmla="*/ 53 w 747"/>
                  <a:gd name="T21" fmla="*/ 143 h 461"/>
                  <a:gd name="T22" fmla="*/ 83 w 747"/>
                  <a:gd name="T23" fmla="*/ 107 h 461"/>
                  <a:gd name="T24" fmla="*/ 131 w 747"/>
                  <a:gd name="T25" fmla="*/ 77 h 461"/>
                  <a:gd name="T26" fmla="*/ 185 w 747"/>
                  <a:gd name="T27" fmla="*/ 47 h 461"/>
                  <a:gd name="T28" fmla="*/ 245 w 747"/>
                  <a:gd name="T29" fmla="*/ 30 h 461"/>
                  <a:gd name="T30" fmla="*/ 311 w 747"/>
                  <a:gd name="T31" fmla="*/ 18 h 461"/>
                  <a:gd name="T32" fmla="*/ 382 w 747"/>
                  <a:gd name="T33" fmla="*/ 12 h 461"/>
                  <a:gd name="T34" fmla="*/ 478 w 747"/>
                  <a:gd name="T35" fmla="*/ 18 h 461"/>
                  <a:gd name="T36" fmla="*/ 562 w 747"/>
                  <a:gd name="T37" fmla="*/ 41 h 461"/>
                  <a:gd name="T38" fmla="*/ 562 w 747"/>
                  <a:gd name="T39" fmla="*/ 36 h 461"/>
                  <a:gd name="T40" fmla="*/ 562 w 747"/>
                  <a:gd name="T41" fmla="*/ 30 h 461"/>
                  <a:gd name="T42" fmla="*/ 478 w 747"/>
                  <a:gd name="T43" fmla="*/ 6 h 461"/>
                  <a:gd name="T44" fmla="*/ 382 w 747"/>
                  <a:gd name="T45" fmla="*/ 0 h 461"/>
                  <a:gd name="T46" fmla="*/ 305 w 747"/>
                  <a:gd name="T47" fmla="*/ 6 h 461"/>
                  <a:gd name="T48" fmla="*/ 233 w 747"/>
                  <a:gd name="T49" fmla="*/ 18 h 461"/>
                  <a:gd name="T50" fmla="*/ 167 w 747"/>
                  <a:gd name="T51" fmla="*/ 41 h 461"/>
                  <a:gd name="T52" fmla="*/ 113 w 747"/>
                  <a:gd name="T53" fmla="*/ 65 h 461"/>
                  <a:gd name="T54" fmla="*/ 65 w 747"/>
                  <a:gd name="T55" fmla="*/ 101 h 461"/>
                  <a:gd name="T56" fmla="*/ 30 w 747"/>
                  <a:gd name="T57" fmla="*/ 137 h 461"/>
                  <a:gd name="T58" fmla="*/ 6 w 747"/>
                  <a:gd name="T59" fmla="*/ 179 h 461"/>
                  <a:gd name="T60" fmla="*/ 0 w 747"/>
                  <a:gd name="T61" fmla="*/ 227 h 461"/>
                  <a:gd name="T62" fmla="*/ 6 w 747"/>
                  <a:gd name="T63" fmla="*/ 275 h 461"/>
                  <a:gd name="T64" fmla="*/ 30 w 747"/>
                  <a:gd name="T65" fmla="*/ 317 h 461"/>
                  <a:gd name="T66" fmla="*/ 65 w 747"/>
                  <a:gd name="T67" fmla="*/ 359 h 461"/>
                  <a:gd name="T68" fmla="*/ 113 w 747"/>
                  <a:gd name="T69" fmla="*/ 395 h 461"/>
                  <a:gd name="T70" fmla="*/ 167 w 747"/>
                  <a:gd name="T71" fmla="*/ 419 h 461"/>
                  <a:gd name="T72" fmla="*/ 233 w 747"/>
                  <a:gd name="T73" fmla="*/ 443 h 461"/>
                  <a:gd name="T74" fmla="*/ 305 w 747"/>
                  <a:gd name="T75" fmla="*/ 455 h 461"/>
                  <a:gd name="T76" fmla="*/ 382 w 747"/>
                  <a:gd name="T77" fmla="*/ 461 h 461"/>
                  <a:gd name="T78" fmla="*/ 448 w 747"/>
                  <a:gd name="T79" fmla="*/ 455 h 461"/>
                  <a:gd name="T80" fmla="*/ 508 w 747"/>
                  <a:gd name="T81" fmla="*/ 449 h 461"/>
                  <a:gd name="T82" fmla="*/ 609 w 747"/>
                  <a:gd name="T83" fmla="*/ 413 h 461"/>
                  <a:gd name="T84" fmla="*/ 657 w 747"/>
                  <a:gd name="T85" fmla="*/ 389 h 461"/>
                  <a:gd name="T86" fmla="*/ 693 w 747"/>
                  <a:gd name="T87" fmla="*/ 359 h 461"/>
                  <a:gd name="T88" fmla="*/ 723 w 747"/>
                  <a:gd name="T89" fmla="*/ 329 h 461"/>
                  <a:gd name="T90" fmla="*/ 747 w 747"/>
                  <a:gd name="T91" fmla="*/ 293 h 461"/>
                  <a:gd name="T92" fmla="*/ 741 w 747"/>
                  <a:gd name="T93" fmla="*/ 287 h 461"/>
                  <a:gd name="T94" fmla="*/ 729 w 747"/>
                  <a:gd name="T95" fmla="*/ 281 h 461"/>
                  <a:gd name="T96" fmla="*/ 711 w 747"/>
                  <a:gd name="T97" fmla="*/ 317 h 461"/>
                  <a:gd name="T98" fmla="*/ 681 w 747"/>
                  <a:gd name="T99" fmla="*/ 347 h 461"/>
                  <a:gd name="T100" fmla="*/ 645 w 747"/>
                  <a:gd name="T101" fmla="*/ 377 h 461"/>
                  <a:gd name="T102" fmla="*/ 604 w 747"/>
                  <a:gd name="T103" fmla="*/ 401 h 461"/>
                  <a:gd name="T104" fmla="*/ 502 w 747"/>
                  <a:gd name="T105" fmla="*/ 431 h 461"/>
                  <a:gd name="T106" fmla="*/ 442 w 747"/>
                  <a:gd name="T107" fmla="*/ 443 h 461"/>
                  <a:gd name="T108" fmla="*/ 382 w 747"/>
                  <a:gd name="T109" fmla="*/ 443 h 461"/>
                  <a:gd name="T110" fmla="*/ 382 w 747"/>
                  <a:gd name="T111" fmla="*/ 44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7" h="461">
                    <a:moveTo>
                      <a:pt x="382" y="443"/>
                    </a:moveTo>
                    <a:lnTo>
                      <a:pt x="311" y="437"/>
                    </a:lnTo>
                    <a:lnTo>
                      <a:pt x="245" y="425"/>
                    </a:lnTo>
                    <a:lnTo>
                      <a:pt x="185" y="407"/>
                    </a:lnTo>
                    <a:lnTo>
                      <a:pt x="131" y="383"/>
                    </a:lnTo>
                    <a:lnTo>
                      <a:pt x="83" y="347"/>
                    </a:lnTo>
                    <a:lnTo>
                      <a:pt x="53" y="311"/>
                    </a:lnTo>
                    <a:lnTo>
                      <a:pt x="30" y="269"/>
                    </a:lnTo>
                    <a:lnTo>
                      <a:pt x="24" y="227"/>
                    </a:lnTo>
                    <a:lnTo>
                      <a:pt x="30" y="185"/>
                    </a:lnTo>
                    <a:lnTo>
                      <a:pt x="53" y="143"/>
                    </a:lnTo>
                    <a:lnTo>
                      <a:pt x="83" y="107"/>
                    </a:lnTo>
                    <a:lnTo>
                      <a:pt x="131" y="77"/>
                    </a:lnTo>
                    <a:lnTo>
                      <a:pt x="185" y="47"/>
                    </a:lnTo>
                    <a:lnTo>
                      <a:pt x="245" y="30"/>
                    </a:lnTo>
                    <a:lnTo>
                      <a:pt x="311" y="18"/>
                    </a:lnTo>
                    <a:lnTo>
                      <a:pt x="382" y="12"/>
                    </a:lnTo>
                    <a:lnTo>
                      <a:pt x="478" y="18"/>
                    </a:lnTo>
                    <a:lnTo>
                      <a:pt x="562" y="41"/>
                    </a:lnTo>
                    <a:lnTo>
                      <a:pt x="562" y="36"/>
                    </a:lnTo>
                    <a:lnTo>
                      <a:pt x="562" y="30"/>
                    </a:lnTo>
                    <a:lnTo>
                      <a:pt x="478" y="6"/>
                    </a:lnTo>
                    <a:lnTo>
                      <a:pt x="382" y="0"/>
                    </a:lnTo>
                    <a:lnTo>
                      <a:pt x="305" y="6"/>
                    </a:lnTo>
                    <a:lnTo>
                      <a:pt x="233" y="18"/>
                    </a:lnTo>
                    <a:lnTo>
                      <a:pt x="167" y="41"/>
                    </a:lnTo>
                    <a:lnTo>
                      <a:pt x="113" y="65"/>
                    </a:lnTo>
                    <a:lnTo>
                      <a:pt x="65" y="101"/>
                    </a:lnTo>
                    <a:lnTo>
                      <a:pt x="30" y="137"/>
                    </a:lnTo>
                    <a:lnTo>
                      <a:pt x="6" y="179"/>
                    </a:lnTo>
                    <a:lnTo>
                      <a:pt x="0" y="227"/>
                    </a:lnTo>
                    <a:lnTo>
                      <a:pt x="6" y="275"/>
                    </a:lnTo>
                    <a:lnTo>
                      <a:pt x="30" y="317"/>
                    </a:lnTo>
                    <a:lnTo>
                      <a:pt x="65" y="359"/>
                    </a:lnTo>
                    <a:lnTo>
                      <a:pt x="113" y="395"/>
                    </a:lnTo>
                    <a:lnTo>
                      <a:pt x="167" y="419"/>
                    </a:lnTo>
                    <a:lnTo>
                      <a:pt x="233" y="443"/>
                    </a:lnTo>
                    <a:lnTo>
                      <a:pt x="305" y="455"/>
                    </a:lnTo>
                    <a:lnTo>
                      <a:pt x="382" y="461"/>
                    </a:lnTo>
                    <a:lnTo>
                      <a:pt x="448" y="455"/>
                    </a:lnTo>
                    <a:lnTo>
                      <a:pt x="508" y="449"/>
                    </a:lnTo>
                    <a:lnTo>
                      <a:pt x="609" y="413"/>
                    </a:lnTo>
                    <a:lnTo>
                      <a:pt x="657" y="389"/>
                    </a:lnTo>
                    <a:lnTo>
                      <a:pt x="693" y="359"/>
                    </a:lnTo>
                    <a:lnTo>
                      <a:pt x="723" y="329"/>
                    </a:lnTo>
                    <a:lnTo>
                      <a:pt x="747" y="293"/>
                    </a:lnTo>
                    <a:lnTo>
                      <a:pt x="741" y="287"/>
                    </a:lnTo>
                    <a:lnTo>
                      <a:pt x="729" y="281"/>
                    </a:lnTo>
                    <a:lnTo>
                      <a:pt x="711" y="317"/>
                    </a:lnTo>
                    <a:lnTo>
                      <a:pt x="681" y="347"/>
                    </a:lnTo>
                    <a:lnTo>
                      <a:pt x="645" y="377"/>
                    </a:lnTo>
                    <a:lnTo>
                      <a:pt x="604" y="401"/>
                    </a:lnTo>
                    <a:lnTo>
                      <a:pt x="502" y="431"/>
                    </a:lnTo>
                    <a:lnTo>
                      <a:pt x="442" y="443"/>
                    </a:lnTo>
                    <a:lnTo>
                      <a:pt x="382" y="443"/>
                    </a:lnTo>
                    <a:lnTo>
                      <a:pt x="382" y="443"/>
                    </a:lnTo>
                    <a:close/>
                  </a:path>
                </a:pathLst>
              </a:custGeom>
              <a:gradFill rotWithShape="0">
                <a:gsLst>
                  <a:gs pos="0">
                    <a:schemeClr val="accent1"/>
                  </a:gs>
                  <a:gs pos="100000">
                    <a:schemeClr val="accent1">
                      <a:gamma/>
                      <a:shade val="90980"/>
                      <a:invGamma/>
                    </a:schemeClr>
                  </a:gs>
                </a:gsLst>
                <a:path path="rect">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7" name="Freeform 23">
                <a:extLst>
                  <a:ext uri="{FF2B5EF4-FFF2-40B4-BE49-F238E27FC236}">
                    <a16:creationId xmlns:a16="http://schemas.microsoft.com/office/drawing/2014/main" id="{C8220BA2-ABCF-4895-A7BF-8307435BA6B5}"/>
                  </a:ext>
                </a:extLst>
              </p:cNvPr>
              <p:cNvSpPr>
                <a:spLocks/>
              </p:cNvSpPr>
              <p:nvPr/>
            </p:nvSpPr>
            <p:spPr bwMode="hidden">
              <a:xfrm>
                <a:off x="4037" y="3721"/>
                <a:ext cx="96" cy="30"/>
              </a:xfrm>
              <a:custGeom>
                <a:avLst/>
                <a:gdLst>
                  <a:gd name="T0" fmla="*/ 0 w 96"/>
                  <a:gd name="T1" fmla="*/ 0 h 30"/>
                  <a:gd name="T2" fmla="*/ 0 w 96"/>
                  <a:gd name="T3" fmla="*/ 12 h 30"/>
                  <a:gd name="T4" fmla="*/ 48 w 96"/>
                  <a:gd name="T5" fmla="*/ 18 h 30"/>
                  <a:gd name="T6" fmla="*/ 96 w 96"/>
                  <a:gd name="T7" fmla="*/ 30 h 30"/>
                  <a:gd name="T8" fmla="*/ 96 w 96"/>
                  <a:gd name="T9" fmla="*/ 24 h 30"/>
                  <a:gd name="T10" fmla="*/ 96 w 96"/>
                  <a:gd name="T11" fmla="*/ 18 h 30"/>
                  <a:gd name="T12" fmla="*/ 48 w 96"/>
                  <a:gd name="T13" fmla="*/ 12 h 30"/>
                  <a:gd name="T14" fmla="*/ 0 w 96"/>
                  <a:gd name="T15" fmla="*/ 0 h 30"/>
                  <a:gd name="T16" fmla="*/ 0 w 96"/>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0">
                    <a:moveTo>
                      <a:pt x="0" y="0"/>
                    </a:moveTo>
                    <a:lnTo>
                      <a:pt x="0" y="12"/>
                    </a:lnTo>
                    <a:lnTo>
                      <a:pt x="48" y="18"/>
                    </a:lnTo>
                    <a:lnTo>
                      <a:pt x="96" y="30"/>
                    </a:lnTo>
                    <a:lnTo>
                      <a:pt x="96" y="24"/>
                    </a:lnTo>
                    <a:lnTo>
                      <a:pt x="96" y="18"/>
                    </a:lnTo>
                    <a:lnTo>
                      <a:pt x="48" y="12"/>
                    </a:lnTo>
                    <a:lnTo>
                      <a:pt x="0" y="0"/>
                    </a:lnTo>
                    <a:lnTo>
                      <a:pt x="0" y="0"/>
                    </a:lnTo>
                    <a:close/>
                  </a:path>
                </a:pathLst>
              </a:custGeom>
              <a:gradFill rotWithShape="0">
                <a:gsLst>
                  <a:gs pos="0">
                    <a:schemeClr val="accent1"/>
                  </a:gs>
                  <a:gs pos="100000">
                    <a:schemeClr val="accent1">
                      <a:gamma/>
                      <a:shade val="87843"/>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8" name="Freeform 24">
                <a:extLst>
                  <a:ext uri="{FF2B5EF4-FFF2-40B4-BE49-F238E27FC236}">
                    <a16:creationId xmlns:a16="http://schemas.microsoft.com/office/drawing/2014/main" id="{D3A061FA-6DCE-404D-93BC-DF2B1F38A465}"/>
                  </a:ext>
                </a:extLst>
              </p:cNvPr>
              <p:cNvSpPr>
                <a:spLocks/>
              </p:cNvSpPr>
              <p:nvPr/>
            </p:nvSpPr>
            <p:spPr bwMode="hidden">
              <a:xfrm>
                <a:off x="4175" y="4050"/>
                <a:ext cx="180" cy="132"/>
              </a:xfrm>
              <a:custGeom>
                <a:avLst/>
                <a:gdLst>
                  <a:gd name="T0" fmla="*/ 0 w 179"/>
                  <a:gd name="T1" fmla="*/ 132 h 132"/>
                  <a:gd name="T2" fmla="*/ 29 w 179"/>
                  <a:gd name="T3" fmla="*/ 132 h 132"/>
                  <a:gd name="T4" fmla="*/ 77 w 179"/>
                  <a:gd name="T5" fmla="*/ 108 h 132"/>
                  <a:gd name="T6" fmla="*/ 119 w 179"/>
                  <a:gd name="T7" fmla="*/ 78 h 132"/>
                  <a:gd name="T8" fmla="*/ 155 w 179"/>
                  <a:gd name="T9" fmla="*/ 48 h 132"/>
                  <a:gd name="T10" fmla="*/ 179 w 179"/>
                  <a:gd name="T11" fmla="*/ 12 h 132"/>
                  <a:gd name="T12" fmla="*/ 173 w 179"/>
                  <a:gd name="T13" fmla="*/ 6 h 132"/>
                  <a:gd name="T14" fmla="*/ 167 w 179"/>
                  <a:gd name="T15" fmla="*/ 0 h 132"/>
                  <a:gd name="T16" fmla="*/ 137 w 179"/>
                  <a:gd name="T17" fmla="*/ 42 h 132"/>
                  <a:gd name="T18" fmla="*/ 101 w 179"/>
                  <a:gd name="T19" fmla="*/ 78 h 132"/>
                  <a:gd name="T20" fmla="*/ 53 w 179"/>
                  <a:gd name="T21" fmla="*/ 108 h 132"/>
                  <a:gd name="T22" fmla="*/ 0 w 179"/>
                  <a:gd name="T23" fmla="*/ 132 h 132"/>
                  <a:gd name="T24" fmla="*/ 0 w 179"/>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132">
                    <a:moveTo>
                      <a:pt x="0" y="132"/>
                    </a:moveTo>
                    <a:lnTo>
                      <a:pt x="29" y="132"/>
                    </a:lnTo>
                    <a:lnTo>
                      <a:pt x="77" y="108"/>
                    </a:lnTo>
                    <a:lnTo>
                      <a:pt x="119" y="78"/>
                    </a:lnTo>
                    <a:lnTo>
                      <a:pt x="155" y="48"/>
                    </a:lnTo>
                    <a:lnTo>
                      <a:pt x="179" y="12"/>
                    </a:lnTo>
                    <a:lnTo>
                      <a:pt x="173" y="6"/>
                    </a:lnTo>
                    <a:lnTo>
                      <a:pt x="167" y="0"/>
                    </a:lnTo>
                    <a:lnTo>
                      <a:pt x="137" y="42"/>
                    </a:lnTo>
                    <a:lnTo>
                      <a:pt x="101" y="78"/>
                    </a:lnTo>
                    <a:lnTo>
                      <a:pt x="53" y="108"/>
                    </a:lnTo>
                    <a:lnTo>
                      <a:pt x="0" y="132"/>
                    </a:lnTo>
                    <a:lnTo>
                      <a:pt x="0" y="132"/>
                    </a:lnTo>
                    <a:close/>
                  </a:path>
                </a:pathLst>
              </a:custGeom>
              <a:gradFill rotWithShape="0">
                <a:gsLst>
                  <a:gs pos="0">
                    <a:schemeClr val="accent1"/>
                  </a:gs>
                  <a:gs pos="100000">
                    <a:schemeClr val="accent1">
                      <a:gamma/>
                      <a:shade val="87843"/>
                      <a:invGamma/>
                    </a:schemeClr>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9" name="Freeform 25">
                <a:extLst>
                  <a:ext uri="{FF2B5EF4-FFF2-40B4-BE49-F238E27FC236}">
                    <a16:creationId xmlns:a16="http://schemas.microsoft.com/office/drawing/2014/main" id="{E206C720-9886-472C-B937-7BFA0D9184B7}"/>
                  </a:ext>
                </a:extLst>
              </p:cNvPr>
              <p:cNvSpPr>
                <a:spLocks/>
              </p:cNvSpPr>
              <p:nvPr/>
            </p:nvSpPr>
            <p:spPr bwMode="hidden">
              <a:xfrm>
                <a:off x="2585" y="3822"/>
                <a:ext cx="449" cy="186"/>
              </a:xfrm>
              <a:custGeom>
                <a:avLst/>
                <a:gdLst>
                  <a:gd name="T0" fmla="*/ 6 w 448"/>
                  <a:gd name="T1" fmla="*/ 6 h 186"/>
                  <a:gd name="T2" fmla="*/ 78 w 448"/>
                  <a:gd name="T3" fmla="*/ 12 h 186"/>
                  <a:gd name="T4" fmla="*/ 150 w 448"/>
                  <a:gd name="T5" fmla="*/ 18 h 186"/>
                  <a:gd name="T6" fmla="*/ 215 w 448"/>
                  <a:gd name="T7" fmla="*/ 36 h 186"/>
                  <a:gd name="T8" fmla="*/ 275 w 448"/>
                  <a:gd name="T9" fmla="*/ 60 h 186"/>
                  <a:gd name="T10" fmla="*/ 329 w 448"/>
                  <a:gd name="T11" fmla="*/ 84 h 186"/>
                  <a:gd name="T12" fmla="*/ 377 w 448"/>
                  <a:gd name="T13" fmla="*/ 114 h 186"/>
                  <a:gd name="T14" fmla="*/ 419 w 448"/>
                  <a:gd name="T15" fmla="*/ 150 h 186"/>
                  <a:gd name="T16" fmla="*/ 448 w 448"/>
                  <a:gd name="T17" fmla="*/ 186 h 186"/>
                  <a:gd name="T18" fmla="*/ 448 w 448"/>
                  <a:gd name="T19" fmla="*/ 162 h 186"/>
                  <a:gd name="T20" fmla="*/ 413 w 448"/>
                  <a:gd name="T21" fmla="*/ 126 h 186"/>
                  <a:gd name="T22" fmla="*/ 371 w 448"/>
                  <a:gd name="T23" fmla="*/ 96 h 186"/>
                  <a:gd name="T24" fmla="*/ 323 w 448"/>
                  <a:gd name="T25" fmla="*/ 66 h 186"/>
                  <a:gd name="T26" fmla="*/ 269 w 448"/>
                  <a:gd name="T27" fmla="*/ 48 h 186"/>
                  <a:gd name="T28" fmla="*/ 144 w 448"/>
                  <a:gd name="T29" fmla="*/ 12 h 186"/>
                  <a:gd name="T30" fmla="*/ 78 w 448"/>
                  <a:gd name="T31" fmla="*/ 6 h 186"/>
                  <a:gd name="T32" fmla="*/ 6 w 448"/>
                  <a:gd name="T33" fmla="*/ 0 h 186"/>
                  <a:gd name="T34" fmla="*/ 0 w 448"/>
                  <a:gd name="T35" fmla="*/ 0 h 186"/>
                  <a:gd name="T36" fmla="*/ 0 w 448"/>
                  <a:gd name="T37" fmla="*/ 0 h 186"/>
                  <a:gd name="T38" fmla="*/ 0 w 448"/>
                  <a:gd name="T39" fmla="*/ 6 h 186"/>
                  <a:gd name="T40" fmla="*/ 0 w 448"/>
                  <a:gd name="T41" fmla="*/ 6 h 186"/>
                  <a:gd name="T42" fmla="*/ 6 w 448"/>
                  <a:gd name="T43" fmla="*/ 6 h 186"/>
                  <a:gd name="T44" fmla="*/ 6 w 448"/>
                  <a:gd name="T45" fmla="*/ 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8" h="186">
                    <a:moveTo>
                      <a:pt x="6" y="6"/>
                    </a:moveTo>
                    <a:lnTo>
                      <a:pt x="78" y="12"/>
                    </a:lnTo>
                    <a:lnTo>
                      <a:pt x="150" y="18"/>
                    </a:lnTo>
                    <a:lnTo>
                      <a:pt x="215" y="36"/>
                    </a:lnTo>
                    <a:lnTo>
                      <a:pt x="275" y="60"/>
                    </a:lnTo>
                    <a:lnTo>
                      <a:pt x="329" y="84"/>
                    </a:lnTo>
                    <a:lnTo>
                      <a:pt x="377" y="114"/>
                    </a:lnTo>
                    <a:lnTo>
                      <a:pt x="419" y="150"/>
                    </a:lnTo>
                    <a:lnTo>
                      <a:pt x="448" y="186"/>
                    </a:lnTo>
                    <a:lnTo>
                      <a:pt x="448" y="162"/>
                    </a:lnTo>
                    <a:lnTo>
                      <a:pt x="413" y="126"/>
                    </a:lnTo>
                    <a:lnTo>
                      <a:pt x="371" y="96"/>
                    </a:lnTo>
                    <a:lnTo>
                      <a:pt x="323" y="66"/>
                    </a:lnTo>
                    <a:lnTo>
                      <a:pt x="269" y="48"/>
                    </a:lnTo>
                    <a:lnTo>
                      <a:pt x="144" y="12"/>
                    </a:lnTo>
                    <a:lnTo>
                      <a:pt x="78" y="6"/>
                    </a:lnTo>
                    <a:lnTo>
                      <a:pt x="6" y="0"/>
                    </a:lnTo>
                    <a:lnTo>
                      <a:pt x="0" y="0"/>
                    </a:lnTo>
                    <a:lnTo>
                      <a:pt x="0" y="0"/>
                    </a:lnTo>
                    <a:lnTo>
                      <a:pt x="0" y="6"/>
                    </a:lnTo>
                    <a:lnTo>
                      <a:pt x="0" y="6"/>
                    </a:lnTo>
                    <a:lnTo>
                      <a:pt x="6" y="6"/>
                    </a:lnTo>
                    <a:lnTo>
                      <a:pt x="6" y="6"/>
                    </a:lnTo>
                    <a:close/>
                  </a:path>
                </a:pathLst>
              </a:custGeom>
              <a:gradFill rotWithShape="0">
                <a:gsLst>
                  <a:gs pos="0">
                    <a:schemeClr val="accent1">
                      <a:gamma/>
                      <a:shade val="90980"/>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0" name="Freeform 26">
                <a:extLst>
                  <a:ext uri="{FF2B5EF4-FFF2-40B4-BE49-F238E27FC236}">
                    <a16:creationId xmlns:a16="http://schemas.microsoft.com/office/drawing/2014/main" id="{41720FE2-C72D-480B-8A4E-CA95C53A9C3E}"/>
                  </a:ext>
                </a:extLst>
              </p:cNvPr>
              <p:cNvSpPr>
                <a:spLocks/>
              </p:cNvSpPr>
              <p:nvPr/>
            </p:nvSpPr>
            <p:spPr bwMode="hidden">
              <a:xfrm>
                <a:off x="2142" y="3852"/>
                <a:ext cx="892" cy="462"/>
              </a:xfrm>
              <a:custGeom>
                <a:avLst/>
                <a:gdLst>
                  <a:gd name="T0" fmla="*/ 23 w 890"/>
                  <a:gd name="T1" fmla="*/ 276 h 462"/>
                  <a:gd name="T2" fmla="*/ 29 w 890"/>
                  <a:gd name="T3" fmla="*/ 222 h 462"/>
                  <a:gd name="T4" fmla="*/ 59 w 890"/>
                  <a:gd name="T5" fmla="*/ 174 h 462"/>
                  <a:gd name="T6" fmla="*/ 95 w 890"/>
                  <a:gd name="T7" fmla="*/ 132 h 462"/>
                  <a:gd name="T8" fmla="*/ 149 w 890"/>
                  <a:gd name="T9" fmla="*/ 96 h 462"/>
                  <a:gd name="T10" fmla="*/ 209 w 890"/>
                  <a:gd name="T11" fmla="*/ 60 h 462"/>
                  <a:gd name="T12" fmla="*/ 281 w 890"/>
                  <a:gd name="T13" fmla="*/ 36 h 462"/>
                  <a:gd name="T14" fmla="*/ 364 w 890"/>
                  <a:gd name="T15" fmla="*/ 24 h 462"/>
                  <a:gd name="T16" fmla="*/ 448 w 890"/>
                  <a:gd name="T17" fmla="*/ 18 h 462"/>
                  <a:gd name="T18" fmla="*/ 532 w 890"/>
                  <a:gd name="T19" fmla="*/ 24 h 462"/>
                  <a:gd name="T20" fmla="*/ 609 w 890"/>
                  <a:gd name="T21" fmla="*/ 36 h 462"/>
                  <a:gd name="T22" fmla="*/ 681 w 890"/>
                  <a:gd name="T23" fmla="*/ 60 h 462"/>
                  <a:gd name="T24" fmla="*/ 741 w 890"/>
                  <a:gd name="T25" fmla="*/ 96 h 462"/>
                  <a:gd name="T26" fmla="*/ 795 w 890"/>
                  <a:gd name="T27" fmla="*/ 132 h 462"/>
                  <a:gd name="T28" fmla="*/ 831 w 890"/>
                  <a:gd name="T29" fmla="*/ 174 h 462"/>
                  <a:gd name="T30" fmla="*/ 861 w 890"/>
                  <a:gd name="T31" fmla="*/ 222 h 462"/>
                  <a:gd name="T32" fmla="*/ 867 w 890"/>
                  <a:gd name="T33" fmla="*/ 276 h 462"/>
                  <a:gd name="T34" fmla="*/ 855 w 890"/>
                  <a:gd name="T35" fmla="*/ 330 h 462"/>
                  <a:gd name="T36" fmla="*/ 831 w 890"/>
                  <a:gd name="T37" fmla="*/ 378 h 462"/>
                  <a:gd name="T38" fmla="*/ 783 w 890"/>
                  <a:gd name="T39" fmla="*/ 426 h 462"/>
                  <a:gd name="T40" fmla="*/ 723 w 890"/>
                  <a:gd name="T41" fmla="*/ 462 h 462"/>
                  <a:gd name="T42" fmla="*/ 765 w 890"/>
                  <a:gd name="T43" fmla="*/ 462 h 462"/>
                  <a:gd name="T44" fmla="*/ 819 w 890"/>
                  <a:gd name="T45" fmla="*/ 426 h 462"/>
                  <a:gd name="T46" fmla="*/ 855 w 890"/>
                  <a:gd name="T47" fmla="*/ 378 h 462"/>
                  <a:gd name="T48" fmla="*/ 884 w 890"/>
                  <a:gd name="T49" fmla="*/ 330 h 462"/>
                  <a:gd name="T50" fmla="*/ 890 w 890"/>
                  <a:gd name="T51" fmla="*/ 276 h 462"/>
                  <a:gd name="T52" fmla="*/ 884 w 890"/>
                  <a:gd name="T53" fmla="*/ 222 h 462"/>
                  <a:gd name="T54" fmla="*/ 855 w 890"/>
                  <a:gd name="T55" fmla="*/ 168 h 462"/>
                  <a:gd name="T56" fmla="*/ 813 w 890"/>
                  <a:gd name="T57" fmla="*/ 120 h 462"/>
                  <a:gd name="T58" fmla="*/ 759 w 890"/>
                  <a:gd name="T59" fmla="*/ 84 h 462"/>
                  <a:gd name="T60" fmla="*/ 693 w 890"/>
                  <a:gd name="T61" fmla="*/ 48 h 462"/>
                  <a:gd name="T62" fmla="*/ 621 w 890"/>
                  <a:gd name="T63" fmla="*/ 24 h 462"/>
                  <a:gd name="T64" fmla="*/ 538 w 890"/>
                  <a:gd name="T65" fmla="*/ 6 h 462"/>
                  <a:gd name="T66" fmla="*/ 448 w 890"/>
                  <a:gd name="T67" fmla="*/ 0 h 462"/>
                  <a:gd name="T68" fmla="*/ 358 w 890"/>
                  <a:gd name="T69" fmla="*/ 6 h 462"/>
                  <a:gd name="T70" fmla="*/ 275 w 890"/>
                  <a:gd name="T71" fmla="*/ 24 h 462"/>
                  <a:gd name="T72" fmla="*/ 197 w 890"/>
                  <a:gd name="T73" fmla="*/ 48 h 462"/>
                  <a:gd name="T74" fmla="*/ 131 w 890"/>
                  <a:gd name="T75" fmla="*/ 84 h 462"/>
                  <a:gd name="T76" fmla="*/ 77 w 890"/>
                  <a:gd name="T77" fmla="*/ 120 h 462"/>
                  <a:gd name="T78" fmla="*/ 35 w 890"/>
                  <a:gd name="T79" fmla="*/ 168 h 462"/>
                  <a:gd name="T80" fmla="*/ 12 w 890"/>
                  <a:gd name="T81" fmla="*/ 222 h 462"/>
                  <a:gd name="T82" fmla="*/ 0 w 890"/>
                  <a:gd name="T83" fmla="*/ 276 h 462"/>
                  <a:gd name="T84" fmla="*/ 6 w 890"/>
                  <a:gd name="T85" fmla="*/ 330 h 462"/>
                  <a:gd name="T86" fmla="*/ 35 w 890"/>
                  <a:gd name="T87" fmla="*/ 378 h 462"/>
                  <a:gd name="T88" fmla="*/ 71 w 890"/>
                  <a:gd name="T89" fmla="*/ 426 h 462"/>
                  <a:gd name="T90" fmla="*/ 125 w 890"/>
                  <a:gd name="T91" fmla="*/ 462 h 462"/>
                  <a:gd name="T92" fmla="*/ 167 w 890"/>
                  <a:gd name="T93" fmla="*/ 462 h 462"/>
                  <a:gd name="T94" fmla="*/ 107 w 890"/>
                  <a:gd name="T95" fmla="*/ 426 h 462"/>
                  <a:gd name="T96" fmla="*/ 59 w 890"/>
                  <a:gd name="T97" fmla="*/ 378 h 462"/>
                  <a:gd name="T98" fmla="*/ 35 w 890"/>
                  <a:gd name="T99" fmla="*/ 330 h 462"/>
                  <a:gd name="T100" fmla="*/ 23 w 890"/>
                  <a:gd name="T101" fmla="*/ 276 h 462"/>
                  <a:gd name="T102" fmla="*/ 23 w 890"/>
                  <a:gd name="T103" fmla="*/ 27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90" h="462">
                    <a:moveTo>
                      <a:pt x="23" y="276"/>
                    </a:moveTo>
                    <a:lnTo>
                      <a:pt x="29" y="222"/>
                    </a:lnTo>
                    <a:lnTo>
                      <a:pt x="59" y="174"/>
                    </a:lnTo>
                    <a:lnTo>
                      <a:pt x="95" y="132"/>
                    </a:lnTo>
                    <a:lnTo>
                      <a:pt x="149" y="96"/>
                    </a:lnTo>
                    <a:lnTo>
                      <a:pt x="209" y="60"/>
                    </a:lnTo>
                    <a:lnTo>
                      <a:pt x="281" y="36"/>
                    </a:lnTo>
                    <a:lnTo>
                      <a:pt x="364" y="24"/>
                    </a:lnTo>
                    <a:lnTo>
                      <a:pt x="448" y="18"/>
                    </a:lnTo>
                    <a:lnTo>
                      <a:pt x="532" y="24"/>
                    </a:lnTo>
                    <a:lnTo>
                      <a:pt x="609" y="36"/>
                    </a:lnTo>
                    <a:lnTo>
                      <a:pt x="681" y="60"/>
                    </a:lnTo>
                    <a:lnTo>
                      <a:pt x="741" y="96"/>
                    </a:lnTo>
                    <a:lnTo>
                      <a:pt x="795" y="132"/>
                    </a:lnTo>
                    <a:lnTo>
                      <a:pt x="831" y="174"/>
                    </a:lnTo>
                    <a:lnTo>
                      <a:pt x="861" y="222"/>
                    </a:lnTo>
                    <a:lnTo>
                      <a:pt x="867" y="276"/>
                    </a:lnTo>
                    <a:lnTo>
                      <a:pt x="855" y="330"/>
                    </a:lnTo>
                    <a:lnTo>
                      <a:pt x="831" y="378"/>
                    </a:lnTo>
                    <a:lnTo>
                      <a:pt x="783" y="426"/>
                    </a:lnTo>
                    <a:lnTo>
                      <a:pt x="723" y="462"/>
                    </a:lnTo>
                    <a:lnTo>
                      <a:pt x="765" y="462"/>
                    </a:lnTo>
                    <a:lnTo>
                      <a:pt x="819" y="426"/>
                    </a:lnTo>
                    <a:lnTo>
                      <a:pt x="855" y="378"/>
                    </a:lnTo>
                    <a:lnTo>
                      <a:pt x="884" y="330"/>
                    </a:lnTo>
                    <a:lnTo>
                      <a:pt x="890" y="276"/>
                    </a:lnTo>
                    <a:lnTo>
                      <a:pt x="884" y="222"/>
                    </a:lnTo>
                    <a:lnTo>
                      <a:pt x="855" y="168"/>
                    </a:lnTo>
                    <a:lnTo>
                      <a:pt x="813" y="120"/>
                    </a:lnTo>
                    <a:lnTo>
                      <a:pt x="759" y="84"/>
                    </a:lnTo>
                    <a:lnTo>
                      <a:pt x="693" y="48"/>
                    </a:lnTo>
                    <a:lnTo>
                      <a:pt x="621" y="24"/>
                    </a:lnTo>
                    <a:lnTo>
                      <a:pt x="538" y="6"/>
                    </a:lnTo>
                    <a:lnTo>
                      <a:pt x="448" y="0"/>
                    </a:lnTo>
                    <a:lnTo>
                      <a:pt x="358" y="6"/>
                    </a:lnTo>
                    <a:lnTo>
                      <a:pt x="275" y="24"/>
                    </a:lnTo>
                    <a:lnTo>
                      <a:pt x="197" y="48"/>
                    </a:lnTo>
                    <a:lnTo>
                      <a:pt x="131" y="84"/>
                    </a:lnTo>
                    <a:lnTo>
                      <a:pt x="77" y="120"/>
                    </a:lnTo>
                    <a:lnTo>
                      <a:pt x="35" y="168"/>
                    </a:lnTo>
                    <a:lnTo>
                      <a:pt x="12" y="222"/>
                    </a:lnTo>
                    <a:lnTo>
                      <a:pt x="0" y="276"/>
                    </a:lnTo>
                    <a:lnTo>
                      <a:pt x="6" y="330"/>
                    </a:lnTo>
                    <a:lnTo>
                      <a:pt x="35" y="378"/>
                    </a:lnTo>
                    <a:lnTo>
                      <a:pt x="71" y="426"/>
                    </a:lnTo>
                    <a:lnTo>
                      <a:pt x="125" y="462"/>
                    </a:lnTo>
                    <a:lnTo>
                      <a:pt x="167" y="462"/>
                    </a:lnTo>
                    <a:lnTo>
                      <a:pt x="107" y="426"/>
                    </a:lnTo>
                    <a:lnTo>
                      <a:pt x="59" y="378"/>
                    </a:lnTo>
                    <a:lnTo>
                      <a:pt x="35" y="330"/>
                    </a:lnTo>
                    <a:lnTo>
                      <a:pt x="23" y="276"/>
                    </a:lnTo>
                    <a:lnTo>
                      <a:pt x="23" y="276"/>
                    </a:lnTo>
                    <a:close/>
                  </a:path>
                </a:pathLst>
              </a:custGeom>
              <a:gradFill rotWithShape="0">
                <a:gsLst>
                  <a:gs pos="0">
                    <a:schemeClr val="accent1"/>
                  </a:gs>
                  <a:gs pos="100000">
                    <a:schemeClr val="accent1">
                      <a:gamma/>
                      <a:shade val="84706"/>
                      <a:invGamma/>
                    </a:scheme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1" name="Freeform 27">
                <a:extLst>
                  <a:ext uri="{FF2B5EF4-FFF2-40B4-BE49-F238E27FC236}">
                    <a16:creationId xmlns:a16="http://schemas.microsoft.com/office/drawing/2014/main" id="{4D2F2642-5E7B-4ACC-A878-F9A1F5E3F811}"/>
                  </a:ext>
                </a:extLst>
              </p:cNvPr>
              <p:cNvSpPr>
                <a:spLocks/>
              </p:cNvSpPr>
              <p:nvPr/>
            </p:nvSpPr>
            <p:spPr bwMode="hidden">
              <a:xfrm>
                <a:off x="2082" y="3828"/>
                <a:ext cx="407" cy="486"/>
              </a:xfrm>
              <a:custGeom>
                <a:avLst/>
                <a:gdLst>
                  <a:gd name="T0" fmla="*/ 18 w 406"/>
                  <a:gd name="T1" fmla="*/ 300 h 486"/>
                  <a:gd name="T2" fmla="*/ 24 w 406"/>
                  <a:gd name="T3" fmla="*/ 246 h 486"/>
                  <a:gd name="T4" fmla="*/ 48 w 406"/>
                  <a:gd name="T5" fmla="*/ 198 h 486"/>
                  <a:gd name="T6" fmla="*/ 83 w 406"/>
                  <a:gd name="T7" fmla="*/ 150 h 486"/>
                  <a:gd name="T8" fmla="*/ 131 w 406"/>
                  <a:gd name="T9" fmla="*/ 108 h 486"/>
                  <a:gd name="T10" fmla="*/ 185 w 406"/>
                  <a:gd name="T11" fmla="*/ 72 h 486"/>
                  <a:gd name="T12" fmla="*/ 251 w 406"/>
                  <a:gd name="T13" fmla="*/ 42 h 486"/>
                  <a:gd name="T14" fmla="*/ 329 w 406"/>
                  <a:gd name="T15" fmla="*/ 24 h 486"/>
                  <a:gd name="T16" fmla="*/ 406 w 406"/>
                  <a:gd name="T17" fmla="*/ 6 h 486"/>
                  <a:gd name="T18" fmla="*/ 406 w 406"/>
                  <a:gd name="T19" fmla="*/ 0 h 486"/>
                  <a:gd name="T20" fmla="*/ 323 w 406"/>
                  <a:gd name="T21" fmla="*/ 12 h 486"/>
                  <a:gd name="T22" fmla="*/ 245 w 406"/>
                  <a:gd name="T23" fmla="*/ 36 h 486"/>
                  <a:gd name="T24" fmla="*/ 179 w 406"/>
                  <a:gd name="T25" fmla="*/ 66 h 486"/>
                  <a:gd name="T26" fmla="*/ 119 w 406"/>
                  <a:gd name="T27" fmla="*/ 102 h 486"/>
                  <a:gd name="T28" fmla="*/ 72 w 406"/>
                  <a:gd name="T29" fmla="*/ 144 h 486"/>
                  <a:gd name="T30" fmla="*/ 30 w 406"/>
                  <a:gd name="T31" fmla="*/ 192 h 486"/>
                  <a:gd name="T32" fmla="*/ 6 w 406"/>
                  <a:gd name="T33" fmla="*/ 246 h 486"/>
                  <a:gd name="T34" fmla="*/ 0 w 406"/>
                  <a:gd name="T35" fmla="*/ 300 h 486"/>
                  <a:gd name="T36" fmla="*/ 6 w 406"/>
                  <a:gd name="T37" fmla="*/ 348 h 486"/>
                  <a:gd name="T38" fmla="*/ 30 w 406"/>
                  <a:gd name="T39" fmla="*/ 396 h 486"/>
                  <a:gd name="T40" fmla="*/ 66 w 406"/>
                  <a:gd name="T41" fmla="*/ 444 h 486"/>
                  <a:gd name="T42" fmla="*/ 107 w 406"/>
                  <a:gd name="T43" fmla="*/ 486 h 486"/>
                  <a:gd name="T44" fmla="*/ 131 w 406"/>
                  <a:gd name="T45" fmla="*/ 486 h 486"/>
                  <a:gd name="T46" fmla="*/ 83 w 406"/>
                  <a:gd name="T47" fmla="*/ 450 h 486"/>
                  <a:gd name="T48" fmla="*/ 48 w 406"/>
                  <a:gd name="T49" fmla="*/ 402 h 486"/>
                  <a:gd name="T50" fmla="*/ 24 w 406"/>
                  <a:gd name="T51" fmla="*/ 354 h 486"/>
                  <a:gd name="T52" fmla="*/ 18 w 406"/>
                  <a:gd name="T53" fmla="*/ 300 h 486"/>
                  <a:gd name="T54" fmla="*/ 18 w 406"/>
                  <a:gd name="T55" fmla="*/ 30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486">
                    <a:moveTo>
                      <a:pt x="18" y="300"/>
                    </a:moveTo>
                    <a:lnTo>
                      <a:pt x="24" y="246"/>
                    </a:lnTo>
                    <a:lnTo>
                      <a:pt x="48" y="198"/>
                    </a:lnTo>
                    <a:lnTo>
                      <a:pt x="83" y="150"/>
                    </a:lnTo>
                    <a:lnTo>
                      <a:pt x="131" y="108"/>
                    </a:lnTo>
                    <a:lnTo>
                      <a:pt x="185" y="72"/>
                    </a:lnTo>
                    <a:lnTo>
                      <a:pt x="251" y="42"/>
                    </a:lnTo>
                    <a:lnTo>
                      <a:pt x="329" y="24"/>
                    </a:lnTo>
                    <a:lnTo>
                      <a:pt x="406" y="6"/>
                    </a:lnTo>
                    <a:lnTo>
                      <a:pt x="406" y="0"/>
                    </a:lnTo>
                    <a:lnTo>
                      <a:pt x="323" y="12"/>
                    </a:lnTo>
                    <a:lnTo>
                      <a:pt x="245" y="36"/>
                    </a:lnTo>
                    <a:lnTo>
                      <a:pt x="179" y="66"/>
                    </a:lnTo>
                    <a:lnTo>
                      <a:pt x="119" y="102"/>
                    </a:lnTo>
                    <a:lnTo>
                      <a:pt x="72" y="144"/>
                    </a:lnTo>
                    <a:lnTo>
                      <a:pt x="30" y="192"/>
                    </a:lnTo>
                    <a:lnTo>
                      <a:pt x="6" y="246"/>
                    </a:lnTo>
                    <a:lnTo>
                      <a:pt x="0" y="300"/>
                    </a:lnTo>
                    <a:lnTo>
                      <a:pt x="6" y="348"/>
                    </a:lnTo>
                    <a:lnTo>
                      <a:pt x="30" y="396"/>
                    </a:lnTo>
                    <a:lnTo>
                      <a:pt x="66" y="444"/>
                    </a:lnTo>
                    <a:lnTo>
                      <a:pt x="107" y="486"/>
                    </a:lnTo>
                    <a:lnTo>
                      <a:pt x="131" y="486"/>
                    </a:lnTo>
                    <a:lnTo>
                      <a:pt x="83" y="450"/>
                    </a:lnTo>
                    <a:lnTo>
                      <a:pt x="48" y="402"/>
                    </a:lnTo>
                    <a:lnTo>
                      <a:pt x="24" y="354"/>
                    </a:lnTo>
                    <a:lnTo>
                      <a:pt x="18" y="300"/>
                    </a:lnTo>
                    <a:lnTo>
                      <a:pt x="18" y="300"/>
                    </a:lnTo>
                    <a:close/>
                  </a:path>
                </a:pathLst>
              </a:custGeom>
              <a:gradFill rotWithShape="0">
                <a:gsLst>
                  <a:gs pos="0">
                    <a:schemeClr val="accent1"/>
                  </a:gs>
                  <a:gs pos="100000">
                    <a:schemeClr val="accent1">
                      <a:gamma/>
                      <a:shade val="90980"/>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2" name="Freeform 28">
                <a:extLst>
                  <a:ext uri="{FF2B5EF4-FFF2-40B4-BE49-F238E27FC236}">
                    <a16:creationId xmlns:a16="http://schemas.microsoft.com/office/drawing/2014/main" id="{893432EA-3D32-4795-B2D5-BF87B1461068}"/>
                  </a:ext>
                </a:extLst>
              </p:cNvPr>
              <p:cNvSpPr>
                <a:spLocks/>
              </p:cNvSpPr>
              <p:nvPr/>
            </p:nvSpPr>
            <p:spPr bwMode="hidden">
              <a:xfrm>
                <a:off x="2987" y="4044"/>
                <a:ext cx="108" cy="252"/>
              </a:xfrm>
              <a:custGeom>
                <a:avLst/>
                <a:gdLst>
                  <a:gd name="T0" fmla="*/ 89 w 107"/>
                  <a:gd name="T1" fmla="*/ 84 h 252"/>
                  <a:gd name="T2" fmla="*/ 83 w 107"/>
                  <a:gd name="T3" fmla="*/ 132 h 252"/>
                  <a:gd name="T4" fmla="*/ 65 w 107"/>
                  <a:gd name="T5" fmla="*/ 174 h 252"/>
                  <a:gd name="T6" fmla="*/ 36 w 107"/>
                  <a:gd name="T7" fmla="*/ 216 h 252"/>
                  <a:gd name="T8" fmla="*/ 0 w 107"/>
                  <a:gd name="T9" fmla="*/ 252 h 252"/>
                  <a:gd name="T10" fmla="*/ 18 w 107"/>
                  <a:gd name="T11" fmla="*/ 252 h 252"/>
                  <a:gd name="T12" fmla="*/ 53 w 107"/>
                  <a:gd name="T13" fmla="*/ 216 h 252"/>
                  <a:gd name="T14" fmla="*/ 83 w 107"/>
                  <a:gd name="T15" fmla="*/ 174 h 252"/>
                  <a:gd name="T16" fmla="*/ 101 w 107"/>
                  <a:gd name="T17" fmla="*/ 132 h 252"/>
                  <a:gd name="T18" fmla="*/ 107 w 107"/>
                  <a:gd name="T19" fmla="*/ 84 h 252"/>
                  <a:gd name="T20" fmla="*/ 101 w 107"/>
                  <a:gd name="T21" fmla="*/ 42 h 252"/>
                  <a:gd name="T22" fmla="*/ 89 w 107"/>
                  <a:gd name="T23" fmla="*/ 0 h 252"/>
                  <a:gd name="T24" fmla="*/ 65 w 107"/>
                  <a:gd name="T25" fmla="*/ 0 h 252"/>
                  <a:gd name="T26" fmla="*/ 83 w 107"/>
                  <a:gd name="T27" fmla="*/ 42 h 252"/>
                  <a:gd name="T28" fmla="*/ 89 w 107"/>
                  <a:gd name="T29" fmla="*/ 84 h 252"/>
                  <a:gd name="T30" fmla="*/ 89 w 107"/>
                  <a:gd name="T31" fmla="*/ 84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252">
                    <a:moveTo>
                      <a:pt x="89" y="84"/>
                    </a:moveTo>
                    <a:lnTo>
                      <a:pt x="83" y="132"/>
                    </a:lnTo>
                    <a:lnTo>
                      <a:pt x="65" y="174"/>
                    </a:lnTo>
                    <a:lnTo>
                      <a:pt x="36" y="216"/>
                    </a:lnTo>
                    <a:lnTo>
                      <a:pt x="0" y="252"/>
                    </a:lnTo>
                    <a:lnTo>
                      <a:pt x="18" y="252"/>
                    </a:lnTo>
                    <a:lnTo>
                      <a:pt x="53" y="216"/>
                    </a:lnTo>
                    <a:lnTo>
                      <a:pt x="83" y="174"/>
                    </a:lnTo>
                    <a:lnTo>
                      <a:pt x="101" y="132"/>
                    </a:lnTo>
                    <a:lnTo>
                      <a:pt x="107" y="84"/>
                    </a:lnTo>
                    <a:lnTo>
                      <a:pt x="101" y="42"/>
                    </a:lnTo>
                    <a:lnTo>
                      <a:pt x="89" y="0"/>
                    </a:lnTo>
                    <a:lnTo>
                      <a:pt x="65" y="0"/>
                    </a:lnTo>
                    <a:lnTo>
                      <a:pt x="83" y="42"/>
                    </a:lnTo>
                    <a:lnTo>
                      <a:pt x="89" y="84"/>
                    </a:lnTo>
                    <a:lnTo>
                      <a:pt x="89" y="84"/>
                    </a:lnTo>
                    <a:close/>
                  </a:path>
                </a:pathLst>
              </a:custGeom>
              <a:gradFill rotWithShape="0">
                <a:gsLst>
                  <a:gs pos="0">
                    <a:schemeClr val="accent1"/>
                  </a:gs>
                  <a:gs pos="100000">
                    <a:schemeClr val="accent1">
                      <a:gamma/>
                      <a:shade val="81961"/>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3" name="Freeform 29">
                <a:extLst>
                  <a:ext uri="{FF2B5EF4-FFF2-40B4-BE49-F238E27FC236}">
                    <a16:creationId xmlns:a16="http://schemas.microsoft.com/office/drawing/2014/main" id="{ACD2A97E-7878-4892-9868-42A6770E9436}"/>
                  </a:ext>
                </a:extLst>
              </p:cNvPr>
              <p:cNvSpPr>
                <a:spLocks/>
              </p:cNvSpPr>
              <p:nvPr/>
            </p:nvSpPr>
            <p:spPr bwMode="hidden">
              <a:xfrm>
                <a:off x="2068" y="3685"/>
                <a:ext cx="835" cy="150"/>
              </a:xfrm>
              <a:custGeom>
                <a:avLst/>
                <a:gdLst>
                  <a:gd name="T0" fmla="*/ 518 w 835"/>
                  <a:gd name="T1" fmla="*/ 18 h 150"/>
                  <a:gd name="T2" fmla="*/ 597 w 835"/>
                  <a:gd name="T3" fmla="*/ 24 h 150"/>
                  <a:gd name="T4" fmla="*/ 682 w 835"/>
                  <a:gd name="T5" fmla="*/ 30 h 150"/>
                  <a:gd name="T6" fmla="*/ 755 w 835"/>
                  <a:gd name="T7" fmla="*/ 42 h 150"/>
                  <a:gd name="T8" fmla="*/ 828 w 835"/>
                  <a:gd name="T9" fmla="*/ 60 h 150"/>
                  <a:gd name="T10" fmla="*/ 835 w 835"/>
                  <a:gd name="T11" fmla="*/ 42 h 150"/>
                  <a:gd name="T12" fmla="*/ 761 w 835"/>
                  <a:gd name="T13" fmla="*/ 24 h 150"/>
                  <a:gd name="T14" fmla="*/ 688 w 835"/>
                  <a:gd name="T15" fmla="*/ 12 h 150"/>
                  <a:gd name="T16" fmla="*/ 603 w 835"/>
                  <a:gd name="T17" fmla="*/ 6 h 150"/>
                  <a:gd name="T18" fmla="*/ 518 w 835"/>
                  <a:gd name="T19" fmla="*/ 0 h 150"/>
                  <a:gd name="T20" fmla="*/ 372 w 835"/>
                  <a:gd name="T21" fmla="*/ 12 h 150"/>
                  <a:gd name="T22" fmla="*/ 232 w 835"/>
                  <a:gd name="T23" fmla="*/ 36 h 150"/>
                  <a:gd name="T24" fmla="*/ 110 w 835"/>
                  <a:gd name="T25" fmla="*/ 78 h 150"/>
                  <a:gd name="T26" fmla="*/ 0 w 835"/>
                  <a:gd name="T27" fmla="*/ 132 h 150"/>
                  <a:gd name="T28" fmla="*/ 19 w 835"/>
                  <a:gd name="T29" fmla="*/ 150 h 150"/>
                  <a:gd name="T30" fmla="*/ 122 w 835"/>
                  <a:gd name="T31" fmla="*/ 96 h 150"/>
                  <a:gd name="T32" fmla="*/ 244 w 835"/>
                  <a:gd name="T33" fmla="*/ 54 h 150"/>
                  <a:gd name="T34" fmla="*/ 378 w 835"/>
                  <a:gd name="T35" fmla="*/ 30 h 150"/>
                  <a:gd name="T36" fmla="*/ 518 w 835"/>
                  <a:gd name="T37" fmla="*/ 18 h 150"/>
                  <a:gd name="T38" fmla="*/ 518 w 835"/>
                  <a:gd name="T39" fmla="*/ 18 h 15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35" h="150">
                    <a:moveTo>
                      <a:pt x="518" y="18"/>
                    </a:moveTo>
                    <a:lnTo>
                      <a:pt x="597" y="24"/>
                    </a:lnTo>
                    <a:lnTo>
                      <a:pt x="682" y="30"/>
                    </a:lnTo>
                    <a:lnTo>
                      <a:pt x="755" y="42"/>
                    </a:lnTo>
                    <a:lnTo>
                      <a:pt x="828" y="60"/>
                    </a:lnTo>
                    <a:lnTo>
                      <a:pt x="835" y="42"/>
                    </a:lnTo>
                    <a:lnTo>
                      <a:pt x="761" y="24"/>
                    </a:lnTo>
                    <a:lnTo>
                      <a:pt x="688" y="12"/>
                    </a:lnTo>
                    <a:lnTo>
                      <a:pt x="603" y="6"/>
                    </a:lnTo>
                    <a:lnTo>
                      <a:pt x="518" y="0"/>
                    </a:lnTo>
                    <a:lnTo>
                      <a:pt x="372" y="12"/>
                    </a:lnTo>
                    <a:lnTo>
                      <a:pt x="232" y="36"/>
                    </a:lnTo>
                    <a:lnTo>
                      <a:pt x="110" y="78"/>
                    </a:lnTo>
                    <a:lnTo>
                      <a:pt x="0" y="132"/>
                    </a:lnTo>
                    <a:lnTo>
                      <a:pt x="19" y="150"/>
                    </a:lnTo>
                    <a:lnTo>
                      <a:pt x="122" y="96"/>
                    </a:lnTo>
                    <a:lnTo>
                      <a:pt x="244" y="54"/>
                    </a:lnTo>
                    <a:lnTo>
                      <a:pt x="378" y="30"/>
                    </a:lnTo>
                    <a:lnTo>
                      <a:pt x="518" y="1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4" name="Freeform 30">
                <a:extLst>
                  <a:ext uri="{FF2B5EF4-FFF2-40B4-BE49-F238E27FC236}">
                    <a16:creationId xmlns:a16="http://schemas.microsoft.com/office/drawing/2014/main" id="{0D048C22-CD50-4608-B3C3-0811688D3793}"/>
                  </a:ext>
                </a:extLst>
              </p:cNvPr>
              <p:cNvSpPr>
                <a:spLocks/>
              </p:cNvSpPr>
              <p:nvPr/>
            </p:nvSpPr>
            <p:spPr bwMode="hidden">
              <a:xfrm>
                <a:off x="1867" y="3853"/>
                <a:ext cx="171" cy="461"/>
              </a:xfrm>
              <a:custGeom>
                <a:avLst/>
                <a:gdLst>
                  <a:gd name="T0" fmla="*/ 31 w 171"/>
                  <a:gd name="T1" fmla="*/ 263 h 461"/>
                  <a:gd name="T2" fmla="*/ 43 w 171"/>
                  <a:gd name="T3" fmla="*/ 191 h 461"/>
                  <a:gd name="T4" fmla="*/ 67 w 171"/>
                  <a:gd name="T5" fmla="*/ 131 h 461"/>
                  <a:gd name="T6" fmla="*/ 116 w 171"/>
                  <a:gd name="T7" fmla="*/ 72 h 461"/>
                  <a:gd name="T8" fmla="*/ 171 w 171"/>
                  <a:gd name="T9" fmla="*/ 18 h 461"/>
                  <a:gd name="T10" fmla="*/ 153 w 171"/>
                  <a:gd name="T11" fmla="*/ 0 h 461"/>
                  <a:gd name="T12" fmla="*/ 86 w 171"/>
                  <a:gd name="T13" fmla="*/ 60 h 461"/>
                  <a:gd name="T14" fmla="*/ 43 w 171"/>
                  <a:gd name="T15" fmla="*/ 120 h 461"/>
                  <a:gd name="T16" fmla="*/ 13 w 171"/>
                  <a:gd name="T17" fmla="*/ 191 h 461"/>
                  <a:gd name="T18" fmla="*/ 0 w 171"/>
                  <a:gd name="T19" fmla="*/ 263 h 461"/>
                  <a:gd name="T20" fmla="*/ 6 w 171"/>
                  <a:gd name="T21" fmla="*/ 317 h 461"/>
                  <a:gd name="T22" fmla="*/ 25 w 171"/>
                  <a:gd name="T23" fmla="*/ 365 h 461"/>
                  <a:gd name="T24" fmla="*/ 49 w 171"/>
                  <a:gd name="T25" fmla="*/ 413 h 461"/>
                  <a:gd name="T26" fmla="*/ 86 w 171"/>
                  <a:gd name="T27" fmla="*/ 461 h 461"/>
                  <a:gd name="T28" fmla="*/ 122 w 171"/>
                  <a:gd name="T29" fmla="*/ 461 h 461"/>
                  <a:gd name="T30" fmla="*/ 86 w 171"/>
                  <a:gd name="T31" fmla="*/ 413 h 461"/>
                  <a:gd name="T32" fmla="*/ 55 w 171"/>
                  <a:gd name="T33" fmla="*/ 365 h 461"/>
                  <a:gd name="T34" fmla="*/ 37 w 171"/>
                  <a:gd name="T35" fmla="*/ 317 h 461"/>
                  <a:gd name="T36" fmla="*/ 31 w 171"/>
                  <a:gd name="T37" fmla="*/ 263 h 461"/>
                  <a:gd name="T38" fmla="*/ 31 w 171"/>
                  <a:gd name="T39" fmla="*/ 263 h 4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71" h="461">
                    <a:moveTo>
                      <a:pt x="31" y="263"/>
                    </a:moveTo>
                    <a:lnTo>
                      <a:pt x="43" y="191"/>
                    </a:lnTo>
                    <a:lnTo>
                      <a:pt x="67" y="131"/>
                    </a:lnTo>
                    <a:lnTo>
                      <a:pt x="116" y="72"/>
                    </a:lnTo>
                    <a:lnTo>
                      <a:pt x="171" y="18"/>
                    </a:lnTo>
                    <a:lnTo>
                      <a:pt x="153" y="0"/>
                    </a:lnTo>
                    <a:lnTo>
                      <a:pt x="86" y="60"/>
                    </a:lnTo>
                    <a:lnTo>
                      <a:pt x="43" y="120"/>
                    </a:lnTo>
                    <a:lnTo>
                      <a:pt x="13" y="191"/>
                    </a:lnTo>
                    <a:lnTo>
                      <a:pt x="0" y="263"/>
                    </a:lnTo>
                    <a:lnTo>
                      <a:pt x="6" y="317"/>
                    </a:lnTo>
                    <a:lnTo>
                      <a:pt x="25" y="365"/>
                    </a:lnTo>
                    <a:lnTo>
                      <a:pt x="49" y="413"/>
                    </a:lnTo>
                    <a:lnTo>
                      <a:pt x="86" y="461"/>
                    </a:lnTo>
                    <a:lnTo>
                      <a:pt x="122" y="461"/>
                    </a:lnTo>
                    <a:lnTo>
                      <a:pt x="86" y="413"/>
                    </a:lnTo>
                    <a:lnTo>
                      <a:pt x="55" y="365"/>
                    </a:lnTo>
                    <a:lnTo>
                      <a:pt x="37" y="317"/>
                    </a:lnTo>
                    <a:lnTo>
                      <a:pt x="31" y="26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5" name="Freeform 31">
                <a:extLst>
                  <a:ext uri="{FF2B5EF4-FFF2-40B4-BE49-F238E27FC236}">
                    <a16:creationId xmlns:a16="http://schemas.microsoft.com/office/drawing/2014/main" id="{6357738E-7D81-4B9E-94A3-ECB2EC9DFB5C}"/>
                  </a:ext>
                </a:extLst>
              </p:cNvPr>
              <p:cNvSpPr>
                <a:spLocks/>
              </p:cNvSpPr>
              <p:nvPr/>
            </p:nvSpPr>
            <p:spPr bwMode="hidden">
              <a:xfrm>
                <a:off x="2951" y="3751"/>
                <a:ext cx="360" cy="563"/>
              </a:xfrm>
              <a:custGeom>
                <a:avLst/>
                <a:gdLst>
                  <a:gd name="T0" fmla="*/ 360 w 360"/>
                  <a:gd name="T1" fmla="*/ 365 h 563"/>
                  <a:gd name="T2" fmla="*/ 353 w 360"/>
                  <a:gd name="T3" fmla="*/ 305 h 563"/>
                  <a:gd name="T4" fmla="*/ 335 w 360"/>
                  <a:gd name="T5" fmla="*/ 251 h 563"/>
                  <a:gd name="T6" fmla="*/ 305 w 360"/>
                  <a:gd name="T7" fmla="*/ 204 h 563"/>
                  <a:gd name="T8" fmla="*/ 262 w 360"/>
                  <a:gd name="T9" fmla="*/ 156 h 563"/>
                  <a:gd name="T10" fmla="*/ 213 w 360"/>
                  <a:gd name="T11" fmla="*/ 108 h 563"/>
                  <a:gd name="T12" fmla="*/ 159 w 360"/>
                  <a:gd name="T13" fmla="*/ 66 h 563"/>
                  <a:gd name="T14" fmla="*/ 92 w 360"/>
                  <a:gd name="T15" fmla="*/ 30 h 563"/>
                  <a:gd name="T16" fmla="*/ 19 w 360"/>
                  <a:gd name="T17" fmla="*/ 0 h 563"/>
                  <a:gd name="T18" fmla="*/ 0 w 360"/>
                  <a:gd name="T19" fmla="*/ 12 h 563"/>
                  <a:gd name="T20" fmla="*/ 67 w 360"/>
                  <a:gd name="T21" fmla="*/ 42 h 563"/>
                  <a:gd name="T22" fmla="*/ 134 w 360"/>
                  <a:gd name="T23" fmla="*/ 78 h 563"/>
                  <a:gd name="T24" fmla="*/ 189 w 360"/>
                  <a:gd name="T25" fmla="*/ 114 h 563"/>
                  <a:gd name="T26" fmla="*/ 238 w 360"/>
                  <a:gd name="T27" fmla="*/ 162 h 563"/>
                  <a:gd name="T28" fmla="*/ 274 w 360"/>
                  <a:gd name="T29" fmla="*/ 210 h 563"/>
                  <a:gd name="T30" fmla="*/ 299 w 360"/>
                  <a:gd name="T31" fmla="*/ 257 h 563"/>
                  <a:gd name="T32" fmla="*/ 317 w 360"/>
                  <a:gd name="T33" fmla="*/ 311 h 563"/>
                  <a:gd name="T34" fmla="*/ 323 w 360"/>
                  <a:gd name="T35" fmla="*/ 365 h 563"/>
                  <a:gd name="T36" fmla="*/ 317 w 360"/>
                  <a:gd name="T37" fmla="*/ 419 h 563"/>
                  <a:gd name="T38" fmla="*/ 299 w 360"/>
                  <a:gd name="T39" fmla="*/ 467 h 563"/>
                  <a:gd name="T40" fmla="*/ 274 w 360"/>
                  <a:gd name="T41" fmla="*/ 515 h 563"/>
                  <a:gd name="T42" fmla="*/ 238 w 360"/>
                  <a:gd name="T43" fmla="*/ 563 h 563"/>
                  <a:gd name="T44" fmla="*/ 268 w 360"/>
                  <a:gd name="T45" fmla="*/ 563 h 563"/>
                  <a:gd name="T46" fmla="*/ 311 w 360"/>
                  <a:gd name="T47" fmla="*/ 515 h 563"/>
                  <a:gd name="T48" fmla="*/ 335 w 360"/>
                  <a:gd name="T49" fmla="*/ 467 h 563"/>
                  <a:gd name="T50" fmla="*/ 353 w 360"/>
                  <a:gd name="T51" fmla="*/ 419 h 563"/>
                  <a:gd name="T52" fmla="*/ 360 w 360"/>
                  <a:gd name="T53" fmla="*/ 365 h 563"/>
                  <a:gd name="T54" fmla="*/ 360 w 360"/>
                  <a:gd name="T55" fmla="*/ 365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563">
                    <a:moveTo>
                      <a:pt x="360" y="365"/>
                    </a:moveTo>
                    <a:lnTo>
                      <a:pt x="353" y="305"/>
                    </a:lnTo>
                    <a:lnTo>
                      <a:pt x="335" y="251"/>
                    </a:lnTo>
                    <a:lnTo>
                      <a:pt x="305" y="204"/>
                    </a:lnTo>
                    <a:lnTo>
                      <a:pt x="262" y="156"/>
                    </a:lnTo>
                    <a:lnTo>
                      <a:pt x="213" y="108"/>
                    </a:lnTo>
                    <a:lnTo>
                      <a:pt x="159" y="66"/>
                    </a:lnTo>
                    <a:lnTo>
                      <a:pt x="92" y="30"/>
                    </a:lnTo>
                    <a:lnTo>
                      <a:pt x="19" y="0"/>
                    </a:lnTo>
                    <a:lnTo>
                      <a:pt x="0" y="12"/>
                    </a:lnTo>
                    <a:lnTo>
                      <a:pt x="67" y="42"/>
                    </a:lnTo>
                    <a:lnTo>
                      <a:pt x="134" y="78"/>
                    </a:lnTo>
                    <a:lnTo>
                      <a:pt x="189" y="114"/>
                    </a:lnTo>
                    <a:lnTo>
                      <a:pt x="238" y="162"/>
                    </a:lnTo>
                    <a:lnTo>
                      <a:pt x="274" y="210"/>
                    </a:lnTo>
                    <a:lnTo>
                      <a:pt x="299" y="257"/>
                    </a:lnTo>
                    <a:lnTo>
                      <a:pt x="317" y="311"/>
                    </a:lnTo>
                    <a:lnTo>
                      <a:pt x="323" y="365"/>
                    </a:lnTo>
                    <a:lnTo>
                      <a:pt x="317" y="419"/>
                    </a:lnTo>
                    <a:lnTo>
                      <a:pt x="299" y="467"/>
                    </a:lnTo>
                    <a:lnTo>
                      <a:pt x="274" y="515"/>
                    </a:lnTo>
                    <a:lnTo>
                      <a:pt x="238" y="563"/>
                    </a:lnTo>
                    <a:lnTo>
                      <a:pt x="268" y="563"/>
                    </a:lnTo>
                    <a:lnTo>
                      <a:pt x="311" y="515"/>
                    </a:lnTo>
                    <a:lnTo>
                      <a:pt x="335" y="467"/>
                    </a:lnTo>
                    <a:lnTo>
                      <a:pt x="353" y="419"/>
                    </a:lnTo>
                    <a:lnTo>
                      <a:pt x="360" y="365"/>
                    </a:lnTo>
                    <a:lnTo>
                      <a:pt x="360" y="36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6" name="Freeform 32">
                <a:extLst>
                  <a:ext uri="{FF2B5EF4-FFF2-40B4-BE49-F238E27FC236}">
                    <a16:creationId xmlns:a16="http://schemas.microsoft.com/office/drawing/2014/main" id="{1951CBF7-22AE-4BE3-9BB5-74D6B83BC6B1}"/>
                  </a:ext>
                </a:extLst>
              </p:cNvPr>
              <p:cNvSpPr>
                <a:spLocks/>
              </p:cNvSpPr>
              <p:nvPr/>
            </p:nvSpPr>
            <p:spPr bwMode="hidden">
              <a:xfrm>
                <a:off x="2318" y="3631"/>
                <a:ext cx="1078" cy="425"/>
              </a:xfrm>
              <a:custGeom>
                <a:avLst/>
                <a:gdLst>
                  <a:gd name="T0" fmla="*/ 1053 w 1078"/>
                  <a:gd name="T1" fmla="*/ 425 h 425"/>
                  <a:gd name="T2" fmla="*/ 1078 w 1078"/>
                  <a:gd name="T3" fmla="*/ 419 h 425"/>
                  <a:gd name="T4" fmla="*/ 1066 w 1078"/>
                  <a:gd name="T5" fmla="*/ 377 h 425"/>
                  <a:gd name="T6" fmla="*/ 1047 w 1078"/>
                  <a:gd name="T7" fmla="*/ 336 h 425"/>
                  <a:gd name="T8" fmla="*/ 986 w 1078"/>
                  <a:gd name="T9" fmla="*/ 252 h 425"/>
                  <a:gd name="T10" fmla="*/ 907 w 1078"/>
                  <a:gd name="T11" fmla="*/ 180 h 425"/>
                  <a:gd name="T12" fmla="*/ 810 w 1078"/>
                  <a:gd name="T13" fmla="*/ 120 h 425"/>
                  <a:gd name="T14" fmla="*/ 694 w 1078"/>
                  <a:gd name="T15" fmla="*/ 72 h 425"/>
                  <a:gd name="T16" fmla="*/ 560 w 1078"/>
                  <a:gd name="T17" fmla="*/ 30 h 425"/>
                  <a:gd name="T18" fmla="*/ 420 w 1078"/>
                  <a:gd name="T19" fmla="*/ 6 h 425"/>
                  <a:gd name="T20" fmla="*/ 268 w 1078"/>
                  <a:gd name="T21" fmla="*/ 0 h 425"/>
                  <a:gd name="T22" fmla="*/ 134 w 1078"/>
                  <a:gd name="T23" fmla="*/ 6 h 425"/>
                  <a:gd name="T24" fmla="*/ 0 w 1078"/>
                  <a:gd name="T25" fmla="*/ 24 h 425"/>
                  <a:gd name="T26" fmla="*/ 12 w 1078"/>
                  <a:gd name="T27" fmla="*/ 36 h 425"/>
                  <a:gd name="T28" fmla="*/ 134 w 1078"/>
                  <a:gd name="T29" fmla="*/ 18 h 425"/>
                  <a:gd name="T30" fmla="*/ 268 w 1078"/>
                  <a:gd name="T31" fmla="*/ 12 h 425"/>
                  <a:gd name="T32" fmla="*/ 420 w 1078"/>
                  <a:gd name="T33" fmla="*/ 18 h 425"/>
                  <a:gd name="T34" fmla="*/ 554 w 1078"/>
                  <a:gd name="T35" fmla="*/ 42 h 425"/>
                  <a:gd name="T36" fmla="*/ 682 w 1078"/>
                  <a:gd name="T37" fmla="*/ 84 h 425"/>
                  <a:gd name="T38" fmla="*/ 798 w 1078"/>
                  <a:gd name="T39" fmla="*/ 132 h 425"/>
                  <a:gd name="T40" fmla="*/ 895 w 1078"/>
                  <a:gd name="T41" fmla="*/ 192 h 425"/>
                  <a:gd name="T42" fmla="*/ 968 w 1078"/>
                  <a:gd name="T43" fmla="*/ 264 h 425"/>
                  <a:gd name="T44" fmla="*/ 999 w 1078"/>
                  <a:gd name="T45" fmla="*/ 300 h 425"/>
                  <a:gd name="T46" fmla="*/ 1023 w 1078"/>
                  <a:gd name="T47" fmla="*/ 342 h 425"/>
                  <a:gd name="T48" fmla="*/ 1041 w 1078"/>
                  <a:gd name="T49" fmla="*/ 383 h 425"/>
                  <a:gd name="T50" fmla="*/ 1053 w 1078"/>
                  <a:gd name="T51" fmla="*/ 425 h 425"/>
                  <a:gd name="T52" fmla="*/ 1053 w 1078"/>
                  <a:gd name="T53"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8" h="425">
                    <a:moveTo>
                      <a:pt x="1053" y="425"/>
                    </a:moveTo>
                    <a:lnTo>
                      <a:pt x="1078" y="419"/>
                    </a:lnTo>
                    <a:lnTo>
                      <a:pt x="1066" y="377"/>
                    </a:lnTo>
                    <a:lnTo>
                      <a:pt x="1047" y="336"/>
                    </a:lnTo>
                    <a:lnTo>
                      <a:pt x="986" y="252"/>
                    </a:lnTo>
                    <a:lnTo>
                      <a:pt x="907" y="180"/>
                    </a:lnTo>
                    <a:lnTo>
                      <a:pt x="810" y="120"/>
                    </a:lnTo>
                    <a:lnTo>
                      <a:pt x="694" y="72"/>
                    </a:lnTo>
                    <a:lnTo>
                      <a:pt x="560" y="30"/>
                    </a:lnTo>
                    <a:lnTo>
                      <a:pt x="420" y="6"/>
                    </a:lnTo>
                    <a:lnTo>
                      <a:pt x="268" y="0"/>
                    </a:lnTo>
                    <a:lnTo>
                      <a:pt x="134" y="6"/>
                    </a:lnTo>
                    <a:lnTo>
                      <a:pt x="0" y="24"/>
                    </a:lnTo>
                    <a:lnTo>
                      <a:pt x="12" y="36"/>
                    </a:lnTo>
                    <a:lnTo>
                      <a:pt x="134" y="18"/>
                    </a:lnTo>
                    <a:lnTo>
                      <a:pt x="268" y="12"/>
                    </a:lnTo>
                    <a:lnTo>
                      <a:pt x="420" y="18"/>
                    </a:lnTo>
                    <a:lnTo>
                      <a:pt x="554" y="42"/>
                    </a:lnTo>
                    <a:lnTo>
                      <a:pt x="682" y="84"/>
                    </a:lnTo>
                    <a:lnTo>
                      <a:pt x="798" y="132"/>
                    </a:lnTo>
                    <a:lnTo>
                      <a:pt x="895" y="192"/>
                    </a:lnTo>
                    <a:lnTo>
                      <a:pt x="968" y="264"/>
                    </a:lnTo>
                    <a:lnTo>
                      <a:pt x="999" y="300"/>
                    </a:lnTo>
                    <a:lnTo>
                      <a:pt x="1023" y="342"/>
                    </a:lnTo>
                    <a:lnTo>
                      <a:pt x="1041" y="383"/>
                    </a:lnTo>
                    <a:lnTo>
                      <a:pt x="1053" y="425"/>
                    </a:lnTo>
                    <a:lnTo>
                      <a:pt x="1053" y="42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7" name="Freeform 33">
                <a:extLst>
                  <a:ext uri="{FF2B5EF4-FFF2-40B4-BE49-F238E27FC236}">
                    <a16:creationId xmlns:a16="http://schemas.microsoft.com/office/drawing/2014/main" id="{DB27851A-B32A-43CB-954F-C6D097B280F2}"/>
                  </a:ext>
                </a:extLst>
              </p:cNvPr>
              <p:cNvSpPr>
                <a:spLocks/>
              </p:cNvSpPr>
              <p:nvPr/>
            </p:nvSpPr>
            <p:spPr bwMode="hidden">
              <a:xfrm>
                <a:off x="3304" y="4080"/>
                <a:ext cx="98" cy="234"/>
              </a:xfrm>
              <a:custGeom>
                <a:avLst/>
                <a:gdLst>
                  <a:gd name="T0" fmla="*/ 0 w 98"/>
                  <a:gd name="T1" fmla="*/ 234 h 234"/>
                  <a:gd name="T2" fmla="*/ 25 w 98"/>
                  <a:gd name="T3" fmla="*/ 234 h 234"/>
                  <a:gd name="T4" fmla="*/ 55 w 98"/>
                  <a:gd name="T5" fmla="*/ 186 h 234"/>
                  <a:gd name="T6" fmla="*/ 80 w 98"/>
                  <a:gd name="T7" fmla="*/ 138 h 234"/>
                  <a:gd name="T8" fmla="*/ 92 w 98"/>
                  <a:gd name="T9" fmla="*/ 90 h 234"/>
                  <a:gd name="T10" fmla="*/ 98 w 98"/>
                  <a:gd name="T11" fmla="*/ 36 h 234"/>
                  <a:gd name="T12" fmla="*/ 98 w 98"/>
                  <a:gd name="T13" fmla="*/ 0 h 234"/>
                  <a:gd name="T14" fmla="*/ 74 w 98"/>
                  <a:gd name="T15" fmla="*/ 0 h 234"/>
                  <a:gd name="T16" fmla="*/ 74 w 98"/>
                  <a:gd name="T17" fmla="*/ 36 h 234"/>
                  <a:gd name="T18" fmla="*/ 67 w 98"/>
                  <a:gd name="T19" fmla="*/ 90 h 234"/>
                  <a:gd name="T20" fmla="*/ 55 w 98"/>
                  <a:gd name="T21" fmla="*/ 138 h 234"/>
                  <a:gd name="T22" fmla="*/ 31 w 98"/>
                  <a:gd name="T23" fmla="*/ 186 h 234"/>
                  <a:gd name="T24" fmla="*/ 0 w 98"/>
                  <a:gd name="T25" fmla="*/ 234 h 234"/>
                  <a:gd name="T26" fmla="*/ 0 w 98"/>
                  <a:gd name="T2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234">
                    <a:moveTo>
                      <a:pt x="0" y="234"/>
                    </a:moveTo>
                    <a:lnTo>
                      <a:pt x="25" y="234"/>
                    </a:lnTo>
                    <a:lnTo>
                      <a:pt x="55" y="186"/>
                    </a:lnTo>
                    <a:lnTo>
                      <a:pt x="80" y="138"/>
                    </a:lnTo>
                    <a:lnTo>
                      <a:pt x="92" y="90"/>
                    </a:lnTo>
                    <a:lnTo>
                      <a:pt x="98" y="36"/>
                    </a:lnTo>
                    <a:lnTo>
                      <a:pt x="98" y="0"/>
                    </a:lnTo>
                    <a:lnTo>
                      <a:pt x="74" y="0"/>
                    </a:lnTo>
                    <a:lnTo>
                      <a:pt x="74" y="36"/>
                    </a:lnTo>
                    <a:lnTo>
                      <a:pt x="67" y="90"/>
                    </a:lnTo>
                    <a:lnTo>
                      <a:pt x="55" y="138"/>
                    </a:lnTo>
                    <a:lnTo>
                      <a:pt x="31" y="186"/>
                    </a:lnTo>
                    <a:lnTo>
                      <a:pt x="0" y="234"/>
                    </a:lnTo>
                    <a:lnTo>
                      <a:pt x="0" y="234"/>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28" name="Freeform 34">
                <a:extLst>
                  <a:ext uri="{FF2B5EF4-FFF2-40B4-BE49-F238E27FC236}">
                    <a16:creationId xmlns:a16="http://schemas.microsoft.com/office/drawing/2014/main" id="{2E6C317E-D5FA-4B3F-9AD1-72811EB53F0C}"/>
                  </a:ext>
                </a:extLst>
              </p:cNvPr>
              <p:cNvSpPr>
                <a:spLocks/>
              </p:cNvSpPr>
              <p:nvPr/>
            </p:nvSpPr>
            <p:spPr bwMode="hidden">
              <a:xfrm>
                <a:off x="1776" y="3673"/>
                <a:ext cx="481" cy="641"/>
              </a:xfrm>
              <a:custGeom>
                <a:avLst/>
                <a:gdLst>
                  <a:gd name="T0" fmla="*/ 18 w 481"/>
                  <a:gd name="T1" fmla="*/ 443 h 641"/>
                  <a:gd name="T2" fmla="*/ 24 w 481"/>
                  <a:gd name="T3" fmla="*/ 371 h 641"/>
                  <a:gd name="T4" fmla="*/ 55 w 481"/>
                  <a:gd name="T5" fmla="*/ 305 h 641"/>
                  <a:gd name="T6" fmla="*/ 91 w 481"/>
                  <a:gd name="T7" fmla="*/ 246 h 641"/>
                  <a:gd name="T8" fmla="*/ 146 w 481"/>
                  <a:gd name="T9" fmla="*/ 186 h 641"/>
                  <a:gd name="T10" fmla="*/ 213 w 481"/>
                  <a:gd name="T11" fmla="*/ 132 h 641"/>
                  <a:gd name="T12" fmla="*/ 292 w 481"/>
                  <a:gd name="T13" fmla="*/ 84 h 641"/>
                  <a:gd name="T14" fmla="*/ 384 w 481"/>
                  <a:gd name="T15" fmla="*/ 48 h 641"/>
                  <a:gd name="T16" fmla="*/ 481 w 481"/>
                  <a:gd name="T17" fmla="*/ 12 h 641"/>
                  <a:gd name="T18" fmla="*/ 457 w 481"/>
                  <a:gd name="T19" fmla="*/ 0 h 641"/>
                  <a:gd name="T20" fmla="*/ 359 w 481"/>
                  <a:gd name="T21" fmla="*/ 36 h 641"/>
                  <a:gd name="T22" fmla="*/ 274 w 481"/>
                  <a:gd name="T23" fmla="*/ 78 h 641"/>
                  <a:gd name="T24" fmla="*/ 195 w 481"/>
                  <a:gd name="T25" fmla="*/ 126 h 641"/>
                  <a:gd name="T26" fmla="*/ 128 w 481"/>
                  <a:gd name="T27" fmla="*/ 180 h 641"/>
                  <a:gd name="T28" fmla="*/ 73 w 481"/>
                  <a:gd name="T29" fmla="*/ 240 h 641"/>
                  <a:gd name="T30" fmla="*/ 37 w 481"/>
                  <a:gd name="T31" fmla="*/ 305 h 641"/>
                  <a:gd name="T32" fmla="*/ 6 w 481"/>
                  <a:gd name="T33" fmla="*/ 371 h 641"/>
                  <a:gd name="T34" fmla="*/ 0 w 481"/>
                  <a:gd name="T35" fmla="*/ 443 h 641"/>
                  <a:gd name="T36" fmla="*/ 6 w 481"/>
                  <a:gd name="T37" fmla="*/ 497 h 641"/>
                  <a:gd name="T38" fmla="*/ 18 w 481"/>
                  <a:gd name="T39" fmla="*/ 545 h 641"/>
                  <a:gd name="T40" fmla="*/ 43 w 481"/>
                  <a:gd name="T41" fmla="*/ 593 h 641"/>
                  <a:gd name="T42" fmla="*/ 73 w 481"/>
                  <a:gd name="T43" fmla="*/ 641 h 641"/>
                  <a:gd name="T44" fmla="*/ 97 w 481"/>
                  <a:gd name="T45" fmla="*/ 641 h 641"/>
                  <a:gd name="T46" fmla="*/ 67 w 481"/>
                  <a:gd name="T47" fmla="*/ 593 h 641"/>
                  <a:gd name="T48" fmla="*/ 43 w 481"/>
                  <a:gd name="T49" fmla="*/ 545 h 641"/>
                  <a:gd name="T50" fmla="*/ 24 w 481"/>
                  <a:gd name="T51" fmla="*/ 497 h 641"/>
                  <a:gd name="T52" fmla="*/ 18 w 481"/>
                  <a:gd name="T53" fmla="*/ 443 h 641"/>
                  <a:gd name="T54" fmla="*/ 18 w 481"/>
                  <a:gd name="T55" fmla="*/ 443 h 64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81" h="641">
                    <a:moveTo>
                      <a:pt x="18" y="443"/>
                    </a:moveTo>
                    <a:lnTo>
                      <a:pt x="24" y="371"/>
                    </a:lnTo>
                    <a:lnTo>
                      <a:pt x="55" y="305"/>
                    </a:lnTo>
                    <a:lnTo>
                      <a:pt x="91" y="246"/>
                    </a:lnTo>
                    <a:lnTo>
                      <a:pt x="146" y="186"/>
                    </a:lnTo>
                    <a:lnTo>
                      <a:pt x="213" y="132"/>
                    </a:lnTo>
                    <a:lnTo>
                      <a:pt x="292" y="84"/>
                    </a:lnTo>
                    <a:lnTo>
                      <a:pt x="384" y="48"/>
                    </a:lnTo>
                    <a:lnTo>
                      <a:pt x="481" y="12"/>
                    </a:lnTo>
                    <a:lnTo>
                      <a:pt x="457" y="0"/>
                    </a:lnTo>
                    <a:lnTo>
                      <a:pt x="359" y="36"/>
                    </a:lnTo>
                    <a:lnTo>
                      <a:pt x="274" y="78"/>
                    </a:lnTo>
                    <a:lnTo>
                      <a:pt x="195" y="126"/>
                    </a:lnTo>
                    <a:lnTo>
                      <a:pt x="128" y="180"/>
                    </a:lnTo>
                    <a:lnTo>
                      <a:pt x="73" y="240"/>
                    </a:lnTo>
                    <a:lnTo>
                      <a:pt x="37" y="305"/>
                    </a:lnTo>
                    <a:lnTo>
                      <a:pt x="6" y="371"/>
                    </a:lnTo>
                    <a:lnTo>
                      <a:pt x="0" y="443"/>
                    </a:lnTo>
                    <a:lnTo>
                      <a:pt x="6" y="497"/>
                    </a:lnTo>
                    <a:lnTo>
                      <a:pt x="18" y="545"/>
                    </a:lnTo>
                    <a:lnTo>
                      <a:pt x="43" y="593"/>
                    </a:lnTo>
                    <a:lnTo>
                      <a:pt x="73" y="641"/>
                    </a:lnTo>
                    <a:lnTo>
                      <a:pt x="97" y="641"/>
                    </a:lnTo>
                    <a:lnTo>
                      <a:pt x="67" y="593"/>
                    </a:lnTo>
                    <a:lnTo>
                      <a:pt x="43" y="545"/>
                    </a:lnTo>
                    <a:lnTo>
                      <a:pt x="24" y="497"/>
                    </a:lnTo>
                    <a:lnTo>
                      <a:pt x="18" y="4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29" name="Freeform 35">
                <a:extLst>
                  <a:ext uri="{FF2B5EF4-FFF2-40B4-BE49-F238E27FC236}">
                    <a16:creationId xmlns:a16="http://schemas.microsoft.com/office/drawing/2014/main" id="{A40DF498-6BD7-4E55-B885-A9077ABC7DDF}"/>
                  </a:ext>
                </a:extLst>
              </p:cNvPr>
              <p:cNvSpPr>
                <a:spLocks noEditPoints="1"/>
              </p:cNvSpPr>
              <p:nvPr/>
            </p:nvSpPr>
            <p:spPr bwMode="hidden">
              <a:xfrm>
                <a:off x="4200" y="3402"/>
                <a:ext cx="1201" cy="731"/>
              </a:xfrm>
              <a:custGeom>
                <a:avLst/>
                <a:gdLst>
                  <a:gd name="T0" fmla="*/ 484 w 1201"/>
                  <a:gd name="T1" fmla="*/ 6 h 731"/>
                  <a:gd name="T2" fmla="*/ 263 w 1201"/>
                  <a:gd name="T3" fmla="*/ 60 h 731"/>
                  <a:gd name="T4" fmla="*/ 101 w 1201"/>
                  <a:gd name="T5" fmla="*/ 162 h 731"/>
                  <a:gd name="T6" fmla="*/ 12 w 1201"/>
                  <a:gd name="T7" fmla="*/ 294 h 731"/>
                  <a:gd name="T8" fmla="*/ 0 w 1201"/>
                  <a:gd name="T9" fmla="*/ 366 h 731"/>
                  <a:gd name="T10" fmla="*/ 12 w 1201"/>
                  <a:gd name="T11" fmla="*/ 437 h 731"/>
                  <a:gd name="T12" fmla="*/ 101 w 1201"/>
                  <a:gd name="T13" fmla="*/ 569 h 731"/>
                  <a:gd name="T14" fmla="*/ 263 w 1201"/>
                  <a:gd name="T15" fmla="*/ 671 h 731"/>
                  <a:gd name="T16" fmla="*/ 484 w 1201"/>
                  <a:gd name="T17" fmla="*/ 725 h 731"/>
                  <a:gd name="T18" fmla="*/ 723 w 1201"/>
                  <a:gd name="T19" fmla="*/ 725 h 731"/>
                  <a:gd name="T20" fmla="*/ 938 w 1201"/>
                  <a:gd name="T21" fmla="*/ 671 h 731"/>
                  <a:gd name="T22" fmla="*/ 1100 w 1201"/>
                  <a:gd name="T23" fmla="*/ 569 h 731"/>
                  <a:gd name="T24" fmla="*/ 1189 w 1201"/>
                  <a:gd name="T25" fmla="*/ 437 h 731"/>
                  <a:gd name="T26" fmla="*/ 1201 w 1201"/>
                  <a:gd name="T27" fmla="*/ 366 h 731"/>
                  <a:gd name="T28" fmla="*/ 1189 w 1201"/>
                  <a:gd name="T29" fmla="*/ 294 h 731"/>
                  <a:gd name="T30" fmla="*/ 1100 w 1201"/>
                  <a:gd name="T31" fmla="*/ 162 h 731"/>
                  <a:gd name="T32" fmla="*/ 938 w 1201"/>
                  <a:gd name="T33" fmla="*/ 60 h 731"/>
                  <a:gd name="T34" fmla="*/ 723 w 1201"/>
                  <a:gd name="T35" fmla="*/ 6 h 731"/>
                  <a:gd name="T36" fmla="*/ 604 w 1201"/>
                  <a:gd name="T37" fmla="*/ 0 h 731"/>
                  <a:gd name="T38" fmla="*/ 490 w 1201"/>
                  <a:gd name="T39" fmla="*/ 701 h 731"/>
                  <a:gd name="T40" fmla="*/ 287 w 1201"/>
                  <a:gd name="T41" fmla="*/ 647 h 731"/>
                  <a:gd name="T42" fmla="*/ 131 w 1201"/>
                  <a:gd name="T43" fmla="*/ 557 h 731"/>
                  <a:gd name="T44" fmla="*/ 48 w 1201"/>
                  <a:gd name="T45" fmla="*/ 437 h 731"/>
                  <a:gd name="T46" fmla="*/ 36 w 1201"/>
                  <a:gd name="T47" fmla="*/ 366 h 731"/>
                  <a:gd name="T48" fmla="*/ 48 w 1201"/>
                  <a:gd name="T49" fmla="*/ 300 h 731"/>
                  <a:gd name="T50" fmla="*/ 131 w 1201"/>
                  <a:gd name="T51" fmla="*/ 174 h 731"/>
                  <a:gd name="T52" fmla="*/ 287 w 1201"/>
                  <a:gd name="T53" fmla="*/ 84 h 731"/>
                  <a:gd name="T54" fmla="*/ 490 w 1201"/>
                  <a:gd name="T55" fmla="*/ 30 h 731"/>
                  <a:gd name="T56" fmla="*/ 717 w 1201"/>
                  <a:gd name="T57" fmla="*/ 30 h 731"/>
                  <a:gd name="T58" fmla="*/ 920 w 1201"/>
                  <a:gd name="T59" fmla="*/ 84 h 731"/>
                  <a:gd name="T60" fmla="*/ 1070 w 1201"/>
                  <a:gd name="T61" fmla="*/ 174 h 731"/>
                  <a:gd name="T62" fmla="*/ 1153 w 1201"/>
                  <a:gd name="T63" fmla="*/ 300 h 731"/>
                  <a:gd name="T64" fmla="*/ 1153 w 1201"/>
                  <a:gd name="T65" fmla="*/ 437 h 731"/>
                  <a:gd name="T66" fmla="*/ 1070 w 1201"/>
                  <a:gd name="T67" fmla="*/ 557 h 731"/>
                  <a:gd name="T68" fmla="*/ 920 w 1201"/>
                  <a:gd name="T69" fmla="*/ 647 h 731"/>
                  <a:gd name="T70" fmla="*/ 717 w 1201"/>
                  <a:gd name="T71" fmla="*/ 701 h 731"/>
                  <a:gd name="T72" fmla="*/ 604 w 1201"/>
                  <a:gd name="T73" fmla="*/ 70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1" h="731">
                    <a:moveTo>
                      <a:pt x="604" y="0"/>
                    </a:moveTo>
                    <a:lnTo>
                      <a:pt x="484" y="6"/>
                    </a:lnTo>
                    <a:lnTo>
                      <a:pt x="370" y="30"/>
                    </a:lnTo>
                    <a:lnTo>
                      <a:pt x="263" y="60"/>
                    </a:lnTo>
                    <a:lnTo>
                      <a:pt x="179" y="108"/>
                    </a:lnTo>
                    <a:lnTo>
                      <a:pt x="101" y="162"/>
                    </a:lnTo>
                    <a:lnTo>
                      <a:pt x="48" y="222"/>
                    </a:lnTo>
                    <a:lnTo>
                      <a:pt x="12" y="294"/>
                    </a:lnTo>
                    <a:lnTo>
                      <a:pt x="6" y="330"/>
                    </a:lnTo>
                    <a:lnTo>
                      <a:pt x="0" y="366"/>
                    </a:lnTo>
                    <a:lnTo>
                      <a:pt x="6" y="401"/>
                    </a:lnTo>
                    <a:lnTo>
                      <a:pt x="12" y="437"/>
                    </a:lnTo>
                    <a:lnTo>
                      <a:pt x="48" y="509"/>
                    </a:lnTo>
                    <a:lnTo>
                      <a:pt x="101" y="569"/>
                    </a:lnTo>
                    <a:lnTo>
                      <a:pt x="179" y="623"/>
                    </a:lnTo>
                    <a:lnTo>
                      <a:pt x="263" y="671"/>
                    </a:lnTo>
                    <a:lnTo>
                      <a:pt x="370" y="701"/>
                    </a:lnTo>
                    <a:lnTo>
                      <a:pt x="484" y="725"/>
                    </a:lnTo>
                    <a:lnTo>
                      <a:pt x="604" y="731"/>
                    </a:lnTo>
                    <a:lnTo>
                      <a:pt x="723" y="725"/>
                    </a:lnTo>
                    <a:lnTo>
                      <a:pt x="837" y="701"/>
                    </a:lnTo>
                    <a:lnTo>
                      <a:pt x="938" y="671"/>
                    </a:lnTo>
                    <a:lnTo>
                      <a:pt x="1028" y="623"/>
                    </a:lnTo>
                    <a:lnTo>
                      <a:pt x="1100" y="569"/>
                    </a:lnTo>
                    <a:lnTo>
                      <a:pt x="1153" y="509"/>
                    </a:lnTo>
                    <a:lnTo>
                      <a:pt x="1189" y="437"/>
                    </a:lnTo>
                    <a:lnTo>
                      <a:pt x="1201" y="401"/>
                    </a:lnTo>
                    <a:lnTo>
                      <a:pt x="1201" y="366"/>
                    </a:lnTo>
                    <a:lnTo>
                      <a:pt x="1201" y="330"/>
                    </a:lnTo>
                    <a:lnTo>
                      <a:pt x="1189" y="294"/>
                    </a:lnTo>
                    <a:lnTo>
                      <a:pt x="1153" y="222"/>
                    </a:lnTo>
                    <a:lnTo>
                      <a:pt x="1100" y="162"/>
                    </a:lnTo>
                    <a:lnTo>
                      <a:pt x="1028" y="108"/>
                    </a:lnTo>
                    <a:lnTo>
                      <a:pt x="938" y="60"/>
                    </a:lnTo>
                    <a:lnTo>
                      <a:pt x="837" y="30"/>
                    </a:lnTo>
                    <a:lnTo>
                      <a:pt x="723" y="6"/>
                    </a:lnTo>
                    <a:lnTo>
                      <a:pt x="604" y="0"/>
                    </a:lnTo>
                    <a:lnTo>
                      <a:pt x="604" y="0"/>
                    </a:lnTo>
                    <a:close/>
                    <a:moveTo>
                      <a:pt x="604" y="707"/>
                    </a:moveTo>
                    <a:lnTo>
                      <a:pt x="490" y="701"/>
                    </a:lnTo>
                    <a:lnTo>
                      <a:pt x="382" y="683"/>
                    </a:lnTo>
                    <a:lnTo>
                      <a:pt x="287" y="647"/>
                    </a:lnTo>
                    <a:lnTo>
                      <a:pt x="203" y="611"/>
                    </a:lnTo>
                    <a:lnTo>
                      <a:pt x="131" y="557"/>
                    </a:lnTo>
                    <a:lnTo>
                      <a:pt x="83" y="497"/>
                    </a:lnTo>
                    <a:lnTo>
                      <a:pt x="48" y="437"/>
                    </a:lnTo>
                    <a:lnTo>
                      <a:pt x="42" y="401"/>
                    </a:lnTo>
                    <a:lnTo>
                      <a:pt x="36" y="366"/>
                    </a:lnTo>
                    <a:lnTo>
                      <a:pt x="42" y="330"/>
                    </a:lnTo>
                    <a:lnTo>
                      <a:pt x="48" y="300"/>
                    </a:lnTo>
                    <a:lnTo>
                      <a:pt x="83" y="234"/>
                    </a:lnTo>
                    <a:lnTo>
                      <a:pt x="131" y="174"/>
                    </a:lnTo>
                    <a:lnTo>
                      <a:pt x="203" y="126"/>
                    </a:lnTo>
                    <a:lnTo>
                      <a:pt x="287" y="84"/>
                    </a:lnTo>
                    <a:lnTo>
                      <a:pt x="382" y="54"/>
                    </a:lnTo>
                    <a:lnTo>
                      <a:pt x="490" y="30"/>
                    </a:lnTo>
                    <a:lnTo>
                      <a:pt x="604" y="24"/>
                    </a:lnTo>
                    <a:lnTo>
                      <a:pt x="717" y="30"/>
                    </a:lnTo>
                    <a:lnTo>
                      <a:pt x="825" y="54"/>
                    </a:lnTo>
                    <a:lnTo>
                      <a:pt x="920" y="84"/>
                    </a:lnTo>
                    <a:lnTo>
                      <a:pt x="1004" y="126"/>
                    </a:lnTo>
                    <a:lnTo>
                      <a:pt x="1070" y="174"/>
                    </a:lnTo>
                    <a:lnTo>
                      <a:pt x="1124" y="234"/>
                    </a:lnTo>
                    <a:lnTo>
                      <a:pt x="1153" y="300"/>
                    </a:lnTo>
                    <a:lnTo>
                      <a:pt x="1165" y="366"/>
                    </a:lnTo>
                    <a:lnTo>
                      <a:pt x="1153" y="437"/>
                    </a:lnTo>
                    <a:lnTo>
                      <a:pt x="1124" y="497"/>
                    </a:lnTo>
                    <a:lnTo>
                      <a:pt x="1070" y="557"/>
                    </a:lnTo>
                    <a:lnTo>
                      <a:pt x="1004" y="611"/>
                    </a:lnTo>
                    <a:lnTo>
                      <a:pt x="920" y="647"/>
                    </a:lnTo>
                    <a:lnTo>
                      <a:pt x="825" y="683"/>
                    </a:lnTo>
                    <a:lnTo>
                      <a:pt x="717" y="701"/>
                    </a:lnTo>
                    <a:lnTo>
                      <a:pt x="604" y="707"/>
                    </a:lnTo>
                    <a:lnTo>
                      <a:pt x="604" y="707"/>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0" name="Freeform 36">
                <a:extLst>
                  <a:ext uri="{FF2B5EF4-FFF2-40B4-BE49-F238E27FC236}">
                    <a16:creationId xmlns:a16="http://schemas.microsoft.com/office/drawing/2014/main" id="{E25F166D-7A0D-4161-ADB0-27D0F7D0AC83}"/>
                  </a:ext>
                </a:extLst>
              </p:cNvPr>
              <p:cNvSpPr>
                <a:spLocks/>
              </p:cNvSpPr>
              <p:nvPr/>
            </p:nvSpPr>
            <p:spPr bwMode="hidden">
              <a:xfrm>
                <a:off x="4128" y="3366"/>
                <a:ext cx="544" cy="737"/>
              </a:xfrm>
              <a:custGeom>
                <a:avLst/>
                <a:gdLst>
                  <a:gd name="T0" fmla="*/ 24 w 544"/>
                  <a:gd name="T1" fmla="*/ 402 h 737"/>
                  <a:gd name="T2" fmla="*/ 36 w 544"/>
                  <a:gd name="T3" fmla="*/ 330 h 737"/>
                  <a:gd name="T4" fmla="*/ 66 w 544"/>
                  <a:gd name="T5" fmla="*/ 264 h 737"/>
                  <a:gd name="T6" fmla="*/ 108 w 544"/>
                  <a:gd name="T7" fmla="*/ 204 h 737"/>
                  <a:gd name="T8" fmla="*/ 173 w 544"/>
                  <a:gd name="T9" fmla="*/ 150 h 737"/>
                  <a:gd name="T10" fmla="*/ 251 w 544"/>
                  <a:gd name="T11" fmla="*/ 102 h 737"/>
                  <a:gd name="T12" fmla="*/ 335 w 544"/>
                  <a:gd name="T13" fmla="*/ 60 h 737"/>
                  <a:gd name="T14" fmla="*/ 436 w 544"/>
                  <a:gd name="T15" fmla="*/ 30 h 737"/>
                  <a:gd name="T16" fmla="*/ 544 w 544"/>
                  <a:gd name="T17" fmla="*/ 12 h 737"/>
                  <a:gd name="T18" fmla="*/ 544 w 544"/>
                  <a:gd name="T19" fmla="*/ 0 h 737"/>
                  <a:gd name="T20" fmla="*/ 430 w 544"/>
                  <a:gd name="T21" fmla="*/ 18 h 737"/>
                  <a:gd name="T22" fmla="*/ 329 w 544"/>
                  <a:gd name="T23" fmla="*/ 48 h 737"/>
                  <a:gd name="T24" fmla="*/ 233 w 544"/>
                  <a:gd name="T25" fmla="*/ 90 h 737"/>
                  <a:gd name="T26" fmla="*/ 155 w 544"/>
                  <a:gd name="T27" fmla="*/ 138 h 737"/>
                  <a:gd name="T28" fmla="*/ 90 w 544"/>
                  <a:gd name="T29" fmla="*/ 198 h 737"/>
                  <a:gd name="T30" fmla="*/ 42 w 544"/>
                  <a:gd name="T31" fmla="*/ 258 h 737"/>
                  <a:gd name="T32" fmla="*/ 12 w 544"/>
                  <a:gd name="T33" fmla="*/ 330 h 737"/>
                  <a:gd name="T34" fmla="*/ 0 w 544"/>
                  <a:gd name="T35" fmla="*/ 402 h 737"/>
                  <a:gd name="T36" fmla="*/ 6 w 544"/>
                  <a:gd name="T37" fmla="*/ 455 h 737"/>
                  <a:gd name="T38" fmla="*/ 18 w 544"/>
                  <a:gd name="T39" fmla="*/ 503 h 737"/>
                  <a:gd name="T40" fmla="*/ 42 w 544"/>
                  <a:gd name="T41" fmla="*/ 545 h 737"/>
                  <a:gd name="T42" fmla="*/ 78 w 544"/>
                  <a:gd name="T43" fmla="*/ 593 h 737"/>
                  <a:gd name="T44" fmla="*/ 114 w 544"/>
                  <a:gd name="T45" fmla="*/ 635 h 737"/>
                  <a:gd name="T46" fmla="*/ 161 w 544"/>
                  <a:gd name="T47" fmla="*/ 671 h 737"/>
                  <a:gd name="T48" fmla="*/ 221 w 544"/>
                  <a:gd name="T49" fmla="*/ 707 h 737"/>
                  <a:gd name="T50" fmla="*/ 281 w 544"/>
                  <a:gd name="T51" fmla="*/ 737 h 737"/>
                  <a:gd name="T52" fmla="*/ 323 w 544"/>
                  <a:gd name="T53" fmla="*/ 737 h 737"/>
                  <a:gd name="T54" fmla="*/ 257 w 544"/>
                  <a:gd name="T55" fmla="*/ 707 h 737"/>
                  <a:gd name="T56" fmla="*/ 203 w 544"/>
                  <a:gd name="T57" fmla="*/ 671 h 737"/>
                  <a:gd name="T58" fmla="*/ 149 w 544"/>
                  <a:gd name="T59" fmla="*/ 635 h 737"/>
                  <a:gd name="T60" fmla="*/ 108 w 544"/>
                  <a:gd name="T61" fmla="*/ 593 h 737"/>
                  <a:gd name="T62" fmla="*/ 72 w 544"/>
                  <a:gd name="T63" fmla="*/ 551 h 737"/>
                  <a:gd name="T64" fmla="*/ 48 w 544"/>
                  <a:gd name="T65" fmla="*/ 503 h 737"/>
                  <a:gd name="T66" fmla="*/ 30 w 544"/>
                  <a:gd name="T67" fmla="*/ 455 h 737"/>
                  <a:gd name="T68" fmla="*/ 24 w 544"/>
                  <a:gd name="T69" fmla="*/ 402 h 737"/>
                  <a:gd name="T70" fmla="*/ 24 w 544"/>
                  <a:gd name="T71" fmla="*/ 402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4" h="737">
                    <a:moveTo>
                      <a:pt x="24" y="402"/>
                    </a:moveTo>
                    <a:lnTo>
                      <a:pt x="36" y="330"/>
                    </a:lnTo>
                    <a:lnTo>
                      <a:pt x="66" y="264"/>
                    </a:lnTo>
                    <a:lnTo>
                      <a:pt x="108" y="204"/>
                    </a:lnTo>
                    <a:lnTo>
                      <a:pt x="173" y="150"/>
                    </a:lnTo>
                    <a:lnTo>
                      <a:pt x="251" y="102"/>
                    </a:lnTo>
                    <a:lnTo>
                      <a:pt x="335" y="60"/>
                    </a:lnTo>
                    <a:lnTo>
                      <a:pt x="436" y="30"/>
                    </a:lnTo>
                    <a:lnTo>
                      <a:pt x="544" y="12"/>
                    </a:lnTo>
                    <a:lnTo>
                      <a:pt x="544" y="0"/>
                    </a:lnTo>
                    <a:lnTo>
                      <a:pt x="430" y="18"/>
                    </a:lnTo>
                    <a:lnTo>
                      <a:pt x="329" y="48"/>
                    </a:lnTo>
                    <a:lnTo>
                      <a:pt x="233" y="90"/>
                    </a:lnTo>
                    <a:lnTo>
                      <a:pt x="155" y="138"/>
                    </a:lnTo>
                    <a:lnTo>
                      <a:pt x="90" y="198"/>
                    </a:lnTo>
                    <a:lnTo>
                      <a:pt x="42" y="258"/>
                    </a:lnTo>
                    <a:lnTo>
                      <a:pt x="12" y="330"/>
                    </a:lnTo>
                    <a:lnTo>
                      <a:pt x="0" y="402"/>
                    </a:lnTo>
                    <a:lnTo>
                      <a:pt x="6" y="455"/>
                    </a:lnTo>
                    <a:lnTo>
                      <a:pt x="18" y="503"/>
                    </a:lnTo>
                    <a:lnTo>
                      <a:pt x="42" y="545"/>
                    </a:lnTo>
                    <a:lnTo>
                      <a:pt x="78" y="593"/>
                    </a:lnTo>
                    <a:lnTo>
                      <a:pt x="114" y="635"/>
                    </a:lnTo>
                    <a:lnTo>
                      <a:pt x="161" y="671"/>
                    </a:lnTo>
                    <a:lnTo>
                      <a:pt x="221" y="707"/>
                    </a:lnTo>
                    <a:lnTo>
                      <a:pt x="281" y="737"/>
                    </a:lnTo>
                    <a:lnTo>
                      <a:pt x="323" y="737"/>
                    </a:lnTo>
                    <a:lnTo>
                      <a:pt x="257" y="707"/>
                    </a:lnTo>
                    <a:lnTo>
                      <a:pt x="203" y="671"/>
                    </a:lnTo>
                    <a:lnTo>
                      <a:pt x="149" y="635"/>
                    </a:lnTo>
                    <a:lnTo>
                      <a:pt x="108" y="593"/>
                    </a:lnTo>
                    <a:lnTo>
                      <a:pt x="72" y="551"/>
                    </a:lnTo>
                    <a:lnTo>
                      <a:pt x="48" y="503"/>
                    </a:lnTo>
                    <a:lnTo>
                      <a:pt x="30" y="455"/>
                    </a:lnTo>
                    <a:lnTo>
                      <a:pt x="24" y="402"/>
                    </a:lnTo>
                    <a:lnTo>
                      <a:pt x="24" y="402"/>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1" name="Freeform 37">
                <a:extLst>
                  <a:ext uri="{FF2B5EF4-FFF2-40B4-BE49-F238E27FC236}">
                    <a16:creationId xmlns:a16="http://schemas.microsoft.com/office/drawing/2014/main" id="{8B116ADB-5E5A-4CA6-ADCA-E52ED17E83AD}"/>
                  </a:ext>
                </a:extLst>
              </p:cNvPr>
              <p:cNvSpPr>
                <a:spLocks/>
              </p:cNvSpPr>
              <p:nvPr/>
            </p:nvSpPr>
            <p:spPr bwMode="hidden">
              <a:xfrm>
                <a:off x="4792" y="3360"/>
                <a:ext cx="609" cy="252"/>
              </a:xfrm>
              <a:custGeom>
                <a:avLst/>
                <a:gdLst>
                  <a:gd name="T0" fmla="*/ 12 w 609"/>
                  <a:gd name="T1" fmla="*/ 12 h 252"/>
                  <a:gd name="T2" fmla="*/ 113 w 609"/>
                  <a:gd name="T3" fmla="*/ 18 h 252"/>
                  <a:gd name="T4" fmla="*/ 203 w 609"/>
                  <a:gd name="T5" fmla="*/ 30 h 252"/>
                  <a:gd name="T6" fmla="*/ 292 w 609"/>
                  <a:gd name="T7" fmla="*/ 48 h 252"/>
                  <a:gd name="T8" fmla="*/ 376 w 609"/>
                  <a:gd name="T9" fmla="*/ 78 h 252"/>
                  <a:gd name="T10" fmla="*/ 448 w 609"/>
                  <a:gd name="T11" fmla="*/ 114 h 252"/>
                  <a:gd name="T12" fmla="*/ 514 w 609"/>
                  <a:gd name="T13" fmla="*/ 156 h 252"/>
                  <a:gd name="T14" fmla="*/ 567 w 609"/>
                  <a:gd name="T15" fmla="*/ 198 h 252"/>
                  <a:gd name="T16" fmla="*/ 609 w 609"/>
                  <a:gd name="T17" fmla="*/ 252 h 252"/>
                  <a:gd name="T18" fmla="*/ 609 w 609"/>
                  <a:gd name="T19" fmla="*/ 216 h 252"/>
                  <a:gd name="T20" fmla="*/ 561 w 609"/>
                  <a:gd name="T21" fmla="*/ 168 h 252"/>
                  <a:gd name="T22" fmla="*/ 502 w 609"/>
                  <a:gd name="T23" fmla="*/ 126 h 252"/>
                  <a:gd name="T24" fmla="*/ 436 w 609"/>
                  <a:gd name="T25" fmla="*/ 90 h 252"/>
                  <a:gd name="T26" fmla="*/ 364 w 609"/>
                  <a:gd name="T27" fmla="*/ 60 h 252"/>
                  <a:gd name="T28" fmla="*/ 286 w 609"/>
                  <a:gd name="T29" fmla="*/ 36 h 252"/>
                  <a:gd name="T30" fmla="*/ 197 w 609"/>
                  <a:gd name="T31" fmla="*/ 18 h 252"/>
                  <a:gd name="T32" fmla="*/ 107 w 609"/>
                  <a:gd name="T33" fmla="*/ 6 h 252"/>
                  <a:gd name="T34" fmla="*/ 12 w 609"/>
                  <a:gd name="T35" fmla="*/ 0 h 252"/>
                  <a:gd name="T36" fmla="*/ 6 w 609"/>
                  <a:gd name="T37" fmla="*/ 0 h 252"/>
                  <a:gd name="T38" fmla="*/ 0 w 609"/>
                  <a:gd name="T39" fmla="*/ 0 h 252"/>
                  <a:gd name="T40" fmla="*/ 0 w 609"/>
                  <a:gd name="T41" fmla="*/ 12 h 252"/>
                  <a:gd name="T42" fmla="*/ 6 w 609"/>
                  <a:gd name="T43" fmla="*/ 12 h 252"/>
                  <a:gd name="T44" fmla="*/ 12 w 609"/>
                  <a:gd name="T45" fmla="*/ 12 h 252"/>
                  <a:gd name="T46" fmla="*/ 12 w 609"/>
                  <a:gd name="T47" fmla="*/ 1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9" h="252">
                    <a:moveTo>
                      <a:pt x="12" y="12"/>
                    </a:moveTo>
                    <a:lnTo>
                      <a:pt x="113" y="18"/>
                    </a:lnTo>
                    <a:lnTo>
                      <a:pt x="203" y="30"/>
                    </a:lnTo>
                    <a:lnTo>
                      <a:pt x="292" y="48"/>
                    </a:lnTo>
                    <a:lnTo>
                      <a:pt x="376" y="78"/>
                    </a:lnTo>
                    <a:lnTo>
                      <a:pt x="448" y="114"/>
                    </a:lnTo>
                    <a:lnTo>
                      <a:pt x="514" y="156"/>
                    </a:lnTo>
                    <a:lnTo>
                      <a:pt x="567" y="198"/>
                    </a:lnTo>
                    <a:lnTo>
                      <a:pt x="609" y="252"/>
                    </a:lnTo>
                    <a:lnTo>
                      <a:pt x="609" y="216"/>
                    </a:lnTo>
                    <a:lnTo>
                      <a:pt x="561" y="168"/>
                    </a:lnTo>
                    <a:lnTo>
                      <a:pt x="502" y="126"/>
                    </a:lnTo>
                    <a:lnTo>
                      <a:pt x="436" y="90"/>
                    </a:lnTo>
                    <a:lnTo>
                      <a:pt x="364" y="60"/>
                    </a:lnTo>
                    <a:lnTo>
                      <a:pt x="286" y="36"/>
                    </a:lnTo>
                    <a:lnTo>
                      <a:pt x="197" y="18"/>
                    </a:lnTo>
                    <a:lnTo>
                      <a:pt x="107" y="6"/>
                    </a:lnTo>
                    <a:lnTo>
                      <a:pt x="12" y="0"/>
                    </a:lnTo>
                    <a:lnTo>
                      <a:pt x="6" y="0"/>
                    </a:lnTo>
                    <a:lnTo>
                      <a:pt x="0" y="0"/>
                    </a:lnTo>
                    <a:lnTo>
                      <a:pt x="0" y="12"/>
                    </a:lnTo>
                    <a:lnTo>
                      <a:pt x="6" y="12"/>
                    </a:lnTo>
                    <a:lnTo>
                      <a:pt x="12" y="12"/>
                    </a:lnTo>
                    <a:lnTo>
                      <a:pt x="12" y="12"/>
                    </a:lnTo>
                    <a:close/>
                  </a:path>
                </a:pathLst>
              </a:custGeom>
              <a:gradFill rotWithShape="0">
                <a:gsLst>
                  <a:gs pos="0">
                    <a:schemeClr val="accent1">
                      <a:gamma/>
                      <a:tint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2" name="Freeform 38">
                <a:extLst>
                  <a:ext uri="{FF2B5EF4-FFF2-40B4-BE49-F238E27FC236}">
                    <a16:creationId xmlns:a16="http://schemas.microsoft.com/office/drawing/2014/main" id="{BE991FE6-7EDC-4EC2-9547-A6A22D8CF12F}"/>
                  </a:ext>
                </a:extLst>
              </p:cNvPr>
              <p:cNvSpPr>
                <a:spLocks/>
              </p:cNvSpPr>
              <p:nvPr/>
            </p:nvSpPr>
            <p:spPr bwMode="hidden">
              <a:xfrm>
                <a:off x="5246" y="4007"/>
                <a:ext cx="72" cy="54"/>
              </a:xfrm>
              <a:custGeom>
                <a:avLst/>
                <a:gdLst>
                  <a:gd name="T0" fmla="*/ 72 w 72"/>
                  <a:gd name="T1" fmla="*/ 0 h 54"/>
                  <a:gd name="T2" fmla="*/ 36 w 72"/>
                  <a:gd name="T3" fmla="*/ 30 h 54"/>
                  <a:gd name="T4" fmla="*/ 0 w 72"/>
                  <a:gd name="T5" fmla="*/ 54 h 54"/>
                  <a:gd name="T6" fmla="*/ 36 w 72"/>
                  <a:gd name="T7" fmla="*/ 54 h 54"/>
                  <a:gd name="T8" fmla="*/ 54 w 72"/>
                  <a:gd name="T9" fmla="*/ 42 h 54"/>
                  <a:gd name="T10" fmla="*/ 72 w 72"/>
                  <a:gd name="T11" fmla="*/ 24 h 54"/>
                  <a:gd name="T12" fmla="*/ 72 w 72"/>
                  <a:gd name="T13" fmla="*/ 24 h 54"/>
                  <a:gd name="T14" fmla="*/ 72 w 72"/>
                  <a:gd name="T15" fmla="*/ 0 h 54"/>
                  <a:gd name="T16" fmla="*/ 72 w 72"/>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4">
                    <a:moveTo>
                      <a:pt x="72" y="0"/>
                    </a:moveTo>
                    <a:lnTo>
                      <a:pt x="36" y="30"/>
                    </a:lnTo>
                    <a:lnTo>
                      <a:pt x="0" y="54"/>
                    </a:lnTo>
                    <a:lnTo>
                      <a:pt x="36" y="54"/>
                    </a:lnTo>
                    <a:lnTo>
                      <a:pt x="54" y="42"/>
                    </a:lnTo>
                    <a:lnTo>
                      <a:pt x="72" y="24"/>
                    </a:lnTo>
                    <a:lnTo>
                      <a:pt x="72" y="24"/>
                    </a:lnTo>
                    <a:lnTo>
                      <a:pt x="72" y="0"/>
                    </a:lnTo>
                    <a:lnTo>
                      <a:pt x="72" y="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3" name="Freeform 39">
                <a:extLst>
                  <a:ext uri="{FF2B5EF4-FFF2-40B4-BE49-F238E27FC236}">
                    <a16:creationId xmlns:a16="http://schemas.microsoft.com/office/drawing/2014/main" id="{668E2D7A-4DF2-428E-8324-34ADB755DFF2}"/>
                  </a:ext>
                </a:extLst>
              </p:cNvPr>
              <p:cNvSpPr>
                <a:spLocks/>
              </p:cNvSpPr>
              <p:nvPr/>
            </p:nvSpPr>
            <p:spPr bwMode="hidden">
              <a:xfrm>
                <a:off x="4505" y="4073"/>
                <a:ext cx="705" cy="108"/>
              </a:xfrm>
              <a:custGeom>
                <a:avLst/>
                <a:gdLst>
                  <a:gd name="T0" fmla="*/ 299 w 705"/>
                  <a:gd name="T1" fmla="*/ 90 h 108"/>
                  <a:gd name="T2" fmla="*/ 221 w 705"/>
                  <a:gd name="T3" fmla="*/ 90 h 108"/>
                  <a:gd name="T4" fmla="*/ 143 w 705"/>
                  <a:gd name="T5" fmla="*/ 78 h 108"/>
                  <a:gd name="T6" fmla="*/ 0 w 705"/>
                  <a:gd name="T7" fmla="*/ 48 h 108"/>
                  <a:gd name="T8" fmla="*/ 0 w 705"/>
                  <a:gd name="T9" fmla="*/ 66 h 108"/>
                  <a:gd name="T10" fmla="*/ 143 w 705"/>
                  <a:gd name="T11" fmla="*/ 96 h 108"/>
                  <a:gd name="T12" fmla="*/ 221 w 705"/>
                  <a:gd name="T13" fmla="*/ 108 h 108"/>
                  <a:gd name="T14" fmla="*/ 299 w 705"/>
                  <a:gd name="T15" fmla="*/ 108 h 108"/>
                  <a:gd name="T16" fmla="*/ 412 w 705"/>
                  <a:gd name="T17" fmla="*/ 102 h 108"/>
                  <a:gd name="T18" fmla="*/ 520 w 705"/>
                  <a:gd name="T19" fmla="*/ 84 h 108"/>
                  <a:gd name="T20" fmla="*/ 615 w 705"/>
                  <a:gd name="T21" fmla="*/ 60 h 108"/>
                  <a:gd name="T22" fmla="*/ 705 w 705"/>
                  <a:gd name="T23" fmla="*/ 24 h 108"/>
                  <a:gd name="T24" fmla="*/ 705 w 705"/>
                  <a:gd name="T25" fmla="*/ 0 h 108"/>
                  <a:gd name="T26" fmla="*/ 615 w 705"/>
                  <a:gd name="T27" fmla="*/ 42 h 108"/>
                  <a:gd name="T28" fmla="*/ 520 w 705"/>
                  <a:gd name="T29" fmla="*/ 66 h 108"/>
                  <a:gd name="T30" fmla="*/ 412 w 705"/>
                  <a:gd name="T31" fmla="*/ 84 h 108"/>
                  <a:gd name="T32" fmla="*/ 299 w 705"/>
                  <a:gd name="T33" fmla="*/ 90 h 108"/>
                  <a:gd name="T34" fmla="*/ 299 w 705"/>
                  <a:gd name="T35" fmla="*/ 9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5" h="108">
                    <a:moveTo>
                      <a:pt x="299" y="90"/>
                    </a:moveTo>
                    <a:lnTo>
                      <a:pt x="221" y="90"/>
                    </a:lnTo>
                    <a:lnTo>
                      <a:pt x="143" y="78"/>
                    </a:lnTo>
                    <a:lnTo>
                      <a:pt x="0" y="48"/>
                    </a:lnTo>
                    <a:lnTo>
                      <a:pt x="0" y="66"/>
                    </a:lnTo>
                    <a:lnTo>
                      <a:pt x="143" y="96"/>
                    </a:lnTo>
                    <a:lnTo>
                      <a:pt x="221" y="108"/>
                    </a:lnTo>
                    <a:lnTo>
                      <a:pt x="299" y="108"/>
                    </a:lnTo>
                    <a:lnTo>
                      <a:pt x="412" y="102"/>
                    </a:lnTo>
                    <a:lnTo>
                      <a:pt x="520" y="84"/>
                    </a:lnTo>
                    <a:lnTo>
                      <a:pt x="615" y="60"/>
                    </a:lnTo>
                    <a:lnTo>
                      <a:pt x="705" y="24"/>
                    </a:lnTo>
                    <a:lnTo>
                      <a:pt x="705" y="0"/>
                    </a:lnTo>
                    <a:lnTo>
                      <a:pt x="615" y="42"/>
                    </a:lnTo>
                    <a:lnTo>
                      <a:pt x="520" y="66"/>
                    </a:lnTo>
                    <a:lnTo>
                      <a:pt x="412" y="84"/>
                    </a:lnTo>
                    <a:lnTo>
                      <a:pt x="299" y="90"/>
                    </a:lnTo>
                    <a:lnTo>
                      <a:pt x="29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4" name="Freeform 40">
                <a:extLst>
                  <a:ext uri="{FF2B5EF4-FFF2-40B4-BE49-F238E27FC236}">
                    <a16:creationId xmlns:a16="http://schemas.microsoft.com/office/drawing/2014/main" id="{CD2337BA-D76A-448F-971B-95A1938645E4}"/>
                  </a:ext>
                </a:extLst>
              </p:cNvPr>
              <p:cNvSpPr>
                <a:spLocks/>
              </p:cNvSpPr>
              <p:nvPr/>
            </p:nvSpPr>
            <p:spPr bwMode="hidden">
              <a:xfrm>
                <a:off x="5336" y="3654"/>
                <a:ext cx="143" cy="341"/>
              </a:xfrm>
              <a:custGeom>
                <a:avLst/>
                <a:gdLst>
                  <a:gd name="T0" fmla="*/ 119 w 143"/>
                  <a:gd name="T1" fmla="*/ 114 h 341"/>
                  <a:gd name="T2" fmla="*/ 113 w 143"/>
                  <a:gd name="T3" fmla="*/ 173 h 341"/>
                  <a:gd name="T4" fmla="*/ 89 w 143"/>
                  <a:gd name="T5" fmla="*/ 239 h 341"/>
                  <a:gd name="T6" fmla="*/ 47 w 143"/>
                  <a:gd name="T7" fmla="*/ 293 h 341"/>
                  <a:gd name="T8" fmla="*/ 0 w 143"/>
                  <a:gd name="T9" fmla="*/ 341 h 341"/>
                  <a:gd name="T10" fmla="*/ 29 w 143"/>
                  <a:gd name="T11" fmla="*/ 341 h 341"/>
                  <a:gd name="T12" fmla="*/ 77 w 143"/>
                  <a:gd name="T13" fmla="*/ 287 h 341"/>
                  <a:gd name="T14" fmla="*/ 113 w 143"/>
                  <a:gd name="T15" fmla="*/ 233 h 341"/>
                  <a:gd name="T16" fmla="*/ 137 w 143"/>
                  <a:gd name="T17" fmla="*/ 173 h 341"/>
                  <a:gd name="T18" fmla="*/ 143 w 143"/>
                  <a:gd name="T19" fmla="*/ 114 h 341"/>
                  <a:gd name="T20" fmla="*/ 137 w 143"/>
                  <a:gd name="T21" fmla="*/ 60 h 341"/>
                  <a:gd name="T22" fmla="*/ 119 w 143"/>
                  <a:gd name="T23" fmla="*/ 0 h 341"/>
                  <a:gd name="T24" fmla="*/ 89 w 143"/>
                  <a:gd name="T25" fmla="*/ 0 h 341"/>
                  <a:gd name="T26" fmla="*/ 113 w 143"/>
                  <a:gd name="T27" fmla="*/ 60 h 341"/>
                  <a:gd name="T28" fmla="*/ 119 w 143"/>
                  <a:gd name="T29" fmla="*/ 114 h 341"/>
                  <a:gd name="T30" fmla="*/ 119 w 143"/>
                  <a:gd name="T31" fmla="*/ 114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341">
                    <a:moveTo>
                      <a:pt x="119" y="114"/>
                    </a:moveTo>
                    <a:lnTo>
                      <a:pt x="113" y="173"/>
                    </a:lnTo>
                    <a:lnTo>
                      <a:pt x="89" y="239"/>
                    </a:lnTo>
                    <a:lnTo>
                      <a:pt x="47" y="293"/>
                    </a:lnTo>
                    <a:lnTo>
                      <a:pt x="0" y="341"/>
                    </a:lnTo>
                    <a:lnTo>
                      <a:pt x="29" y="341"/>
                    </a:lnTo>
                    <a:lnTo>
                      <a:pt x="77" y="287"/>
                    </a:lnTo>
                    <a:lnTo>
                      <a:pt x="113" y="233"/>
                    </a:lnTo>
                    <a:lnTo>
                      <a:pt x="137" y="173"/>
                    </a:lnTo>
                    <a:lnTo>
                      <a:pt x="143" y="114"/>
                    </a:lnTo>
                    <a:lnTo>
                      <a:pt x="137" y="60"/>
                    </a:lnTo>
                    <a:lnTo>
                      <a:pt x="119" y="0"/>
                    </a:lnTo>
                    <a:lnTo>
                      <a:pt x="89" y="0"/>
                    </a:lnTo>
                    <a:lnTo>
                      <a:pt x="113" y="60"/>
                    </a:lnTo>
                    <a:lnTo>
                      <a:pt x="119" y="114"/>
                    </a:lnTo>
                    <a:lnTo>
                      <a:pt x="119" y="114"/>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5" name="Freeform 41">
                <a:extLst>
                  <a:ext uri="{FF2B5EF4-FFF2-40B4-BE49-F238E27FC236}">
                    <a16:creationId xmlns:a16="http://schemas.microsoft.com/office/drawing/2014/main" id="{F9BD3E4A-8395-4C04-A1F0-13D296C35C56}"/>
                  </a:ext>
                </a:extLst>
              </p:cNvPr>
              <p:cNvSpPr>
                <a:spLocks/>
              </p:cNvSpPr>
              <p:nvPr/>
            </p:nvSpPr>
            <p:spPr bwMode="hidden">
              <a:xfrm>
                <a:off x="5061" y="3624"/>
                <a:ext cx="83" cy="90"/>
              </a:xfrm>
              <a:custGeom>
                <a:avLst/>
                <a:gdLst>
                  <a:gd name="T0" fmla="*/ 59 w 83"/>
                  <a:gd name="T1" fmla="*/ 90 h 90"/>
                  <a:gd name="T2" fmla="*/ 83 w 83"/>
                  <a:gd name="T3" fmla="*/ 84 h 90"/>
                  <a:gd name="T4" fmla="*/ 71 w 83"/>
                  <a:gd name="T5" fmla="*/ 60 h 90"/>
                  <a:gd name="T6" fmla="*/ 53 w 83"/>
                  <a:gd name="T7" fmla="*/ 42 h 90"/>
                  <a:gd name="T8" fmla="*/ 6 w 83"/>
                  <a:gd name="T9" fmla="*/ 0 h 90"/>
                  <a:gd name="T10" fmla="*/ 0 w 83"/>
                  <a:gd name="T11" fmla="*/ 18 h 90"/>
                  <a:gd name="T12" fmla="*/ 35 w 83"/>
                  <a:gd name="T13" fmla="*/ 48 h 90"/>
                  <a:gd name="T14" fmla="*/ 59 w 83"/>
                  <a:gd name="T15" fmla="*/ 90 h 90"/>
                  <a:gd name="T16" fmla="*/ 59 w 83"/>
                  <a:gd name="T1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90">
                    <a:moveTo>
                      <a:pt x="59" y="90"/>
                    </a:moveTo>
                    <a:lnTo>
                      <a:pt x="83" y="84"/>
                    </a:lnTo>
                    <a:lnTo>
                      <a:pt x="71" y="60"/>
                    </a:lnTo>
                    <a:lnTo>
                      <a:pt x="53" y="42"/>
                    </a:lnTo>
                    <a:lnTo>
                      <a:pt x="6" y="0"/>
                    </a:lnTo>
                    <a:lnTo>
                      <a:pt x="0" y="18"/>
                    </a:lnTo>
                    <a:lnTo>
                      <a:pt x="35" y="48"/>
                    </a:lnTo>
                    <a:lnTo>
                      <a:pt x="59" y="90"/>
                    </a:lnTo>
                    <a:lnTo>
                      <a:pt x="5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6" name="Freeform 42">
                <a:extLst>
                  <a:ext uri="{FF2B5EF4-FFF2-40B4-BE49-F238E27FC236}">
                    <a16:creationId xmlns:a16="http://schemas.microsoft.com/office/drawing/2014/main" id="{9FD6B12F-8B3D-43E6-863D-7ABD8D38FB62}"/>
                  </a:ext>
                </a:extLst>
              </p:cNvPr>
              <p:cNvSpPr>
                <a:spLocks/>
              </p:cNvSpPr>
              <p:nvPr/>
            </p:nvSpPr>
            <p:spPr bwMode="hidden">
              <a:xfrm>
                <a:off x="4445" y="3552"/>
                <a:ext cx="717" cy="431"/>
              </a:xfrm>
              <a:custGeom>
                <a:avLst/>
                <a:gdLst>
                  <a:gd name="T0" fmla="*/ 693 w 717"/>
                  <a:gd name="T1" fmla="*/ 216 h 431"/>
                  <a:gd name="T2" fmla="*/ 687 w 717"/>
                  <a:gd name="T3" fmla="*/ 257 h 431"/>
                  <a:gd name="T4" fmla="*/ 669 w 717"/>
                  <a:gd name="T5" fmla="*/ 293 h 431"/>
                  <a:gd name="T6" fmla="*/ 633 w 717"/>
                  <a:gd name="T7" fmla="*/ 329 h 431"/>
                  <a:gd name="T8" fmla="*/ 598 w 717"/>
                  <a:gd name="T9" fmla="*/ 359 h 431"/>
                  <a:gd name="T10" fmla="*/ 544 w 717"/>
                  <a:gd name="T11" fmla="*/ 383 h 431"/>
                  <a:gd name="T12" fmla="*/ 490 w 717"/>
                  <a:gd name="T13" fmla="*/ 401 h 431"/>
                  <a:gd name="T14" fmla="*/ 424 w 717"/>
                  <a:gd name="T15" fmla="*/ 413 h 431"/>
                  <a:gd name="T16" fmla="*/ 359 w 717"/>
                  <a:gd name="T17" fmla="*/ 419 h 431"/>
                  <a:gd name="T18" fmla="*/ 293 w 717"/>
                  <a:gd name="T19" fmla="*/ 413 h 431"/>
                  <a:gd name="T20" fmla="*/ 227 w 717"/>
                  <a:gd name="T21" fmla="*/ 401 h 431"/>
                  <a:gd name="T22" fmla="*/ 173 w 717"/>
                  <a:gd name="T23" fmla="*/ 383 h 431"/>
                  <a:gd name="T24" fmla="*/ 119 w 717"/>
                  <a:gd name="T25" fmla="*/ 359 h 431"/>
                  <a:gd name="T26" fmla="*/ 84 w 717"/>
                  <a:gd name="T27" fmla="*/ 329 h 431"/>
                  <a:gd name="T28" fmla="*/ 48 w 717"/>
                  <a:gd name="T29" fmla="*/ 293 h 431"/>
                  <a:gd name="T30" fmla="*/ 30 w 717"/>
                  <a:gd name="T31" fmla="*/ 257 h 431"/>
                  <a:gd name="T32" fmla="*/ 24 w 717"/>
                  <a:gd name="T33" fmla="*/ 216 h 431"/>
                  <a:gd name="T34" fmla="*/ 30 w 717"/>
                  <a:gd name="T35" fmla="*/ 174 h 431"/>
                  <a:gd name="T36" fmla="*/ 48 w 717"/>
                  <a:gd name="T37" fmla="*/ 138 h 431"/>
                  <a:gd name="T38" fmla="*/ 84 w 717"/>
                  <a:gd name="T39" fmla="*/ 102 h 431"/>
                  <a:gd name="T40" fmla="*/ 119 w 717"/>
                  <a:gd name="T41" fmla="*/ 72 h 431"/>
                  <a:gd name="T42" fmla="*/ 173 w 717"/>
                  <a:gd name="T43" fmla="*/ 48 h 431"/>
                  <a:gd name="T44" fmla="*/ 227 w 717"/>
                  <a:gd name="T45" fmla="*/ 30 h 431"/>
                  <a:gd name="T46" fmla="*/ 293 w 717"/>
                  <a:gd name="T47" fmla="*/ 18 h 431"/>
                  <a:gd name="T48" fmla="*/ 359 w 717"/>
                  <a:gd name="T49" fmla="*/ 12 h 431"/>
                  <a:gd name="T50" fmla="*/ 418 w 717"/>
                  <a:gd name="T51" fmla="*/ 18 h 431"/>
                  <a:gd name="T52" fmla="*/ 478 w 717"/>
                  <a:gd name="T53" fmla="*/ 30 h 431"/>
                  <a:gd name="T54" fmla="*/ 532 w 717"/>
                  <a:gd name="T55" fmla="*/ 48 h 431"/>
                  <a:gd name="T56" fmla="*/ 580 w 717"/>
                  <a:gd name="T57" fmla="*/ 66 h 431"/>
                  <a:gd name="T58" fmla="*/ 586 w 717"/>
                  <a:gd name="T59" fmla="*/ 48 h 431"/>
                  <a:gd name="T60" fmla="*/ 478 w 717"/>
                  <a:gd name="T61" fmla="*/ 12 h 431"/>
                  <a:gd name="T62" fmla="*/ 418 w 717"/>
                  <a:gd name="T63" fmla="*/ 6 h 431"/>
                  <a:gd name="T64" fmla="*/ 359 w 717"/>
                  <a:gd name="T65" fmla="*/ 0 h 431"/>
                  <a:gd name="T66" fmla="*/ 287 w 717"/>
                  <a:gd name="T67" fmla="*/ 6 h 431"/>
                  <a:gd name="T68" fmla="*/ 221 w 717"/>
                  <a:gd name="T69" fmla="*/ 18 h 431"/>
                  <a:gd name="T70" fmla="*/ 161 w 717"/>
                  <a:gd name="T71" fmla="*/ 36 h 431"/>
                  <a:gd name="T72" fmla="*/ 107 w 717"/>
                  <a:gd name="T73" fmla="*/ 66 h 431"/>
                  <a:gd name="T74" fmla="*/ 60 w 717"/>
                  <a:gd name="T75" fmla="*/ 96 h 431"/>
                  <a:gd name="T76" fmla="*/ 30 w 717"/>
                  <a:gd name="T77" fmla="*/ 132 h 431"/>
                  <a:gd name="T78" fmla="*/ 6 w 717"/>
                  <a:gd name="T79" fmla="*/ 174 h 431"/>
                  <a:gd name="T80" fmla="*/ 0 w 717"/>
                  <a:gd name="T81" fmla="*/ 216 h 431"/>
                  <a:gd name="T82" fmla="*/ 6 w 717"/>
                  <a:gd name="T83" fmla="*/ 257 h 431"/>
                  <a:gd name="T84" fmla="*/ 30 w 717"/>
                  <a:gd name="T85" fmla="*/ 299 h 431"/>
                  <a:gd name="T86" fmla="*/ 60 w 717"/>
                  <a:gd name="T87" fmla="*/ 335 h 431"/>
                  <a:gd name="T88" fmla="*/ 107 w 717"/>
                  <a:gd name="T89" fmla="*/ 371 h 431"/>
                  <a:gd name="T90" fmla="*/ 161 w 717"/>
                  <a:gd name="T91" fmla="*/ 395 h 431"/>
                  <a:gd name="T92" fmla="*/ 221 w 717"/>
                  <a:gd name="T93" fmla="*/ 413 h 431"/>
                  <a:gd name="T94" fmla="*/ 287 w 717"/>
                  <a:gd name="T95" fmla="*/ 425 h 431"/>
                  <a:gd name="T96" fmla="*/ 359 w 717"/>
                  <a:gd name="T97" fmla="*/ 431 h 431"/>
                  <a:gd name="T98" fmla="*/ 430 w 717"/>
                  <a:gd name="T99" fmla="*/ 425 h 431"/>
                  <a:gd name="T100" fmla="*/ 496 w 717"/>
                  <a:gd name="T101" fmla="*/ 413 h 431"/>
                  <a:gd name="T102" fmla="*/ 562 w 717"/>
                  <a:gd name="T103" fmla="*/ 395 h 431"/>
                  <a:gd name="T104" fmla="*/ 610 w 717"/>
                  <a:gd name="T105" fmla="*/ 371 h 431"/>
                  <a:gd name="T106" fmla="*/ 657 w 717"/>
                  <a:gd name="T107" fmla="*/ 335 h 431"/>
                  <a:gd name="T108" fmla="*/ 687 w 717"/>
                  <a:gd name="T109" fmla="*/ 299 h 431"/>
                  <a:gd name="T110" fmla="*/ 711 w 717"/>
                  <a:gd name="T111" fmla="*/ 257 h 431"/>
                  <a:gd name="T112" fmla="*/ 717 w 717"/>
                  <a:gd name="T113" fmla="*/ 216 h 431"/>
                  <a:gd name="T114" fmla="*/ 717 w 717"/>
                  <a:gd name="T115" fmla="*/ 204 h 431"/>
                  <a:gd name="T116" fmla="*/ 711 w 717"/>
                  <a:gd name="T117" fmla="*/ 192 h 431"/>
                  <a:gd name="T118" fmla="*/ 687 w 717"/>
                  <a:gd name="T119" fmla="*/ 198 h 431"/>
                  <a:gd name="T120" fmla="*/ 693 w 717"/>
                  <a:gd name="T121" fmla="*/ 210 h 431"/>
                  <a:gd name="T122" fmla="*/ 693 w 717"/>
                  <a:gd name="T123" fmla="*/ 216 h 431"/>
                  <a:gd name="T124" fmla="*/ 693 w 717"/>
                  <a:gd name="T125" fmla="*/ 216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7" h="431">
                    <a:moveTo>
                      <a:pt x="693" y="216"/>
                    </a:moveTo>
                    <a:lnTo>
                      <a:pt x="687" y="257"/>
                    </a:lnTo>
                    <a:lnTo>
                      <a:pt x="669" y="293"/>
                    </a:lnTo>
                    <a:lnTo>
                      <a:pt x="633" y="329"/>
                    </a:lnTo>
                    <a:lnTo>
                      <a:pt x="598" y="359"/>
                    </a:lnTo>
                    <a:lnTo>
                      <a:pt x="544" y="383"/>
                    </a:lnTo>
                    <a:lnTo>
                      <a:pt x="490" y="401"/>
                    </a:lnTo>
                    <a:lnTo>
                      <a:pt x="424" y="413"/>
                    </a:lnTo>
                    <a:lnTo>
                      <a:pt x="359" y="419"/>
                    </a:lnTo>
                    <a:lnTo>
                      <a:pt x="293" y="413"/>
                    </a:lnTo>
                    <a:lnTo>
                      <a:pt x="227" y="401"/>
                    </a:lnTo>
                    <a:lnTo>
                      <a:pt x="173" y="383"/>
                    </a:lnTo>
                    <a:lnTo>
                      <a:pt x="119" y="359"/>
                    </a:lnTo>
                    <a:lnTo>
                      <a:pt x="84" y="329"/>
                    </a:lnTo>
                    <a:lnTo>
                      <a:pt x="48" y="293"/>
                    </a:lnTo>
                    <a:lnTo>
                      <a:pt x="30" y="257"/>
                    </a:lnTo>
                    <a:lnTo>
                      <a:pt x="24" y="216"/>
                    </a:lnTo>
                    <a:lnTo>
                      <a:pt x="30" y="174"/>
                    </a:lnTo>
                    <a:lnTo>
                      <a:pt x="48" y="138"/>
                    </a:lnTo>
                    <a:lnTo>
                      <a:pt x="84" y="102"/>
                    </a:lnTo>
                    <a:lnTo>
                      <a:pt x="119" y="72"/>
                    </a:lnTo>
                    <a:lnTo>
                      <a:pt x="173" y="48"/>
                    </a:lnTo>
                    <a:lnTo>
                      <a:pt x="227" y="30"/>
                    </a:lnTo>
                    <a:lnTo>
                      <a:pt x="293" y="18"/>
                    </a:lnTo>
                    <a:lnTo>
                      <a:pt x="359" y="12"/>
                    </a:lnTo>
                    <a:lnTo>
                      <a:pt x="418" y="18"/>
                    </a:lnTo>
                    <a:lnTo>
                      <a:pt x="478" y="30"/>
                    </a:lnTo>
                    <a:lnTo>
                      <a:pt x="532" y="48"/>
                    </a:lnTo>
                    <a:lnTo>
                      <a:pt x="580" y="66"/>
                    </a:lnTo>
                    <a:lnTo>
                      <a:pt x="586" y="48"/>
                    </a:lnTo>
                    <a:lnTo>
                      <a:pt x="478" y="12"/>
                    </a:lnTo>
                    <a:lnTo>
                      <a:pt x="418" y="6"/>
                    </a:lnTo>
                    <a:lnTo>
                      <a:pt x="359" y="0"/>
                    </a:lnTo>
                    <a:lnTo>
                      <a:pt x="287" y="6"/>
                    </a:lnTo>
                    <a:lnTo>
                      <a:pt x="221" y="18"/>
                    </a:lnTo>
                    <a:lnTo>
                      <a:pt x="161" y="36"/>
                    </a:lnTo>
                    <a:lnTo>
                      <a:pt x="107" y="66"/>
                    </a:lnTo>
                    <a:lnTo>
                      <a:pt x="60" y="96"/>
                    </a:lnTo>
                    <a:lnTo>
                      <a:pt x="30" y="132"/>
                    </a:lnTo>
                    <a:lnTo>
                      <a:pt x="6" y="174"/>
                    </a:lnTo>
                    <a:lnTo>
                      <a:pt x="0" y="216"/>
                    </a:lnTo>
                    <a:lnTo>
                      <a:pt x="6" y="257"/>
                    </a:lnTo>
                    <a:lnTo>
                      <a:pt x="30" y="299"/>
                    </a:lnTo>
                    <a:lnTo>
                      <a:pt x="60" y="335"/>
                    </a:lnTo>
                    <a:lnTo>
                      <a:pt x="107" y="371"/>
                    </a:lnTo>
                    <a:lnTo>
                      <a:pt x="161" y="395"/>
                    </a:lnTo>
                    <a:lnTo>
                      <a:pt x="221" y="413"/>
                    </a:lnTo>
                    <a:lnTo>
                      <a:pt x="287" y="425"/>
                    </a:lnTo>
                    <a:lnTo>
                      <a:pt x="359" y="431"/>
                    </a:lnTo>
                    <a:lnTo>
                      <a:pt x="430" y="425"/>
                    </a:lnTo>
                    <a:lnTo>
                      <a:pt x="496" y="413"/>
                    </a:lnTo>
                    <a:lnTo>
                      <a:pt x="562" y="395"/>
                    </a:lnTo>
                    <a:lnTo>
                      <a:pt x="610" y="371"/>
                    </a:lnTo>
                    <a:lnTo>
                      <a:pt x="657" y="335"/>
                    </a:lnTo>
                    <a:lnTo>
                      <a:pt x="687" y="299"/>
                    </a:lnTo>
                    <a:lnTo>
                      <a:pt x="711" y="257"/>
                    </a:lnTo>
                    <a:lnTo>
                      <a:pt x="717" y="216"/>
                    </a:lnTo>
                    <a:lnTo>
                      <a:pt x="717" y="204"/>
                    </a:lnTo>
                    <a:lnTo>
                      <a:pt x="711" y="192"/>
                    </a:lnTo>
                    <a:lnTo>
                      <a:pt x="687" y="198"/>
                    </a:lnTo>
                    <a:lnTo>
                      <a:pt x="693" y="210"/>
                    </a:lnTo>
                    <a:lnTo>
                      <a:pt x="693" y="216"/>
                    </a:lnTo>
                    <a:lnTo>
                      <a:pt x="693" y="216"/>
                    </a:lnTo>
                    <a:close/>
                  </a:path>
                </a:pathLst>
              </a:custGeom>
              <a:gradFill rotWithShape="0">
                <a:gsLst>
                  <a:gs pos="0">
                    <a:schemeClr val="accent1"/>
                  </a:gs>
                  <a:gs pos="100000">
                    <a:schemeClr val="accent1">
                      <a:gamma/>
                      <a:shade val="9686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7" name="Freeform 43">
                <a:extLst>
                  <a:ext uri="{FF2B5EF4-FFF2-40B4-BE49-F238E27FC236}">
                    <a16:creationId xmlns:a16="http://schemas.microsoft.com/office/drawing/2014/main" id="{0182BAFB-0139-4A75-965F-B08E8EC56490}"/>
                  </a:ext>
                </a:extLst>
              </p:cNvPr>
              <p:cNvSpPr>
                <a:spLocks/>
              </p:cNvSpPr>
              <p:nvPr/>
            </p:nvSpPr>
            <p:spPr bwMode="hidden">
              <a:xfrm>
                <a:off x="4349" y="3510"/>
                <a:ext cx="909" cy="533"/>
              </a:xfrm>
              <a:custGeom>
                <a:avLst/>
                <a:gdLst>
                  <a:gd name="T0" fmla="*/ 616 w 909"/>
                  <a:gd name="T1" fmla="*/ 0 h 533"/>
                  <a:gd name="T2" fmla="*/ 616 w 909"/>
                  <a:gd name="T3" fmla="*/ 18 h 533"/>
                  <a:gd name="T4" fmla="*/ 724 w 909"/>
                  <a:gd name="T5" fmla="*/ 60 h 533"/>
                  <a:gd name="T6" fmla="*/ 765 w 909"/>
                  <a:gd name="T7" fmla="*/ 84 h 533"/>
                  <a:gd name="T8" fmla="*/ 807 w 909"/>
                  <a:gd name="T9" fmla="*/ 114 h 533"/>
                  <a:gd name="T10" fmla="*/ 837 w 909"/>
                  <a:gd name="T11" fmla="*/ 144 h 533"/>
                  <a:gd name="T12" fmla="*/ 861 w 909"/>
                  <a:gd name="T13" fmla="*/ 180 h 533"/>
                  <a:gd name="T14" fmla="*/ 873 w 909"/>
                  <a:gd name="T15" fmla="*/ 216 h 533"/>
                  <a:gd name="T16" fmla="*/ 879 w 909"/>
                  <a:gd name="T17" fmla="*/ 258 h 533"/>
                  <a:gd name="T18" fmla="*/ 873 w 909"/>
                  <a:gd name="T19" fmla="*/ 311 h 533"/>
                  <a:gd name="T20" fmla="*/ 843 w 909"/>
                  <a:gd name="T21" fmla="*/ 359 h 533"/>
                  <a:gd name="T22" fmla="*/ 807 w 909"/>
                  <a:gd name="T23" fmla="*/ 401 h 533"/>
                  <a:gd name="T24" fmla="*/ 753 w 909"/>
                  <a:gd name="T25" fmla="*/ 443 h 533"/>
                  <a:gd name="T26" fmla="*/ 694 w 909"/>
                  <a:gd name="T27" fmla="*/ 473 h 533"/>
                  <a:gd name="T28" fmla="*/ 622 w 909"/>
                  <a:gd name="T29" fmla="*/ 497 h 533"/>
                  <a:gd name="T30" fmla="*/ 538 w 909"/>
                  <a:gd name="T31" fmla="*/ 509 h 533"/>
                  <a:gd name="T32" fmla="*/ 455 w 909"/>
                  <a:gd name="T33" fmla="*/ 515 h 533"/>
                  <a:gd name="T34" fmla="*/ 371 w 909"/>
                  <a:gd name="T35" fmla="*/ 509 h 533"/>
                  <a:gd name="T36" fmla="*/ 287 w 909"/>
                  <a:gd name="T37" fmla="*/ 497 h 533"/>
                  <a:gd name="T38" fmla="*/ 215 w 909"/>
                  <a:gd name="T39" fmla="*/ 473 h 533"/>
                  <a:gd name="T40" fmla="*/ 156 w 909"/>
                  <a:gd name="T41" fmla="*/ 443 h 533"/>
                  <a:gd name="T42" fmla="*/ 102 w 909"/>
                  <a:gd name="T43" fmla="*/ 401 h 533"/>
                  <a:gd name="T44" fmla="*/ 66 w 909"/>
                  <a:gd name="T45" fmla="*/ 359 h 533"/>
                  <a:gd name="T46" fmla="*/ 36 w 909"/>
                  <a:gd name="T47" fmla="*/ 311 h 533"/>
                  <a:gd name="T48" fmla="*/ 30 w 909"/>
                  <a:gd name="T49" fmla="*/ 258 h 533"/>
                  <a:gd name="T50" fmla="*/ 36 w 909"/>
                  <a:gd name="T51" fmla="*/ 222 h 533"/>
                  <a:gd name="T52" fmla="*/ 48 w 909"/>
                  <a:gd name="T53" fmla="*/ 186 h 533"/>
                  <a:gd name="T54" fmla="*/ 66 w 909"/>
                  <a:gd name="T55" fmla="*/ 156 h 533"/>
                  <a:gd name="T56" fmla="*/ 90 w 909"/>
                  <a:gd name="T57" fmla="*/ 126 h 533"/>
                  <a:gd name="T58" fmla="*/ 66 w 909"/>
                  <a:gd name="T59" fmla="*/ 114 h 533"/>
                  <a:gd name="T60" fmla="*/ 36 w 909"/>
                  <a:gd name="T61" fmla="*/ 144 h 533"/>
                  <a:gd name="T62" fmla="*/ 18 w 909"/>
                  <a:gd name="T63" fmla="*/ 180 h 533"/>
                  <a:gd name="T64" fmla="*/ 6 w 909"/>
                  <a:gd name="T65" fmla="*/ 216 h 533"/>
                  <a:gd name="T66" fmla="*/ 0 w 909"/>
                  <a:gd name="T67" fmla="*/ 258 h 533"/>
                  <a:gd name="T68" fmla="*/ 12 w 909"/>
                  <a:gd name="T69" fmla="*/ 311 h 533"/>
                  <a:gd name="T70" fmla="*/ 36 w 909"/>
                  <a:gd name="T71" fmla="*/ 365 h 533"/>
                  <a:gd name="T72" fmla="*/ 78 w 909"/>
                  <a:gd name="T73" fmla="*/ 413 h 533"/>
                  <a:gd name="T74" fmla="*/ 132 w 909"/>
                  <a:gd name="T75" fmla="*/ 449 h 533"/>
                  <a:gd name="T76" fmla="*/ 203 w 909"/>
                  <a:gd name="T77" fmla="*/ 485 h 533"/>
                  <a:gd name="T78" fmla="*/ 275 w 909"/>
                  <a:gd name="T79" fmla="*/ 509 h 533"/>
                  <a:gd name="T80" fmla="*/ 365 w 909"/>
                  <a:gd name="T81" fmla="*/ 527 h 533"/>
                  <a:gd name="T82" fmla="*/ 455 w 909"/>
                  <a:gd name="T83" fmla="*/ 533 h 533"/>
                  <a:gd name="T84" fmla="*/ 544 w 909"/>
                  <a:gd name="T85" fmla="*/ 527 h 533"/>
                  <a:gd name="T86" fmla="*/ 634 w 909"/>
                  <a:gd name="T87" fmla="*/ 509 h 533"/>
                  <a:gd name="T88" fmla="*/ 712 w 909"/>
                  <a:gd name="T89" fmla="*/ 485 h 533"/>
                  <a:gd name="T90" fmla="*/ 777 w 909"/>
                  <a:gd name="T91" fmla="*/ 449 h 533"/>
                  <a:gd name="T92" fmla="*/ 831 w 909"/>
                  <a:gd name="T93" fmla="*/ 413 h 533"/>
                  <a:gd name="T94" fmla="*/ 873 w 909"/>
                  <a:gd name="T95" fmla="*/ 365 h 533"/>
                  <a:gd name="T96" fmla="*/ 897 w 909"/>
                  <a:gd name="T97" fmla="*/ 311 h 533"/>
                  <a:gd name="T98" fmla="*/ 909 w 909"/>
                  <a:gd name="T99" fmla="*/ 258 h 533"/>
                  <a:gd name="T100" fmla="*/ 903 w 909"/>
                  <a:gd name="T101" fmla="*/ 216 h 533"/>
                  <a:gd name="T102" fmla="*/ 885 w 909"/>
                  <a:gd name="T103" fmla="*/ 174 h 533"/>
                  <a:gd name="T104" fmla="*/ 861 w 909"/>
                  <a:gd name="T105" fmla="*/ 132 h 533"/>
                  <a:gd name="T106" fmla="*/ 825 w 909"/>
                  <a:gd name="T107" fmla="*/ 102 h 533"/>
                  <a:gd name="T108" fmla="*/ 783 w 909"/>
                  <a:gd name="T109" fmla="*/ 66 h 533"/>
                  <a:gd name="T110" fmla="*/ 735 w 909"/>
                  <a:gd name="T111" fmla="*/ 42 h 533"/>
                  <a:gd name="T112" fmla="*/ 616 w 909"/>
                  <a:gd name="T113" fmla="*/ 0 h 533"/>
                  <a:gd name="T114" fmla="*/ 616 w 909"/>
                  <a:gd name="T11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9" h="533">
                    <a:moveTo>
                      <a:pt x="616" y="0"/>
                    </a:moveTo>
                    <a:lnTo>
                      <a:pt x="616" y="18"/>
                    </a:lnTo>
                    <a:lnTo>
                      <a:pt x="724" y="60"/>
                    </a:lnTo>
                    <a:lnTo>
                      <a:pt x="765" y="84"/>
                    </a:lnTo>
                    <a:lnTo>
                      <a:pt x="807" y="114"/>
                    </a:lnTo>
                    <a:lnTo>
                      <a:pt x="837" y="144"/>
                    </a:lnTo>
                    <a:lnTo>
                      <a:pt x="861" y="180"/>
                    </a:lnTo>
                    <a:lnTo>
                      <a:pt x="873" y="216"/>
                    </a:lnTo>
                    <a:lnTo>
                      <a:pt x="879" y="258"/>
                    </a:lnTo>
                    <a:lnTo>
                      <a:pt x="873" y="311"/>
                    </a:lnTo>
                    <a:lnTo>
                      <a:pt x="843" y="359"/>
                    </a:lnTo>
                    <a:lnTo>
                      <a:pt x="807" y="401"/>
                    </a:lnTo>
                    <a:lnTo>
                      <a:pt x="753" y="443"/>
                    </a:lnTo>
                    <a:lnTo>
                      <a:pt x="694" y="473"/>
                    </a:lnTo>
                    <a:lnTo>
                      <a:pt x="622" y="497"/>
                    </a:lnTo>
                    <a:lnTo>
                      <a:pt x="538" y="509"/>
                    </a:lnTo>
                    <a:lnTo>
                      <a:pt x="455" y="515"/>
                    </a:lnTo>
                    <a:lnTo>
                      <a:pt x="371" y="509"/>
                    </a:lnTo>
                    <a:lnTo>
                      <a:pt x="287" y="497"/>
                    </a:lnTo>
                    <a:lnTo>
                      <a:pt x="215" y="473"/>
                    </a:lnTo>
                    <a:lnTo>
                      <a:pt x="156" y="443"/>
                    </a:lnTo>
                    <a:lnTo>
                      <a:pt x="102" y="401"/>
                    </a:lnTo>
                    <a:lnTo>
                      <a:pt x="66" y="359"/>
                    </a:lnTo>
                    <a:lnTo>
                      <a:pt x="36" y="311"/>
                    </a:lnTo>
                    <a:lnTo>
                      <a:pt x="30" y="258"/>
                    </a:lnTo>
                    <a:lnTo>
                      <a:pt x="36" y="222"/>
                    </a:lnTo>
                    <a:lnTo>
                      <a:pt x="48" y="186"/>
                    </a:lnTo>
                    <a:lnTo>
                      <a:pt x="66" y="156"/>
                    </a:lnTo>
                    <a:lnTo>
                      <a:pt x="90" y="126"/>
                    </a:lnTo>
                    <a:lnTo>
                      <a:pt x="66" y="114"/>
                    </a:lnTo>
                    <a:lnTo>
                      <a:pt x="36" y="144"/>
                    </a:lnTo>
                    <a:lnTo>
                      <a:pt x="18" y="180"/>
                    </a:lnTo>
                    <a:lnTo>
                      <a:pt x="6" y="216"/>
                    </a:lnTo>
                    <a:lnTo>
                      <a:pt x="0" y="258"/>
                    </a:lnTo>
                    <a:lnTo>
                      <a:pt x="12" y="311"/>
                    </a:lnTo>
                    <a:lnTo>
                      <a:pt x="36" y="365"/>
                    </a:lnTo>
                    <a:lnTo>
                      <a:pt x="78" y="413"/>
                    </a:lnTo>
                    <a:lnTo>
                      <a:pt x="132" y="449"/>
                    </a:lnTo>
                    <a:lnTo>
                      <a:pt x="203" y="485"/>
                    </a:lnTo>
                    <a:lnTo>
                      <a:pt x="275" y="509"/>
                    </a:lnTo>
                    <a:lnTo>
                      <a:pt x="365" y="527"/>
                    </a:lnTo>
                    <a:lnTo>
                      <a:pt x="455" y="533"/>
                    </a:lnTo>
                    <a:lnTo>
                      <a:pt x="544" y="527"/>
                    </a:lnTo>
                    <a:lnTo>
                      <a:pt x="634" y="509"/>
                    </a:lnTo>
                    <a:lnTo>
                      <a:pt x="712" y="485"/>
                    </a:lnTo>
                    <a:lnTo>
                      <a:pt x="777" y="449"/>
                    </a:lnTo>
                    <a:lnTo>
                      <a:pt x="831" y="413"/>
                    </a:lnTo>
                    <a:lnTo>
                      <a:pt x="873" y="365"/>
                    </a:lnTo>
                    <a:lnTo>
                      <a:pt x="897" y="311"/>
                    </a:lnTo>
                    <a:lnTo>
                      <a:pt x="909" y="258"/>
                    </a:lnTo>
                    <a:lnTo>
                      <a:pt x="903" y="216"/>
                    </a:lnTo>
                    <a:lnTo>
                      <a:pt x="885" y="174"/>
                    </a:lnTo>
                    <a:lnTo>
                      <a:pt x="861" y="132"/>
                    </a:lnTo>
                    <a:lnTo>
                      <a:pt x="825" y="102"/>
                    </a:lnTo>
                    <a:lnTo>
                      <a:pt x="783" y="66"/>
                    </a:lnTo>
                    <a:lnTo>
                      <a:pt x="735" y="42"/>
                    </a:lnTo>
                    <a:lnTo>
                      <a:pt x="616" y="0"/>
                    </a:lnTo>
                    <a:lnTo>
                      <a:pt x="616" y="0"/>
                    </a:lnTo>
                    <a:close/>
                  </a:path>
                </a:pathLst>
              </a:custGeom>
              <a:gradFill rotWithShape="0">
                <a:gsLst>
                  <a:gs pos="0">
                    <a:schemeClr val="accent1">
                      <a:gamma/>
                      <a:tint val="96863"/>
                      <a:invGamma/>
                    </a:schemeClr>
                  </a:gs>
                  <a:gs pos="100000">
                    <a:schemeClr val="accent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8" name="Freeform 44">
                <a:extLst>
                  <a:ext uri="{FF2B5EF4-FFF2-40B4-BE49-F238E27FC236}">
                    <a16:creationId xmlns:a16="http://schemas.microsoft.com/office/drawing/2014/main" id="{1CD38199-5317-4AB0-9368-729353B0D8BD}"/>
                  </a:ext>
                </a:extLst>
              </p:cNvPr>
              <p:cNvSpPr>
                <a:spLocks/>
              </p:cNvSpPr>
              <p:nvPr/>
            </p:nvSpPr>
            <p:spPr bwMode="hidden">
              <a:xfrm>
                <a:off x="4564" y="3492"/>
                <a:ext cx="365" cy="66"/>
              </a:xfrm>
              <a:custGeom>
                <a:avLst/>
                <a:gdLst>
                  <a:gd name="T0" fmla="*/ 240 w 365"/>
                  <a:gd name="T1" fmla="*/ 18 h 66"/>
                  <a:gd name="T2" fmla="*/ 299 w 365"/>
                  <a:gd name="T3" fmla="*/ 24 h 66"/>
                  <a:gd name="T4" fmla="*/ 359 w 365"/>
                  <a:gd name="T5" fmla="*/ 30 h 66"/>
                  <a:gd name="T6" fmla="*/ 365 w 365"/>
                  <a:gd name="T7" fmla="*/ 12 h 66"/>
                  <a:gd name="T8" fmla="*/ 305 w 365"/>
                  <a:gd name="T9" fmla="*/ 6 h 66"/>
                  <a:gd name="T10" fmla="*/ 240 w 365"/>
                  <a:gd name="T11" fmla="*/ 0 h 66"/>
                  <a:gd name="T12" fmla="*/ 174 w 365"/>
                  <a:gd name="T13" fmla="*/ 6 h 66"/>
                  <a:gd name="T14" fmla="*/ 114 w 365"/>
                  <a:gd name="T15" fmla="*/ 12 h 66"/>
                  <a:gd name="T16" fmla="*/ 0 w 365"/>
                  <a:gd name="T17" fmla="*/ 42 h 66"/>
                  <a:gd name="T18" fmla="*/ 0 w 365"/>
                  <a:gd name="T19" fmla="*/ 66 h 66"/>
                  <a:gd name="T20" fmla="*/ 54 w 365"/>
                  <a:gd name="T21" fmla="*/ 48 h 66"/>
                  <a:gd name="T22" fmla="*/ 114 w 365"/>
                  <a:gd name="T23" fmla="*/ 30 h 66"/>
                  <a:gd name="T24" fmla="*/ 174 w 365"/>
                  <a:gd name="T25" fmla="*/ 24 h 66"/>
                  <a:gd name="T26" fmla="*/ 240 w 365"/>
                  <a:gd name="T27" fmla="*/ 18 h 66"/>
                  <a:gd name="T28" fmla="*/ 240 w 365"/>
                  <a:gd name="T29"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5" h="66">
                    <a:moveTo>
                      <a:pt x="240" y="18"/>
                    </a:moveTo>
                    <a:lnTo>
                      <a:pt x="299" y="24"/>
                    </a:lnTo>
                    <a:lnTo>
                      <a:pt x="359" y="30"/>
                    </a:lnTo>
                    <a:lnTo>
                      <a:pt x="365" y="12"/>
                    </a:lnTo>
                    <a:lnTo>
                      <a:pt x="305" y="6"/>
                    </a:lnTo>
                    <a:lnTo>
                      <a:pt x="240" y="0"/>
                    </a:lnTo>
                    <a:lnTo>
                      <a:pt x="174" y="6"/>
                    </a:lnTo>
                    <a:lnTo>
                      <a:pt x="114" y="12"/>
                    </a:lnTo>
                    <a:lnTo>
                      <a:pt x="0" y="42"/>
                    </a:lnTo>
                    <a:lnTo>
                      <a:pt x="0" y="66"/>
                    </a:lnTo>
                    <a:lnTo>
                      <a:pt x="54" y="48"/>
                    </a:lnTo>
                    <a:lnTo>
                      <a:pt x="114" y="30"/>
                    </a:lnTo>
                    <a:lnTo>
                      <a:pt x="174" y="24"/>
                    </a:lnTo>
                    <a:lnTo>
                      <a:pt x="240" y="18"/>
                    </a:lnTo>
                    <a:lnTo>
                      <a:pt x="240"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39" name="Freeform 45">
                <a:extLst>
                  <a:ext uri="{FF2B5EF4-FFF2-40B4-BE49-F238E27FC236}">
                    <a16:creationId xmlns:a16="http://schemas.microsoft.com/office/drawing/2014/main" id="{4D2C7B4A-321B-441A-A2D0-3D280280A974}"/>
                  </a:ext>
                </a:extLst>
              </p:cNvPr>
              <p:cNvSpPr>
                <a:spLocks/>
              </p:cNvSpPr>
              <p:nvPr/>
            </p:nvSpPr>
            <p:spPr bwMode="hidden">
              <a:xfrm>
                <a:off x="4463" y="3558"/>
                <a:ext cx="66" cy="48"/>
              </a:xfrm>
              <a:custGeom>
                <a:avLst/>
                <a:gdLst>
                  <a:gd name="T0" fmla="*/ 66 w 66"/>
                  <a:gd name="T1" fmla="*/ 18 h 48"/>
                  <a:gd name="T2" fmla="*/ 48 w 66"/>
                  <a:gd name="T3" fmla="*/ 0 h 48"/>
                  <a:gd name="T4" fmla="*/ 24 w 66"/>
                  <a:gd name="T5" fmla="*/ 12 h 48"/>
                  <a:gd name="T6" fmla="*/ 0 w 66"/>
                  <a:gd name="T7" fmla="*/ 30 h 48"/>
                  <a:gd name="T8" fmla="*/ 12 w 66"/>
                  <a:gd name="T9" fmla="*/ 48 h 48"/>
                  <a:gd name="T10" fmla="*/ 42 w 66"/>
                  <a:gd name="T11" fmla="*/ 30 h 48"/>
                  <a:gd name="T12" fmla="*/ 66 w 66"/>
                  <a:gd name="T13" fmla="*/ 18 h 48"/>
                  <a:gd name="T14" fmla="*/ 66 w 66"/>
                  <a:gd name="T15" fmla="*/ 1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8">
                    <a:moveTo>
                      <a:pt x="66" y="18"/>
                    </a:moveTo>
                    <a:lnTo>
                      <a:pt x="48" y="0"/>
                    </a:lnTo>
                    <a:lnTo>
                      <a:pt x="24" y="12"/>
                    </a:lnTo>
                    <a:lnTo>
                      <a:pt x="0" y="30"/>
                    </a:lnTo>
                    <a:lnTo>
                      <a:pt x="12" y="48"/>
                    </a:lnTo>
                    <a:lnTo>
                      <a:pt x="42" y="30"/>
                    </a:lnTo>
                    <a:lnTo>
                      <a:pt x="66" y="18"/>
                    </a:lnTo>
                    <a:lnTo>
                      <a:pt x="66"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40" name="Freeform 46">
                <a:extLst>
                  <a:ext uri="{FF2B5EF4-FFF2-40B4-BE49-F238E27FC236}">
                    <a16:creationId xmlns:a16="http://schemas.microsoft.com/office/drawing/2014/main" id="{BBE9ACCB-0894-493D-A173-1CE3E39312EC}"/>
                  </a:ext>
                </a:extLst>
              </p:cNvPr>
              <p:cNvSpPr>
                <a:spLocks/>
              </p:cNvSpPr>
              <p:nvPr/>
            </p:nvSpPr>
            <p:spPr bwMode="hidden">
              <a:xfrm>
                <a:off x="5280" y="3186"/>
                <a:ext cx="383" cy="96"/>
              </a:xfrm>
              <a:custGeom>
                <a:avLst/>
                <a:gdLst>
                  <a:gd name="T0" fmla="*/ 212 w 382"/>
                  <a:gd name="T1" fmla="*/ 96 h 96"/>
                  <a:gd name="T2" fmla="*/ 143 w 382"/>
                  <a:gd name="T3" fmla="*/ 90 h 96"/>
                  <a:gd name="T4" fmla="*/ 83 w 382"/>
                  <a:gd name="T5" fmla="*/ 66 h 96"/>
                  <a:gd name="T6" fmla="*/ 35 w 382"/>
                  <a:gd name="T7" fmla="*/ 36 h 96"/>
                  <a:gd name="T8" fmla="*/ 6 w 382"/>
                  <a:gd name="T9" fmla="*/ 0 h 96"/>
                  <a:gd name="T10" fmla="*/ 0 w 382"/>
                  <a:gd name="T11" fmla="*/ 6 h 96"/>
                  <a:gd name="T12" fmla="*/ 29 w 382"/>
                  <a:gd name="T13" fmla="*/ 42 h 96"/>
                  <a:gd name="T14" fmla="*/ 77 w 382"/>
                  <a:gd name="T15" fmla="*/ 72 h 96"/>
                  <a:gd name="T16" fmla="*/ 137 w 382"/>
                  <a:gd name="T17" fmla="*/ 90 h 96"/>
                  <a:gd name="T18" fmla="*/ 212 w 382"/>
                  <a:gd name="T19" fmla="*/ 96 h 96"/>
                  <a:gd name="T20" fmla="*/ 266 w 382"/>
                  <a:gd name="T21" fmla="*/ 90 h 96"/>
                  <a:gd name="T22" fmla="*/ 314 w 382"/>
                  <a:gd name="T23" fmla="*/ 84 h 96"/>
                  <a:gd name="T24" fmla="*/ 355 w 382"/>
                  <a:gd name="T25" fmla="*/ 66 h 96"/>
                  <a:gd name="T26" fmla="*/ 385 w 382"/>
                  <a:gd name="T27" fmla="*/ 42 h 96"/>
                  <a:gd name="T28" fmla="*/ 379 w 382"/>
                  <a:gd name="T29" fmla="*/ 42 h 96"/>
                  <a:gd name="T30" fmla="*/ 349 w 382"/>
                  <a:gd name="T31" fmla="*/ 66 h 96"/>
                  <a:gd name="T32" fmla="*/ 308 w 382"/>
                  <a:gd name="T33" fmla="*/ 78 h 96"/>
                  <a:gd name="T34" fmla="*/ 266 w 382"/>
                  <a:gd name="T35" fmla="*/ 90 h 96"/>
                  <a:gd name="T36" fmla="*/ 212 w 382"/>
                  <a:gd name="T37" fmla="*/ 96 h 96"/>
                  <a:gd name="T38" fmla="*/ 212 w 382"/>
                  <a:gd name="T39" fmla="*/ 96 h 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82" h="96">
                    <a:moveTo>
                      <a:pt x="209" y="96"/>
                    </a:moveTo>
                    <a:lnTo>
                      <a:pt x="143" y="90"/>
                    </a:lnTo>
                    <a:lnTo>
                      <a:pt x="83" y="66"/>
                    </a:lnTo>
                    <a:lnTo>
                      <a:pt x="35" y="36"/>
                    </a:lnTo>
                    <a:lnTo>
                      <a:pt x="6" y="0"/>
                    </a:lnTo>
                    <a:lnTo>
                      <a:pt x="0" y="6"/>
                    </a:lnTo>
                    <a:lnTo>
                      <a:pt x="29" y="42"/>
                    </a:lnTo>
                    <a:lnTo>
                      <a:pt x="77" y="72"/>
                    </a:lnTo>
                    <a:lnTo>
                      <a:pt x="137" y="90"/>
                    </a:lnTo>
                    <a:lnTo>
                      <a:pt x="209" y="96"/>
                    </a:lnTo>
                    <a:lnTo>
                      <a:pt x="263" y="90"/>
                    </a:lnTo>
                    <a:lnTo>
                      <a:pt x="311" y="84"/>
                    </a:lnTo>
                    <a:lnTo>
                      <a:pt x="352" y="66"/>
                    </a:lnTo>
                    <a:lnTo>
                      <a:pt x="382" y="42"/>
                    </a:lnTo>
                    <a:lnTo>
                      <a:pt x="376" y="42"/>
                    </a:lnTo>
                    <a:lnTo>
                      <a:pt x="346" y="66"/>
                    </a:lnTo>
                    <a:lnTo>
                      <a:pt x="305" y="78"/>
                    </a:lnTo>
                    <a:lnTo>
                      <a:pt x="263" y="90"/>
                    </a:lnTo>
                    <a:lnTo>
                      <a:pt x="209" y="96"/>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1" name="Freeform 47">
                <a:extLst>
                  <a:ext uri="{FF2B5EF4-FFF2-40B4-BE49-F238E27FC236}">
                    <a16:creationId xmlns:a16="http://schemas.microsoft.com/office/drawing/2014/main" id="{B0DE949A-434C-46C3-9BA8-C67A9354BDAB}"/>
                  </a:ext>
                </a:extLst>
              </p:cNvPr>
              <p:cNvSpPr>
                <a:spLocks/>
              </p:cNvSpPr>
              <p:nvPr/>
            </p:nvSpPr>
            <p:spPr bwMode="hidden">
              <a:xfrm>
                <a:off x="5315" y="3024"/>
                <a:ext cx="258" cy="54"/>
              </a:xfrm>
              <a:custGeom>
                <a:avLst/>
                <a:gdLst>
                  <a:gd name="T0" fmla="*/ 174 w 258"/>
                  <a:gd name="T1" fmla="*/ 0 h 54"/>
                  <a:gd name="T2" fmla="*/ 216 w 258"/>
                  <a:gd name="T3" fmla="*/ 6 h 54"/>
                  <a:gd name="T4" fmla="*/ 258 w 258"/>
                  <a:gd name="T5" fmla="*/ 12 h 54"/>
                  <a:gd name="T6" fmla="*/ 252 w 258"/>
                  <a:gd name="T7" fmla="*/ 6 h 54"/>
                  <a:gd name="T8" fmla="*/ 216 w 258"/>
                  <a:gd name="T9" fmla="*/ 0 h 54"/>
                  <a:gd name="T10" fmla="*/ 174 w 258"/>
                  <a:gd name="T11" fmla="*/ 0 h 54"/>
                  <a:gd name="T12" fmla="*/ 120 w 258"/>
                  <a:gd name="T13" fmla="*/ 6 h 54"/>
                  <a:gd name="T14" fmla="*/ 78 w 258"/>
                  <a:gd name="T15" fmla="*/ 12 h 54"/>
                  <a:gd name="T16" fmla="*/ 36 w 258"/>
                  <a:gd name="T17" fmla="*/ 30 h 54"/>
                  <a:gd name="T18" fmla="*/ 0 w 258"/>
                  <a:gd name="T19" fmla="*/ 48 h 54"/>
                  <a:gd name="T20" fmla="*/ 6 w 258"/>
                  <a:gd name="T21" fmla="*/ 54 h 54"/>
                  <a:gd name="T22" fmla="*/ 36 w 258"/>
                  <a:gd name="T23" fmla="*/ 36 h 54"/>
                  <a:gd name="T24" fmla="*/ 78 w 258"/>
                  <a:gd name="T25" fmla="*/ 18 h 54"/>
                  <a:gd name="T26" fmla="*/ 120 w 258"/>
                  <a:gd name="T27" fmla="*/ 6 h 54"/>
                  <a:gd name="T28" fmla="*/ 174 w 258"/>
                  <a:gd name="T29" fmla="*/ 0 h 54"/>
                  <a:gd name="T30" fmla="*/ 174 w 258"/>
                  <a:gd name="T31" fmla="*/ 0 h 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58" h="54">
                    <a:moveTo>
                      <a:pt x="174" y="0"/>
                    </a:moveTo>
                    <a:lnTo>
                      <a:pt x="216" y="6"/>
                    </a:lnTo>
                    <a:lnTo>
                      <a:pt x="258" y="12"/>
                    </a:lnTo>
                    <a:lnTo>
                      <a:pt x="252" y="6"/>
                    </a:lnTo>
                    <a:lnTo>
                      <a:pt x="216" y="0"/>
                    </a:lnTo>
                    <a:lnTo>
                      <a:pt x="174" y="0"/>
                    </a:lnTo>
                    <a:lnTo>
                      <a:pt x="120" y="6"/>
                    </a:lnTo>
                    <a:lnTo>
                      <a:pt x="78" y="12"/>
                    </a:lnTo>
                    <a:lnTo>
                      <a:pt x="36" y="30"/>
                    </a:lnTo>
                    <a:lnTo>
                      <a:pt x="0" y="48"/>
                    </a:lnTo>
                    <a:lnTo>
                      <a:pt x="6" y="54"/>
                    </a:lnTo>
                    <a:lnTo>
                      <a:pt x="36" y="36"/>
                    </a:lnTo>
                    <a:lnTo>
                      <a:pt x="78" y="18"/>
                    </a:lnTo>
                    <a:lnTo>
                      <a:pt x="120" y="6"/>
                    </a:lnTo>
                    <a:lnTo>
                      <a:pt x="174" y="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2" name="Freeform 48">
                <a:extLst>
                  <a:ext uri="{FF2B5EF4-FFF2-40B4-BE49-F238E27FC236}">
                    <a16:creationId xmlns:a16="http://schemas.microsoft.com/office/drawing/2014/main" id="{64C88E17-B94F-46FA-8469-20E3464F86F6}"/>
                  </a:ext>
                </a:extLst>
              </p:cNvPr>
              <p:cNvSpPr>
                <a:spLocks/>
              </p:cNvSpPr>
              <p:nvPr/>
            </p:nvSpPr>
            <p:spPr bwMode="hidden">
              <a:xfrm>
                <a:off x="5645" y="3066"/>
                <a:ext cx="60" cy="156"/>
              </a:xfrm>
              <a:custGeom>
                <a:avLst/>
                <a:gdLst>
                  <a:gd name="T0" fmla="*/ 54 w 60"/>
                  <a:gd name="T1" fmla="*/ 90 h 156"/>
                  <a:gd name="T2" fmla="*/ 48 w 60"/>
                  <a:gd name="T3" fmla="*/ 126 h 156"/>
                  <a:gd name="T4" fmla="*/ 24 w 60"/>
                  <a:gd name="T5" fmla="*/ 156 h 156"/>
                  <a:gd name="T6" fmla="*/ 30 w 60"/>
                  <a:gd name="T7" fmla="*/ 156 h 156"/>
                  <a:gd name="T8" fmla="*/ 54 w 60"/>
                  <a:gd name="T9" fmla="*/ 126 h 156"/>
                  <a:gd name="T10" fmla="*/ 60 w 60"/>
                  <a:gd name="T11" fmla="*/ 90 h 156"/>
                  <a:gd name="T12" fmla="*/ 54 w 60"/>
                  <a:gd name="T13" fmla="*/ 66 h 156"/>
                  <a:gd name="T14" fmla="*/ 48 w 60"/>
                  <a:gd name="T15" fmla="*/ 42 h 156"/>
                  <a:gd name="T16" fmla="*/ 30 w 60"/>
                  <a:gd name="T17" fmla="*/ 18 h 156"/>
                  <a:gd name="T18" fmla="*/ 6 w 60"/>
                  <a:gd name="T19" fmla="*/ 0 h 156"/>
                  <a:gd name="T20" fmla="*/ 0 w 60"/>
                  <a:gd name="T21" fmla="*/ 6 h 156"/>
                  <a:gd name="T22" fmla="*/ 24 w 60"/>
                  <a:gd name="T23" fmla="*/ 24 h 156"/>
                  <a:gd name="T24" fmla="*/ 42 w 60"/>
                  <a:gd name="T25" fmla="*/ 42 h 156"/>
                  <a:gd name="T26" fmla="*/ 48 w 60"/>
                  <a:gd name="T27" fmla="*/ 66 h 156"/>
                  <a:gd name="T28" fmla="*/ 54 w 60"/>
                  <a:gd name="T29" fmla="*/ 90 h 156"/>
                  <a:gd name="T30" fmla="*/ 54 w 60"/>
                  <a:gd name="T31" fmla="*/ 90 h 1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 h="156">
                    <a:moveTo>
                      <a:pt x="54" y="90"/>
                    </a:moveTo>
                    <a:lnTo>
                      <a:pt x="48" y="126"/>
                    </a:lnTo>
                    <a:lnTo>
                      <a:pt x="24" y="156"/>
                    </a:lnTo>
                    <a:lnTo>
                      <a:pt x="30" y="156"/>
                    </a:lnTo>
                    <a:lnTo>
                      <a:pt x="54" y="126"/>
                    </a:lnTo>
                    <a:lnTo>
                      <a:pt x="60" y="90"/>
                    </a:lnTo>
                    <a:lnTo>
                      <a:pt x="54" y="66"/>
                    </a:lnTo>
                    <a:lnTo>
                      <a:pt x="48" y="42"/>
                    </a:lnTo>
                    <a:lnTo>
                      <a:pt x="30" y="18"/>
                    </a:lnTo>
                    <a:lnTo>
                      <a:pt x="6" y="0"/>
                    </a:lnTo>
                    <a:lnTo>
                      <a:pt x="0" y="6"/>
                    </a:lnTo>
                    <a:lnTo>
                      <a:pt x="24" y="24"/>
                    </a:lnTo>
                    <a:lnTo>
                      <a:pt x="42" y="42"/>
                    </a:lnTo>
                    <a:lnTo>
                      <a:pt x="48" y="66"/>
                    </a:lnTo>
                    <a:lnTo>
                      <a:pt x="54" y="9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3" name="Freeform 49">
                <a:extLst>
                  <a:ext uri="{FF2B5EF4-FFF2-40B4-BE49-F238E27FC236}">
                    <a16:creationId xmlns:a16="http://schemas.microsoft.com/office/drawing/2014/main" id="{E4288F96-38B8-4A96-8FB7-C909E6E101E0}"/>
                  </a:ext>
                </a:extLst>
              </p:cNvPr>
              <p:cNvSpPr>
                <a:spLocks/>
              </p:cNvSpPr>
              <p:nvPr/>
            </p:nvSpPr>
            <p:spPr bwMode="hidden">
              <a:xfrm>
                <a:off x="5375" y="3246"/>
                <a:ext cx="192" cy="18"/>
              </a:xfrm>
              <a:custGeom>
                <a:avLst/>
                <a:gdLst>
                  <a:gd name="T0" fmla="*/ 114 w 192"/>
                  <a:gd name="T1" fmla="*/ 12 h 18"/>
                  <a:gd name="T2" fmla="*/ 72 w 192"/>
                  <a:gd name="T3" fmla="*/ 6 h 18"/>
                  <a:gd name="T4" fmla="*/ 30 w 192"/>
                  <a:gd name="T5" fmla="*/ 0 h 18"/>
                  <a:gd name="T6" fmla="*/ 0 w 192"/>
                  <a:gd name="T7" fmla="*/ 0 h 18"/>
                  <a:gd name="T8" fmla="*/ 54 w 192"/>
                  <a:gd name="T9" fmla="*/ 12 h 18"/>
                  <a:gd name="T10" fmla="*/ 114 w 192"/>
                  <a:gd name="T11" fmla="*/ 18 h 18"/>
                  <a:gd name="T12" fmla="*/ 156 w 192"/>
                  <a:gd name="T13" fmla="*/ 18 h 18"/>
                  <a:gd name="T14" fmla="*/ 192 w 192"/>
                  <a:gd name="T15" fmla="*/ 12 h 18"/>
                  <a:gd name="T16" fmla="*/ 186 w 192"/>
                  <a:gd name="T17" fmla="*/ 0 h 18"/>
                  <a:gd name="T18" fmla="*/ 150 w 192"/>
                  <a:gd name="T19" fmla="*/ 6 h 18"/>
                  <a:gd name="T20" fmla="*/ 114 w 192"/>
                  <a:gd name="T21" fmla="*/ 12 h 18"/>
                  <a:gd name="T22" fmla="*/ 114 w 192"/>
                  <a:gd name="T23" fmla="*/ 12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2" h="18">
                    <a:moveTo>
                      <a:pt x="114" y="12"/>
                    </a:moveTo>
                    <a:lnTo>
                      <a:pt x="72" y="6"/>
                    </a:lnTo>
                    <a:lnTo>
                      <a:pt x="30" y="0"/>
                    </a:lnTo>
                    <a:lnTo>
                      <a:pt x="0" y="0"/>
                    </a:lnTo>
                    <a:lnTo>
                      <a:pt x="54" y="12"/>
                    </a:lnTo>
                    <a:lnTo>
                      <a:pt x="114" y="18"/>
                    </a:lnTo>
                    <a:lnTo>
                      <a:pt x="156" y="18"/>
                    </a:lnTo>
                    <a:lnTo>
                      <a:pt x="192" y="12"/>
                    </a:lnTo>
                    <a:lnTo>
                      <a:pt x="186" y="0"/>
                    </a:lnTo>
                    <a:lnTo>
                      <a:pt x="150" y="6"/>
                    </a:lnTo>
                    <a:lnTo>
                      <a:pt x="114" y="12"/>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4" name="Freeform 50">
                <a:extLst>
                  <a:ext uri="{FF2B5EF4-FFF2-40B4-BE49-F238E27FC236}">
                    <a16:creationId xmlns:a16="http://schemas.microsoft.com/office/drawing/2014/main" id="{07AEF436-44A5-467E-9B67-D9EF1BE41AA7}"/>
                  </a:ext>
                </a:extLst>
              </p:cNvPr>
              <p:cNvSpPr>
                <a:spLocks/>
              </p:cNvSpPr>
              <p:nvPr/>
            </p:nvSpPr>
            <p:spPr bwMode="hidden">
              <a:xfrm>
                <a:off x="5304" y="3042"/>
                <a:ext cx="161" cy="186"/>
              </a:xfrm>
              <a:custGeom>
                <a:avLst/>
                <a:gdLst>
                  <a:gd name="T0" fmla="*/ 11 w 161"/>
                  <a:gd name="T1" fmla="*/ 114 h 186"/>
                  <a:gd name="T2" fmla="*/ 17 w 161"/>
                  <a:gd name="T3" fmla="*/ 96 h 186"/>
                  <a:gd name="T4" fmla="*/ 23 w 161"/>
                  <a:gd name="T5" fmla="*/ 78 h 186"/>
                  <a:gd name="T6" fmla="*/ 53 w 161"/>
                  <a:gd name="T7" fmla="*/ 42 h 186"/>
                  <a:gd name="T8" fmla="*/ 101 w 161"/>
                  <a:gd name="T9" fmla="*/ 18 h 186"/>
                  <a:gd name="T10" fmla="*/ 155 w 161"/>
                  <a:gd name="T11" fmla="*/ 6 h 186"/>
                  <a:gd name="T12" fmla="*/ 161 w 161"/>
                  <a:gd name="T13" fmla="*/ 0 h 186"/>
                  <a:gd name="T14" fmla="*/ 95 w 161"/>
                  <a:gd name="T15" fmla="*/ 12 h 186"/>
                  <a:gd name="T16" fmla="*/ 47 w 161"/>
                  <a:gd name="T17" fmla="*/ 36 h 186"/>
                  <a:gd name="T18" fmla="*/ 11 w 161"/>
                  <a:gd name="T19" fmla="*/ 72 h 186"/>
                  <a:gd name="T20" fmla="*/ 5 w 161"/>
                  <a:gd name="T21" fmla="*/ 90 h 186"/>
                  <a:gd name="T22" fmla="*/ 0 w 161"/>
                  <a:gd name="T23" fmla="*/ 114 h 186"/>
                  <a:gd name="T24" fmla="*/ 11 w 161"/>
                  <a:gd name="T25" fmla="*/ 150 h 186"/>
                  <a:gd name="T26" fmla="*/ 23 w 161"/>
                  <a:gd name="T27" fmla="*/ 168 h 186"/>
                  <a:gd name="T28" fmla="*/ 41 w 161"/>
                  <a:gd name="T29" fmla="*/ 186 h 186"/>
                  <a:gd name="T30" fmla="*/ 65 w 161"/>
                  <a:gd name="T31" fmla="*/ 186 h 186"/>
                  <a:gd name="T32" fmla="*/ 41 w 161"/>
                  <a:gd name="T33" fmla="*/ 168 h 186"/>
                  <a:gd name="T34" fmla="*/ 23 w 161"/>
                  <a:gd name="T35" fmla="*/ 150 h 186"/>
                  <a:gd name="T36" fmla="*/ 17 w 161"/>
                  <a:gd name="T37" fmla="*/ 132 h 186"/>
                  <a:gd name="T38" fmla="*/ 11 w 161"/>
                  <a:gd name="T39" fmla="*/ 114 h 186"/>
                  <a:gd name="T40" fmla="*/ 11 w 161"/>
                  <a:gd name="T41" fmla="*/ 114 h 1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61" h="186">
                    <a:moveTo>
                      <a:pt x="11" y="114"/>
                    </a:moveTo>
                    <a:lnTo>
                      <a:pt x="17" y="96"/>
                    </a:lnTo>
                    <a:lnTo>
                      <a:pt x="23" y="78"/>
                    </a:lnTo>
                    <a:lnTo>
                      <a:pt x="53" y="42"/>
                    </a:lnTo>
                    <a:lnTo>
                      <a:pt x="101" y="18"/>
                    </a:lnTo>
                    <a:lnTo>
                      <a:pt x="155" y="6"/>
                    </a:lnTo>
                    <a:lnTo>
                      <a:pt x="161" y="0"/>
                    </a:lnTo>
                    <a:lnTo>
                      <a:pt x="95" y="12"/>
                    </a:lnTo>
                    <a:lnTo>
                      <a:pt x="47" y="36"/>
                    </a:lnTo>
                    <a:lnTo>
                      <a:pt x="11" y="72"/>
                    </a:lnTo>
                    <a:lnTo>
                      <a:pt x="5" y="90"/>
                    </a:lnTo>
                    <a:lnTo>
                      <a:pt x="0" y="114"/>
                    </a:lnTo>
                    <a:lnTo>
                      <a:pt x="11" y="150"/>
                    </a:lnTo>
                    <a:lnTo>
                      <a:pt x="23" y="168"/>
                    </a:lnTo>
                    <a:lnTo>
                      <a:pt x="41" y="186"/>
                    </a:lnTo>
                    <a:lnTo>
                      <a:pt x="65" y="186"/>
                    </a:lnTo>
                    <a:lnTo>
                      <a:pt x="41" y="168"/>
                    </a:lnTo>
                    <a:lnTo>
                      <a:pt x="23" y="150"/>
                    </a:lnTo>
                    <a:lnTo>
                      <a:pt x="17" y="132"/>
                    </a:lnTo>
                    <a:lnTo>
                      <a:pt x="11" y="114"/>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5" name="Freeform 51">
                <a:extLst>
                  <a:ext uri="{FF2B5EF4-FFF2-40B4-BE49-F238E27FC236}">
                    <a16:creationId xmlns:a16="http://schemas.microsoft.com/office/drawing/2014/main" id="{6121453F-A7A5-4FBB-881E-5A0810A17A20}"/>
                  </a:ext>
                </a:extLst>
              </p:cNvPr>
              <p:cNvSpPr>
                <a:spLocks/>
              </p:cNvSpPr>
              <p:nvPr/>
            </p:nvSpPr>
            <p:spPr bwMode="hidden">
              <a:xfrm>
                <a:off x="5489" y="3042"/>
                <a:ext cx="186" cy="210"/>
              </a:xfrm>
              <a:custGeom>
                <a:avLst/>
                <a:gdLst>
                  <a:gd name="T0" fmla="*/ 0 w 185"/>
                  <a:gd name="T1" fmla="*/ 6 h 210"/>
                  <a:gd name="T2" fmla="*/ 66 w 185"/>
                  <a:gd name="T3" fmla="*/ 12 h 210"/>
                  <a:gd name="T4" fmla="*/ 122 w 185"/>
                  <a:gd name="T5" fmla="*/ 36 h 210"/>
                  <a:gd name="T6" fmla="*/ 158 w 185"/>
                  <a:gd name="T7" fmla="*/ 72 h 210"/>
                  <a:gd name="T8" fmla="*/ 164 w 185"/>
                  <a:gd name="T9" fmla="*/ 90 h 210"/>
                  <a:gd name="T10" fmla="*/ 170 w 185"/>
                  <a:gd name="T11" fmla="*/ 114 h 210"/>
                  <a:gd name="T12" fmla="*/ 164 w 185"/>
                  <a:gd name="T13" fmla="*/ 138 h 210"/>
                  <a:gd name="T14" fmla="*/ 152 w 185"/>
                  <a:gd name="T15" fmla="*/ 162 h 210"/>
                  <a:gd name="T16" fmla="*/ 122 w 185"/>
                  <a:gd name="T17" fmla="*/ 180 h 210"/>
                  <a:gd name="T18" fmla="*/ 90 w 185"/>
                  <a:gd name="T19" fmla="*/ 198 h 210"/>
                  <a:gd name="T20" fmla="*/ 99 w 185"/>
                  <a:gd name="T21" fmla="*/ 210 h 210"/>
                  <a:gd name="T22" fmla="*/ 134 w 185"/>
                  <a:gd name="T23" fmla="*/ 192 h 210"/>
                  <a:gd name="T24" fmla="*/ 164 w 185"/>
                  <a:gd name="T25" fmla="*/ 168 h 210"/>
                  <a:gd name="T26" fmla="*/ 182 w 185"/>
                  <a:gd name="T27" fmla="*/ 144 h 210"/>
                  <a:gd name="T28" fmla="*/ 188 w 185"/>
                  <a:gd name="T29" fmla="*/ 114 h 210"/>
                  <a:gd name="T30" fmla="*/ 182 w 185"/>
                  <a:gd name="T31" fmla="*/ 90 h 210"/>
                  <a:gd name="T32" fmla="*/ 176 w 185"/>
                  <a:gd name="T33" fmla="*/ 66 h 210"/>
                  <a:gd name="T34" fmla="*/ 158 w 185"/>
                  <a:gd name="T35" fmla="*/ 48 h 210"/>
                  <a:gd name="T36" fmla="*/ 134 w 185"/>
                  <a:gd name="T37" fmla="*/ 30 h 210"/>
                  <a:gd name="T38" fmla="*/ 72 w 185"/>
                  <a:gd name="T39" fmla="*/ 6 h 210"/>
                  <a:gd name="T40" fmla="*/ 0 w 185"/>
                  <a:gd name="T41" fmla="*/ 0 h 210"/>
                  <a:gd name="T42" fmla="*/ 0 w 185"/>
                  <a:gd name="T43" fmla="*/ 6 h 210"/>
                  <a:gd name="T44" fmla="*/ 0 w 185"/>
                  <a:gd name="T45" fmla="*/ 6 h 210"/>
                  <a:gd name="T46" fmla="*/ 0 w 185"/>
                  <a:gd name="T47" fmla="*/ 6 h 21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85" h="210">
                    <a:moveTo>
                      <a:pt x="0" y="6"/>
                    </a:moveTo>
                    <a:lnTo>
                      <a:pt x="66" y="12"/>
                    </a:lnTo>
                    <a:lnTo>
                      <a:pt x="119" y="36"/>
                    </a:lnTo>
                    <a:lnTo>
                      <a:pt x="155" y="72"/>
                    </a:lnTo>
                    <a:lnTo>
                      <a:pt x="161" y="90"/>
                    </a:lnTo>
                    <a:lnTo>
                      <a:pt x="167" y="114"/>
                    </a:lnTo>
                    <a:lnTo>
                      <a:pt x="161" y="138"/>
                    </a:lnTo>
                    <a:lnTo>
                      <a:pt x="149" y="162"/>
                    </a:lnTo>
                    <a:lnTo>
                      <a:pt x="119" y="180"/>
                    </a:lnTo>
                    <a:lnTo>
                      <a:pt x="90" y="198"/>
                    </a:lnTo>
                    <a:lnTo>
                      <a:pt x="96" y="210"/>
                    </a:lnTo>
                    <a:lnTo>
                      <a:pt x="131" y="192"/>
                    </a:lnTo>
                    <a:lnTo>
                      <a:pt x="161" y="168"/>
                    </a:lnTo>
                    <a:lnTo>
                      <a:pt x="179" y="144"/>
                    </a:lnTo>
                    <a:lnTo>
                      <a:pt x="185" y="114"/>
                    </a:lnTo>
                    <a:lnTo>
                      <a:pt x="179" y="90"/>
                    </a:lnTo>
                    <a:lnTo>
                      <a:pt x="173" y="66"/>
                    </a:lnTo>
                    <a:lnTo>
                      <a:pt x="155" y="48"/>
                    </a:lnTo>
                    <a:lnTo>
                      <a:pt x="131" y="30"/>
                    </a:lnTo>
                    <a:lnTo>
                      <a:pt x="72" y="6"/>
                    </a:lnTo>
                    <a:lnTo>
                      <a:pt x="0" y="0"/>
                    </a:lnTo>
                    <a:lnTo>
                      <a:pt x="0" y="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6" name="Freeform 52">
                <a:extLst>
                  <a:ext uri="{FF2B5EF4-FFF2-40B4-BE49-F238E27FC236}">
                    <a16:creationId xmlns:a16="http://schemas.microsoft.com/office/drawing/2014/main" id="{EE24E5AF-046C-41E5-8004-74BAEE369513}"/>
                  </a:ext>
                </a:extLst>
              </p:cNvPr>
              <p:cNvSpPr>
                <a:spLocks noEditPoints="1"/>
              </p:cNvSpPr>
              <p:nvPr/>
            </p:nvSpPr>
            <p:spPr bwMode="hidden">
              <a:xfrm>
                <a:off x="5345" y="3058"/>
                <a:ext cx="299" cy="186"/>
              </a:xfrm>
              <a:custGeom>
                <a:avLst/>
                <a:gdLst>
                  <a:gd name="T0" fmla="*/ 150 w 299"/>
                  <a:gd name="T1" fmla="*/ 0 h 186"/>
                  <a:gd name="T2" fmla="*/ 90 w 299"/>
                  <a:gd name="T3" fmla="*/ 6 h 186"/>
                  <a:gd name="T4" fmla="*/ 42 w 299"/>
                  <a:gd name="T5" fmla="*/ 30 h 186"/>
                  <a:gd name="T6" fmla="*/ 12 w 299"/>
                  <a:gd name="T7" fmla="*/ 54 h 186"/>
                  <a:gd name="T8" fmla="*/ 6 w 299"/>
                  <a:gd name="T9" fmla="*/ 72 h 186"/>
                  <a:gd name="T10" fmla="*/ 0 w 299"/>
                  <a:gd name="T11" fmla="*/ 90 h 186"/>
                  <a:gd name="T12" fmla="*/ 6 w 299"/>
                  <a:gd name="T13" fmla="*/ 108 h 186"/>
                  <a:gd name="T14" fmla="*/ 12 w 299"/>
                  <a:gd name="T15" fmla="*/ 126 h 186"/>
                  <a:gd name="T16" fmla="*/ 42 w 299"/>
                  <a:gd name="T17" fmla="*/ 156 h 186"/>
                  <a:gd name="T18" fmla="*/ 90 w 299"/>
                  <a:gd name="T19" fmla="*/ 180 h 186"/>
                  <a:gd name="T20" fmla="*/ 150 w 299"/>
                  <a:gd name="T21" fmla="*/ 186 h 186"/>
                  <a:gd name="T22" fmla="*/ 209 w 299"/>
                  <a:gd name="T23" fmla="*/ 180 h 186"/>
                  <a:gd name="T24" fmla="*/ 257 w 299"/>
                  <a:gd name="T25" fmla="*/ 156 h 186"/>
                  <a:gd name="T26" fmla="*/ 287 w 299"/>
                  <a:gd name="T27" fmla="*/ 126 h 186"/>
                  <a:gd name="T28" fmla="*/ 299 w 299"/>
                  <a:gd name="T29" fmla="*/ 108 h 186"/>
                  <a:gd name="T30" fmla="*/ 299 w 299"/>
                  <a:gd name="T31" fmla="*/ 90 h 186"/>
                  <a:gd name="T32" fmla="*/ 299 w 299"/>
                  <a:gd name="T33" fmla="*/ 72 h 186"/>
                  <a:gd name="T34" fmla="*/ 287 w 299"/>
                  <a:gd name="T35" fmla="*/ 54 h 186"/>
                  <a:gd name="T36" fmla="*/ 257 w 299"/>
                  <a:gd name="T37" fmla="*/ 30 h 186"/>
                  <a:gd name="T38" fmla="*/ 209 w 299"/>
                  <a:gd name="T39" fmla="*/ 6 h 186"/>
                  <a:gd name="T40" fmla="*/ 150 w 299"/>
                  <a:gd name="T41" fmla="*/ 0 h 186"/>
                  <a:gd name="T42" fmla="*/ 150 w 299"/>
                  <a:gd name="T43" fmla="*/ 0 h 186"/>
                  <a:gd name="T44" fmla="*/ 150 w 299"/>
                  <a:gd name="T45" fmla="*/ 180 h 186"/>
                  <a:gd name="T46" fmla="*/ 96 w 299"/>
                  <a:gd name="T47" fmla="*/ 174 h 186"/>
                  <a:gd name="T48" fmla="*/ 48 w 299"/>
                  <a:gd name="T49" fmla="*/ 156 h 186"/>
                  <a:gd name="T50" fmla="*/ 18 w 299"/>
                  <a:gd name="T51" fmla="*/ 126 h 186"/>
                  <a:gd name="T52" fmla="*/ 12 w 299"/>
                  <a:gd name="T53" fmla="*/ 108 h 186"/>
                  <a:gd name="T54" fmla="*/ 6 w 299"/>
                  <a:gd name="T55" fmla="*/ 90 h 186"/>
                  <a:gd name="T56" fmla="*/ 12 w 299"/>
                  <a:gd name="T57" fmla="*/ 72 h 186"/>
                  <a:gd name="T58" fmla="*/ 18 w 299"/>
                  <a:gd name="T59" fmla="*/ 54 h 186"/>
                  <a:gd name="T60" fmla="*/ 48 w 299"/>
                  <a:gd name="T61" fmla="*/ 30 h 186"/>
                  <a:gd name="T62" fmla="*/ 96 w 299"/>
                  <a:gd name="T63" fmla="*/ 12 h 186"/>
                  <a:gd name="T64" fmla="*/ 150 w 299"/>
                  <a:gd name="T65" fmla="*/ 6 h 186"/>
                  <a:gd name="T66" fmla="*/ 203 w 299"/>
                  <a:gd name="T67" fmla="*/ 12 h 186"/>
                  <a:gd name="T68" fmla="*/ 251 w 299"/>
                  <a:gd name="T69" fmla="*/ 30 h 186"/>
                  <a:gd name="T70" fmla="*/ 281 w 299"/>
                  <a:gd name="T71" fmla="*/ 54 h 186"/>
                  <a:gd name="T72" fmla="*/ 293 w 299"/>
                  <a:gd name="T73" fmla="*/ 72 h 186"/>
                  <a:gd name="T74" fmla="*/ 293 w 299"/>
                  <a:gd name="T75" fmla="*/ 90 h 186"/>
                  <a:gd name="T76" fmla="*/ 293 w 299"/>
                  <a:gd name="T77" fmla="*/ 108 h 186"/>
                  <a:gd name="T78" fmla="*/ 281 w 299"/>
                  <a:gd name="T79" fmla="*/ 126 h 186"/>
                  <a:gd name="T80" fmla="*/ 251 w 299"/>
                  <a:gd name="T81" fmla="*/ 156 h 186"/>
                  <a:gd name="T82" fmla="*/ 203 w 299"/>
                  <a:gd name="T83" fmla="*/ 174 h 186"/>
                  <a:gd name="T84" fmla="*/ 150 w 299"/>
                  <a:gd name="T85" fmla="*/ 180 h 186"/>
                  <a:gd name="T86" fmla="*/ 150 w 299"/>
                  <a:gd name="T87" fmla="*/ 180 h 18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99" h="186">
                    <a:moveTo>
                      <a:pt x="150" y="0"/>
                    </a:moveTo>
                    <a:lnTo>
                      <a:pt x="90" y="6"/>
                    </a:lnTo>
                    <a:lnTo>
                      <a:pt x="42" y="30"/>
                    </a:lnTo>
                    <a:lnTo>
                      <a:pt x="12" y="54"/>
                    </a:lnTo>
                    <a:lnTo>
                      <a:pt x="6" y="72"/>
                    </a:lnTo>
                    <a:lnTo>
                      <a:pt x="0" y="90"/>
                    </a:lnTo>
                    <a:lnTo>
                      <a:pt x="6" y="108"/>
                    </a:lnTo>
                    <a:lnTo>
                      <a:pt x="12" y="126"/>
                    </a:lnTo>
                    <a:lnTo>
                      <a:pt x="42" y="156"/>
                    </a:lnTo>
                    <a:lnTo>
                      <a:pt x="90" y="180"/>
                    </a:lnTo>
                    <a:lnTo>
                      <a:pt x="150" y="186"/>
                    </a:lnTo>
                    <a:lnTo>
                      <a:pt x="209" y="180"/>
                    </a:lnTo>
                    <a:lnTo>
                      <a:pt x="257" y="156"/>
                    </a:lnTo>
                    <a:lnTo>
                      <a:pt x="287" y="126"/>
                    </a:lnTo>
                    <a:lnTo>
                      <a:pt x="299" y="108"/>
                    </a:lnTo>
                    <a:lnTo>
                      <a:pt x="299" y="90"/>
                    </a:lnTo>
                    <a:lnTo>
                      <a:pt x="299" y="72"/>
                    </a:lnTo>
                    <a:lnTo>
                      <a:pt x="287" y="54"/>
                    </a:lnTo>
                    <a:lnTo>
                      <a:pt x="257" y="30"/>
                    </a:lnTo>
                    <a:lnTo>
                      <a:pt x="209" y="6"/>
                    </a:lnTo>
                    <a:lnTo>
                      <a:pt x="150" y="0"/>
                    </a:lnTo>
                    <a:close/>
                    <a:moveTo>
                      <a:pt x="150" y="180"/>
                    </a:moveTo>
                    <a:lnTo>
                      <a:pt x="96" y="174"/>
                    </a:lnTo>
                    <a:lnTo>
                      <a:pt x="48" y="156"/>
                    </a:lnTo>
                    <a:lnTo>
                      <a:pt x="18" y="126"/>
                    </a:lnTo>
                    <a:lnTo>
                      <a:pt x="12" y="108"/>
                    </a:lnTo>
                    <a:lnTo>
                      <a:pt x="6" y="90"/>
                    </a:lnTo>
                    <a:lnTo>
                      <a:pt x="12" y="72"/>
                    </a:lnTo>
                    <a:lnTo>
                      <a:pt x="18" y="54"/>
                    </a:lnTo>
                    <a:lnTo>
                      <a:pt x="48" y="30"/>
                    </a:lnTo>
                    <a:lnTo>
                      <a:pt x="96" y="12"/>
                    </a:lnTo>
                    <a:lnTo>
                      <a:pt x="150" y="6"/>
                    </a:lnTo>
                    <a:lnTo>
                      <a:pt x="203" y="12"/>
                    </a:lnTo>
                    <a:lnTo>
                      <a:pt x="251" y="30"/>
                    </a:lnTo>
                    <a:lnTo>
                      <a:pt x="281" y="54"/>
                    </a:lnTo>
                    <a:lnTo>
                      <a:pt x="293" y="72"/>
                    </a:lnTo>
                    <a:lnTo>
                      <a:pt x="293" y="90"/>
                    </a:lnTo>
                    <a:lnTo>
                      <a:pt x="293" y="108"/>
                    </a:lnTo>
                    <a:lnTo>
                      <a:pt x="281" y="126"/>
                    </a:lnTo>
                    <a:lnTo>
                      <a:pt x="251" y="156"/>
                    </a:lnTo>
                    <a:lnTo>
                      <a:pt x="203" y="174"/>
                    </a:lnTo>
                    <a:lnTo>
                      <a:pt x="150" y="18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47" name="Oval 53">
                <a:extLst>
                  <a:ext uri="{FF2B5EF4-FFF2-40B4-BE49-F238E27FC236}">
                    <a16:creationId xmlns:a16="http://schemas.microsoft.com/office/drawing/2014/main" id="{0DBB1994-7E6E-43B0-AA50-0A251FD707FD}"/>
                  </a:ext>
                </a:extLst>
              </p:cNvPr>
              <p:cNvSpPr>
                <a:spLocks noChangeArrowheads="1"/>
              </p:cNvSpPr>
              <p:nvPr/>
            </p:nvSpPr>
            <p:spPr bwMode="hidden">
              <a:xfrm>
                <a:off x="3910" y="3948"/>
                <a:ext cx="84" cy="53"/>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nvGrpSpPr>
              <p:cNvPr id="48" name="Group 54">
                <a:extLst>
                  <a:ext uri="{FF2B5EF4-FFF2-40B4-BE49-F238E27FC236}">
                    <a16:creationId xmlns:a16="http://schemas.microsoft.com/office/drawing/2014/main" id="{7598A952-4816-4EE4-A217-B50D3AF326F4}"/>
                  </a:ext>
                </a:extLst>
              </p:cNvPr>
              <p:cNvGrpSpPr>
                <a:grpSpLocks/>
              </p:cNvGrpSpPr>
              <p:nvPr/>
            </p:nvGrpSpPr>
            <p:grpSpPr bwMode="auto">
              <a:xfrm>
                <a:off x="4546" y="3608"/>
                <a:ext cx="518" cy="319"/>
                <a:chOff x="4546" y="3608"/>
                <a:chExt cx="518" cy="319"/>
              </a:xfrm>
            </p:grpSpPr>
            <p:sp>
              <p:nvSpPr>
                <p:cNvPr id="54" name="Oval 55">
                  <a:extLst>
                    <a:ext uri="{FF2B5EF4-FFF2-40B4-BE49-F238E27FC236}">
                      <a16:creationId xmlns:a16="http://schemas.microsoft.com/office/drawing/2014/main" id="{F2ACC7FE-A333-40DE-8983-5CCCCECFFC41}"/>
                    </a:ext>
                  </a:extLst>
                </p:cNvPr>
                <p:cNvSpPr>
                  <a:spLocks noChangeArrowheads="1"/>
                </p:cNvSpPr>
                <p:nvPr/>
              </p:nvSpPr>
              <p:spPr bwMode="hidden">
                <a:xfrm>
                  <a:off x="4546" y="3608"/>
                  <a:ext cx="518" cy="319"/>
                </a:xfrm>
                <a:prstGeom prst="ellipse">
                  <a:avLst/>
                </a:prstGeom>
                <a:gradFill rotWithShape="0">
                  <a:gsLst>
                    <a:gs pos="0">
                      <a:srgbClr val="9060F0"/>
                    </a:gs>
                    <a:gs pos="100000">
                      <a:schemeClr val="accent1"/>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5" name="Oval 56">
                  <a:extLst>
                    <a:ext uri="{FF2B5EF4-FFF2-40B4-BE49-F238E27FC236}">
                      <a16:creationId xmlns:a16="http://schemas.microsoft.com/office/drawing/2014/main" id="{96A5B76C-9FB7-4D42-9391-B8CDE2AB9BB1}"/>
                    </a:ext>
                  </a:extLst>
                </p:cNvPr>
                <p:cNvSpPr>
                  <a:spLocks noChangeArrowheads="1"/>
                </p:cNvSpPr>
                <p:nvPr/>
              </p:nvSpPr>
              <p:spPr bwMode="hidden">
                <a:xfrm>
                  <a:off x="4578" y="3630"/>
                  <a:ext cx="446" cy="271"/>
                </a:xfrm>
                <a:prstGeom prst="ellipse">
                  <a:avLst/>
                </a:prstGeom>
                <a:gradFill rotWithShape="0">
                  <a:gsLst>
                    <a:gs pos="0">
                      <a:srgbClr val="9C6BFF"/>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6" name="Oval 57">
                  <a:extLst>
                    <a:ext uri="{FF2B5EF4-FFF2-40B4-BE49-F238E27FC236}">
                      <a16:creationId xmlns:a16="http://schemas.microsoft.com/office/drawing/2014/main" id="{A968C7FE-142B-41C7-ACC5-05C3BAB85FF6}"/>
                    </a:ext>
                  </a:extLst>
                </p:cNvPr>
                <p:cNvSpPr>
                  <a:spLocks noChangeArrowheads="1"/>
                </p:cNvSpPr>
                <p:nvPr/>
              </p:nvSpPr>
              <p:spPr bwMode="hidden">
                <a:xfrm>
                  <a:off x="4610" y="3650"/>
                  <a:ext cx="386" cy="233"/>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7" name="Oval 58">
                  <a:extLst>
                    <a:ext uri="{FF2B5EF4-FFF2-40B4-BE49-F238E27FC236}">
                      <a16:creationId xmlns:a16="http://schemas.microsoft.com/office/drawing/2014/main" id="{81E127D3-9B38-47CA-8031-B404019FE8F7}"/>
                    </a:ext>
                  </a:extLst>
                </p:cNvPr>
                <p:cNvSpPr>
                  <a:spLocks noChangeArrowheads="1"/>
                </p:cNvSpPr>
                <p:nvPr/>
              </p:nvSpPr>
              <p:spPr bwMode="hidden">
                <a:xfrm>
                  <a:off x="4654" y="3678"/>
                  <a:ext cx="298" cy="177"/>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8" name="Oval 59">
                  <a:extLst>
                    <a:ext uri="{FF2B5EF4-FFF2-40B4-BE49-F238E27FC236}">
                      <a16:creationId xmlns:a16="http://schemas.microsoft.com/office/drawing/2014/main" id="{593EA141-3615-42FA-A230-F700090F4805}"/>
                    </a:ext>
                  </a:extLst>
                </p:cNvPr>
                <p:cNvSpPr>
                  <a:spLocks noChangeArrowheads="1"/>
                </p:cNvSpPr>
                <p:nvPr/>
              </p:nvSpPr>
              <p:spPr bwMode="hidden">
                <a:xfrm>
                  <a:off x="4690" y="3698"/>
                  <a:ext cx="222" cy="139"/>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59" name="Oval 60">
                  <a:extLst>
                    <a:ext uri="{FF2B5EF4-FFF2-40B4-BE49-F238E27FC236}">
                      <a16:creationId xmlns:a16="http://schemas.microsoft.com/office/drawing/2014/main" id="{59C3AC09-73D6-4513-A5A3-9CF2845E74F1}"/>
                    </a:ext>
                  </a:extLst>
                </p:cNvPr>
                <p:cNvSpPr>
                  <a:spLocks noChangeArrowheads="1"/>
                </p:cNvSpPr>
                <p:nvPr/>
              </p:nvSpPr>
              <p:spPr bwMode="hidden">
                <a:xfrm>
                  <a:off x="4738" y="3728"/>
                  <a:ext cx="126" cy="81"/>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grpSp>
            <p:nvGrpSpPr>
              <p:cNvPr id="49" name="Group 61">
                <a:extLst>
                  <a:ext uri="{FF2B5EF4-FFF2-40B4-BE49-F238E27FC236}">
                    <a16:creationId xmlns:a16="http://schemas.microsoft.com/office/drawing/2014/main" id="{06457F3A-155D-49E8-82D8-E9B149BFEBC4}"/>
                  </a:ext>
                </a:extLst>
              </p:cNvPr>
              <p:cNvGrpSpPr>
                <a:grpSpLocks/>
              </p:cNvGrpSpPr>
              <p:nvPr/>
            </p:nvGrpSpPr>
            <p:grpSpPr bwMode="auto">
              <a:xfrm>
                <a:off x="5381" y="3085"/>
                <a:ext cx="227" cy="132"/>
                <a:chOff x="5381" y="3085"/>
                <a:chExt cx="227" cy="132"/>
              </a:xfrm>
            </p:grpSpPr>
            <p:sp>
              <p:nvSpPr>
                <p:cNvPr id="50" name="Oval 62">
                  <a:extLst>
                    <a:ext uri="{FF2B5EF4-FFF2-40B4-BE49-F238E27FC236}">
                      <a16:creationId xmlns:a16="http://schemas.microsoft.com/office/drawing/2014/main" id="{3CF5FAE2-28E0-4D62-B70D-FDF7762156FB}"/>
                    </a:ext>
                  </a:extLst>
                </p:cNvPr>
                <p:cNvSpPr>
                  <a:spLocks noChangeArrowheads="1"/>
                </p:cNvSpPr>
                <p:nvPr/>
              </p:nvSpPr>
              <p:spPr bwMode="hidden">
                <a:xfrm>
                  <a:off x="5381" y="3085"/>
                  <a:ext cx="227" cy="13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1" name="Oval 63">
                  <a:extLst>
                    <a:ext uri="{FF2B5EF4-FFF2-40B4-BE49-F238E27FC236}">
                      <a16:creationId xmlns:a16="http://schemas.microsoft.com/office/drawing/2014/main" id="{20F50702-3450-4999-935E-BDDAEE7C20DC}"/>
                    </a:ext>
                  </a:extLst>
                </p:cNvPr>
                <p:cNvSpPr>
                  <a:spLocks noChangeArrowheads="1"/>
                </p:cNvSpPr>
                <p:nvPr/>
              </p:nvSpPr>
              <p:spPr bwMode="hidden">
                <a:xfrm>
                  <a:off x="5403" y="3099"/>
                  <a:ext cx="182" cy="102"/>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2" name="Oval 64">
                  <a:extLst>
                    <a:ext uri="{FF2B5EF4-FFF2-40B4-BE49-F238E27FC236}">
                      <a16:creationId xmlns:a16="http://schemas.microsoft.com/office/drawing/2014/main" id="{4578A8E7-9121-413C-B8CE-E47E472280E7}"/>
                    </a:ext>
                  </a:extLst>
                </p:cNvPr>
                <p:cNvSpPr>
                  <a:spLocks noChangeArrowheads="1"/>
                </p:cNvSpPr>
                <p:nvPr/>
              </p:nvSpPr>
              <p:spPr bwMode="hidden">
                <a:xfrm>
                  <a:off x="5431" y="3109"/>
                  <a:ext cx="125" cy="8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53" name="Oval 65">
                  <a:extLst>
                    <a:ext uri="{FF2B5EF4-FFF2-40B4-BE49-F238E27FC236}">
                      <a16:creationId xmlns:a16="http://schemas.microsoft.com/office/drawing/2014/main" id="{3CC48628-1657-405F-99E5-012F52EDDE94}"/>
                    </a:ext>
                  </a:extLst>
                </p:cNvPr>
                <p:cNvSpPr>
                  <a:spLocks noChangeArrowheads="1"/>
                </p:cNvSpPr>
                <p:nvPr/>
              </p:nvSpPr>
              <p:spPr bwMode="hidden">
                <a:xfrm>
                  <a:off x="5458" y="3125"/>
                  <a:ext cx="73" cy="47"/>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grpSp>
        </p:grpSp>
      </p:grpSp>
      <p:sp>
        <p:nvSpPr>
          <p:cNvPr id="112706" name="Rectangle 66"/>
          <p:cNvSpPr>
            <a:spLocks noGrp="1" noChangeArrowheads="1"/>
          </p:cNvSpPr>
          <p:nvPr>
            <p:ph type="ctrTitle" sz="quarter"/>
          </p:nvPr>
        </p:nvSpPr>
        <p:spPr>
          <a:xfrm>
            <a:off x="914400" y="1692276"/>
            <a:ext cx="10363200" cy="1736725"/>
          </a:xfrm>
        </p:spPr>
        <p:txBody>
          <a:bodyPr anchor="b"/>
          <a:lstStyle>
            <a:lvl1pPr>
              <a:defRPr sz="5400"/>
            </a:lvl1pPr>
          </a:lstStyle>
          <a:p>
            <a:pPr lvl="0"/>
            <a:r>
              <a:rPr lang="en-US" noProof="0"/>
              <a:t>Click to edit Master title style</a:t>
            </a:r>
          </a:p>
        </p:txBody>
      </p:sp>
      <p:sp>
        <p:nvSpPr>
          <p:cNvPr id="112707" name="Rectangle 67"/>
          <p:cNvSpPr>
            <a:spLocks noGrp="1" noChangeArrowheads="1"/>
          </p:cNvSpPr>
          <p:nvPr>
            <p:ph type="subTitle" sz="quarter" idx="1"/>
          </p:nvPr>
        </p:nvSpPr>
        <p:spPr>
          <a:xfrm>
            <a:off x="1828800" y="3886200"/>
            <a:ext cx="8534400" cy="1752600"/>
          </a:xfrm>
        </p:spPr>
        <p:txBody>
          <a:bodyPr/>
          <a:lstStyle>
            <a:lvl1pPr marL="0" indent="0" algn="ctr">
              <a:buFont typeface="Wingdings" pitchFamily="2" charset="2"/>
              <a:buNone/>
              <a:defRPr/>
            </a:lvl1pPr>
          </a:lstStyle>
          <a:p>
            <a:pPr lvl="0"/>
            <a:r>
              <a:rPr lang="en-US" noProof="0"/>
              <a:t>Click to edit Master subtitle style</a:t>
            </a:r>
          </a:p>
        </p:txBody>
      </p:sp>
      <p:sp>
        <p:nvSpPr>
          <p:cNvPr id="68" name="Rectangle 68">
            <a:extLst>
              <a:ext uri="{FF2B5EF4-FFF2-40B4-BE49-F238E27FC236}">
                <a16:creationId xmlns:a16="http://schemas.microsoft.com/office/drawing/2014/main" id="{F1FF6FF5-ADC5-4B2B-9E65-826728ADE967}"/>
              </a:ext>
            </a:extLst>
          </p:cNvPr>
          <p:cNvSpPr>
            <a:spLocks noGrp="1" noChangeArrowheads="1"/>
          </p:cNvSpPr>
          <p:nvPr>
            <p:ph type="dt" sz="quarter" idx="10"/>
          </p:nvPr>
        </p:nvSpPr>
        <p:spPr/>
        <p:txBody>
          <a:bodyPr/>
          <a:lstStyle>
            <a:lvl1pPr>
              <a:defRPr/>
            </a:lvl1pPr>
          </a:lstStyle>
          <a:p>
            <a:endParaRPr lang="en-US" altLang="en-US"/>
          </a:p>
        </p:txBody>
      </p:sp>
      <p:sp>
        <p:nvSpPr>
          <p:cNvPr id="69" name="Rectangle 69">
            <a:extLst>
              <a:ext uri="{FF2B5EF4-FFF2-40B4-BE49-F238E27FC236}">
                <a16:creationId xmlns:a16="http://schemas.microsoft.com/office/drawing/2014/main" id="{479251F6-36A4-4388-A059-CC8AC105359B}"/>
              </a:ext>
            </a:extLst>
          </p:cNvPr>
          <p:cNvSpPr>
            <a:spLocks noGrp="1" noChangeArrowheads="1"/>
          </p:cNvSpPr>
          <p:nvPr>
            <p:ph type="ftr" sz="quarter" idx="11"/>
          </p:nvPr>
        </p:nvSpPr>
        <p:spPr/>
        <p:txBody>
          <a:bodyPr/>
          <a:lstStyle>
            <a:lvl1pPr>
              <a:defRPr/>
            </a:lvl1pPr>
          </a:lstStyle>
          <a:p>
            <a:endParaRPr lang="en-US" altLang="en-US"/>
          </a:p>
        </p:txBody>
      </p:sp>
      <p:sp>
        <p:nvSpPr>
          <p:cNvPr id="70" name="Rectangle 70">
            <a:extLst>
              <a:ext uri="{FF2B5EF4-FFF2-40B4-BE49-F238E27FC236}">
                <a16:creationId xmlns:a16="http://schemas.microsoft.com/office/drawing/2014/main" id="{59631DBA-E18A-4E21-BB61-46B8D46D282E}"/>
              </a:ext>
            </a:extLst>
          </p:cNvPr>
          <p:cNvSpPr>
            <a:spLocks noGrp="1" noChangeArrowheads="1"/>
          </p:cNvSpPr>
          <p:nvPr>
            <p:ph type="sldNum" sz="quarter" idx="12"/>
          </p:nvPr>
        </p:nvSpPr>
        <p:spPr/>
        <p:txBody>
          <a:bodyPr/>
          <a:lstStyle>
            <a:lvl1pPr>
              <a:defRPr/>
            </a:lvl1pPr>
          </a:lstStyle>
          <a:p>
            <a:fld id="{4838C495-6630-44BC-9058-9C2CF5CB2B8A}" type="slidenum">
              <a:rPr lang="en-US" altLang="en-US"/>
              <a:pPr/>
              <a:t>‹#›</a:t>
            </a:fld>
            <a:endParaRPr lang="en-US" altLang="en-US"/>
          </a:p>
        </p:txBody>
      </p:sp>
    </p:spTree>
    <p:extLst>
      <p:ext uri="{BB962C8B-B14F-4D97-AF65-F5344CB8AC3E}">
        <p14:creationId xmlns:p14="http://schemas.microsoft.com/office/powerpoint/2010/main" val="364434506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8DDE38E3-E3D6-4F8A-8451-32E2AF2D055C}"/>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0F5D7302-1E1E-48D5-8E4D-EF0AA6DC650B}"/>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9964CC4D-D024-48F2-94D4-2D7284EDAB6F}"/>
              </a:ext>
            </a:extLst>
          </p:cNvPr>
          <p:cNvSpPr>
            <a:spLocks noGrp="1" noChangeArrowheads="1"/>
          </p:cNvSpPr>
          <p:nvPr>
            <p:ph type="sldNum" sz="quarter" idx="12"/>
          </p:nvPr>
        </p:nvSpPr>
        <p:spPr>
          <a:ln/>
        </p:spPr>
        <p:txBody>
          <a:bodyPr/>
          <a:lstStyle>
            <a:lvl1pPr>
              <a:defRPr/>
            </a:lvl1pPr>
          </a:lstStyle>
          <a:p>
            <a:fld id="{375BFB00-B23B-42AE-9E35-B92D908595D5}" type="slidenum">
              <a:rPr lang="en-US" altLang="en-US"/>
              <a:pPr/>
              <a:t>‹#›</a:t>
            </a:fld>
            <a:endParaRPr lang="en-US" altLang="en-US"/>
          </a:p>
        </p:txBody>
      </p:sp>
    </p:spTree>
    <p:extLst>
      <p:ext uri="{BB962C8B-B14F-4D97-AF65-F5344CB8AC3E}">
        <p14:creationId xmlns:p14="http://schemas.microsoft.com/office/powerpoint/2010/main" val="27524301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en-TT"/>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7">
            <a:extLst>
              <a:ext uri="{FF2B5EF4-FFF2-40B4-BE49-F238E27FC236}">
                <a16:creationId xmlns:a16="http://schemas.microsoft.com/office/drawing/2014/main" id="{4FF63D40-FF4A-4629-8DB8-F32FA4A9ABB1}"/>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D0BA1BD0-E84D-43B6-B53B-02A1D33850EA}"/>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E9F61F75-E1B0-4052-B6EE-917998A58DBA}"/>
              </a:ext>
            </a:extLst>
          </p:cNvPr>
          <p:cNvSpPr>
            <a:spLocks noGrp="1" noChangeArrowheads="1"/>
          </p:cNvSpPr>
          <p:nvPr>
            <p:ph type="sldNum" sz="quarter" idx="12"/>
          </p:nvPr>
        </p:nvSpPr>
        <p:spPr>
          <a:ln/>
        </p:spPr>
        <p:txBody>
          <a:bodyPr/>
          <a:lstStyle>
            <a:lvl1pPr>
              <a:defRPr/>
            </a:lvl1pPr>
          </a:lstStyle>
          <a:p>
            <a:fld id="{D3F0AF33-6686-4B59-BF90-96145D7EEA77}" type="slidenum">
              <a:rPr lang="en-US" altLang="en-US"/>
              <a:pPr/>
              <a:t>‹#›</a:t>
            </a:fld>
            <a:endParaRPr lang="en-US" altLang="en-US"/>
          </a:p>
        </p:txBody>
      </p:sp>
    </p:spTree>
    <p:extLst>
      <p:ext uri="{BB962C8B-B14F-4D97-AF65-F5344CB8AC3E}">
        <p14:creationId xmlns:p14="http://schemas.microsoft.com/office/powerpoint/2010/main" val="153299370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Content Placeholder 2"/>
          <p:cNvSpPr>
            <a:spLocks noGrp="1"/>
          </p:cNvSpPr>
          <p:nvPr>
            <p:ph sz="half" idx="1"/>
          </p:nvPr>
        </p:nvSpPr>
        <p:spPr>
          <a:xfrm>
            <a:off x="609600" y="1676401"/>
            <a:ext cx="5384800" cy="4454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Content Placeholder 3"/>
          <p:cNvSpPr>
            <a:spLocks noGrp="1"/>
          </p:cNvSpPr>
          <p:nvPr>
            <p:ph sz="half" idx="2"/>
          </p:nvPr>
        </p:nvSpPr>
        <p:spPr>
          <a:xfrm>
            <a:off x="6197600" y="1676401"/>
            <a:ext cx="5384800" cy="44545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Rectangle 67">
            <a:extLst>
              <a:ext uri="{FF2B5EF4-FFF2-40B4-BE49-F238E27FC236}">
                <a16:creationId xmlns:a16="http://schemas.microsoft.com/office/drawing/2014/main" id="{3F0498AB-A948-422F-97C7-BD31DF2586E8}"/>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E3756397-EFB9-4F19-AEF8-98D2F01BB9D4}"/>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1EDDD7C7-7D3C-4358-8567-1827DD7828CD}"/>
              </a:ext>
            </a:extLst>
          </p:cNvPr>
          <p:cNvSpPr>
            <a:spLocks noGrp="1" noChangeArrowheads="1"/>
          </p:cNvSpPr>
          <p:nvPr>
            <p:ph type="sldNum" sz="quarter" idx="12"/>
          </p:nvPr>
        </p:nvSpPr>
        <p:spPr>
          <a:ln/>
        </p:spPr>
        <p:txBody>
          <a:bodyPr/>
          <a:lstStyle>
            <a:lvl1pPr>
              <a:defRPr/>
            </a:lvl1pPr>
          </a:lstStyle>
          <a:p>
            <a:fld id="{5882E727-B72D-4207-8DC7-0DD0639A7211}" type="slidenum">
              <a:rPr lang="en-US" altLang="en-US"/>
              <a:pPr/>
              <a:t>‹#›</a:t>
            </a:fld>
            <a:endParaRPr lang="en-US" altLang="en-US"/>
          </a:p>
        </p:txBody>
      </p:sp>
    </p:spTree>
    <p:extLst>
      <p:ext uri="{BB962C8B-B14F-4D97-AF65-F5344CB8AC3E}">
        <p14:creationId xmlns:p14="http://schemas.microsoft.com/office/powerpoint/2010/main" val="175375396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en-TT"/>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7" name="Rectangle 67">
            <a:extLst>
              <a:ext uri="{FF2B5EF4-FFF2-40B4-BE49-F238E27FC236}">
                <a16:creationId xmlns:a16="http://schemas.microsoft.com/office/drawing/2014/main" id="{E069806B-2E39-49F4-B743-E4D71258C6FF}"/>
              </a:ext>
            </a:extLst>
          </p:cNvPr>
          <p:cNvSpPr>
            <a:spLocks noGrp="1" noChangeArrowheads="1"/>
          </p:cNvSpPr>
          <p:nvPr>
            <p:ph type="dt" sz="half" idx="10"/>
          </p:nvPr>
        </p:nvSpPr>
        <p:spPr>
          <a:ln/>
        </p:spPr>
        <p:txBody>
          <a:bodyPr/>
          <a:lstStyle>
            <a:lvl1pPr>
              <a:defRPr/>
            </a:lvl1pPr>
          </a:lstStyle>
          <a:p>
            <a:endParaRPr lang="en-US" altLang="en-US"/>
          </a:p>
        </p:txBody>
      </p:sp>
      <p:sp>
        <p:nvSpPr>
          <p:cNvPr id="8" name="Rectangle 68">
            <a:extLst>
              <a:ext uri="{FF2B5EF4-FFF2-40B4-BE49-F238E27FC236}">
                <a16:creationId xmlns:a16="http://schemas.microsoft.com/office/drawing/2014/main" id="{E46E0BDD-9E9E-44AE-BD78-AF1629E43C3A}"/>
              </a:ext>
            </a:extLst>
          </p:cNvPr>
          <p:cNvSpPr>
            <a:spLocks noGrp="1" noChangeArrowheads="1"/>
          </p:cNvSpPr>
          <p:nvPr>
            <p:ph type="ftr" sz="quarter" idx="11"/>
          </p:nvPr>
        </p:nvSpPr>
        <p:spPr>
          <a:ln/>
        </p:spPr>
        <p:txBody>
          <a:bodyPr/>
          <a:lstStyle>
            <a:lvl1pPr>
              <a:defRPr/>
            </a:lvl1pPr>
          </a:lstStyle>
          <a:p>
            <a:endParaRPr lang="en-US" altLang="en-US"/>
          </a:p>
        </p:txBody>
      </p:sp>
      <p:sp>
        <p:nvSpPr>
          <p:cNvPr id="9" name="Rectangle 69">
            <a:extLst>
              <a:ext uri="{FF2B5EF4-FFF2-40B4-BE49-F238E27FC236}">
                <a16:creationId xmlns:a16="http://schemas.microsoft.com/office/drawing/2014/main" id="{54A8328C-A377-4839-8B8E-6980747CC0E5}"/>
              </a:ext>
            </a:extLst>
          </p:cNvPr>
          <p:cNvSpPr>
            <a:spLocks noGrp="1" noChangeArrowheads="1"/>
          </p:cNvSpPr>
          <p:nvPr>
            <p:ph type="sldNum" sz="quarter" idx="12"/>
          </p:nvPr>
        </p:nvSpPr>
        <p:spPr>
          <a:ln/>
        </p:spPr>
        <p:txBody>
          <a:bodyPr/>
          <a:lstStyle>
            <a:lvl1pPr>
              <a:defRPr/>
            </a:lvl1pPr>
          </a:lstStyle>
          <a:p>
            <a:fld id="{6168F32B-B179-4F66-87CC-81465D7D404F}" type="slidenum">
              <a:rPr lang="en-US" altLang="en-US"/>
              <a:pPr/>
              <a:t>‹#›</a:t>
            </a:fld>
            <a:endParaRPr lang="en-US" altLang="en-US"/>
          </a:p>
        </p:txBody>
      </p:sp>
    </p:spTree>
    <p:extLst>
      <p:ext uri="{BB962C8B-B14F-4D97-AF65-F5344CB8AC3E}">
        <p14:creationId xmlns:p14="http://schemas.microsoft.com/office/powerpoint/2010/main" val="109694914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Rectangle 67">
            <a:extLst>
              <a:ext uri="{FF2B5EF4-FFF2-40B4-BE49-F238E27FC236}">
                <a16:creationId xmlns:a16="http://schemas.microsoft.com/office/drawing/2014/main" id="{CB955299-F7FC-4073-8C04-D175E5037539}"/>
              </a:ext>
            </a:extLst>
          </p:cNvPr>
          <p:cNvSpPr>
            <a:spLocks noGrp="1" noChangeArrowheads="1"/>
          </p:cNvSpPr>
          <p:nvPr>
            <p:ph type="dt" sz="half" idx="10"/>
          </p:nvPr>
        </p:nvSpPr>
        <p:spPr>
          <a:ln/>
        </p:spPr>
        <p:txBody>
          <a:bodyPr/>
          <a:lstStyle>
            <a:lvl1pPr>
              <a:defRPr/>
            </a:lvl1pPr>
          </a:lstStyle>
          <a:p>
            <a:endParaRPr lang="en-US" altLang="en-US"/>
          </a:p>
        </p:txBody>
      </p:sp>
      <p:sp>
        <p:nvSpPr>
          <p:cNvPr id="4" name="Rectangle 68">
            <a:extLst>
              <a:ext uri="{FF2B5EF4-FFF2-40B4-BE49-F238E27FC236}">
                <a16:creationId xmlns:a16="http://schemas.microsoft.com/office/drawing/2014/main" id="{19D7A5B5-1D01-40CC-91BD-191D5CAE5F24}"/>
              </a:ext>
            </a:extLst>
          </p:cNvPr>
          <p:cNvSpPr>
            <a:spLocks noGrp="1" noChangeArrowheads="1"/>
          </p:cNvSpPr>
          <p:nvPr>
            <p:ph type="ftr" sz="quarter" idx="11"/>
          </p:nvPr>
        </p:nvSpPr>
        <p:spPr>
          <a:ln/>
        </p:spPr>
        <p:txBody>
          <a:bodyPr/>
          <a:lstStyle>
            <a:lvl1pPr>
              <a:defRPr/>
            </a:lvl1pPr>
          </a:lstStyle>
          <a:p>
            <a:endParaRPr lang="en-US" altLang="en-US"/>
          </a:p>
        </p:txBody>
      </p:sp>
      <p:sp>
        <p:nvSpPr>
          <p:cNvPr id="5" name="Rectangle 69">
            <a:extLst>
              <a:ext uri="{FF2B5EF4-FFF2-40B4-BE49-F238E27FC236}">
                <a16:creationId xmlns:a16="http://schemas.microsoft.com/office/drawing/2014/main" id="{66D65054-616D-4A36-A1C6-CC7B92B1674F}"/>
              </a:ext>
            </a:extLst>
          </p:cNvPr>
          <p:cNvSpPr>
            <a:spLocks noGrp="1" noChangeArrowheads="1"/>
          </p:cNvSpPr>
          <p:nvPr>
            <p:ph type="sldNum" sz="quarter" idx="12"/>
          </p:nvPr>
        </p:nvSpPr>
        <p:spPr>
          <a:ln/>
        </p:spPr>
        <p:txBody>
          <a:bodyPr/>
          <a:lstStyle>
            <a:lvl1pPr>
              <a:defRPr/>
            </a:lvl1pPr>
          </a:lstStyle>
          <a:p>
            <a:fld id="{9215B111-46B5-45D4-AFC2-28B50D8CA796}" type="slidenum">
              <a:rPr lang="en-US" altLang="en-US"/>
              <a:pPr/>
              <a:t>‹#›</a:t>
            </a:fld>
            <a:endParaRPr lang="en-US" altLang="en-US"/>
          </a:p>
        </p:txBody>
      </p:sp>
    </p:spTree>
    <p:extLst>
      <p:ext uri="{BB962C8B-B14F-4D97-AF65-F5344CB8AC3E}">
        <p14:creationId xmlns:p14="http://schemas.microsoft.com/office/powerpoint/2010/main" val="219889234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7">
            <a:extLst>
              <a:ext uri="{FF2B5EF4-FFF2-40B4-BE49-F238E27FC236}">
                <a16:creationId xmlns:a16="http://schemas.microsoft.com/office/drawing/2014/main" id="{E5AE49FC-301E-4DAB-A081-AEAEA6B2E6C1}"/>
              </a:ext>
            </a:extLst>
          </p:cNvPr>
          <p:cNvSpPr>
            <a:spLocks noGrp="1" noChangeArrowheads="1"/>
          </p:cNvSpPr>
          <p:nvPr>
            <p:ph type="dt" sz="half" idx="10"/>
          </p:nvPr>
        </p:nvSpPr>
        <p:spPr>
          <a:ln/>
        </p:spPr>
        <p:txBody>
          <a:bodyPr/>
          <a:lstStyle>
            <a:lvl1pPr>
              <a:defRPr/>
            </a:lvl1pPr>
          </a:lstStyle>
          <a:p>
            <a:endParaRPr lang="en-US" altLang="en-US"/>
          </a:p>
        </p:txBody>
      </p:sp>
      <p:sp>
        <p:nvSpPr>
          <p:cNvPr id="3" name="Rectangle 68">
            <a:extLst>
              <a:ext uri="{FF2B5EF4-FFF2-40B4-BE49-F238E27FC236}">
                <a16:creationId xmlns:a16="http://schemas.microsoft.com/office/drawing/2014/main" id="{1CA88315-B8F3-44DD-AA91-AA8E7CBBD667}"/>
              </a:ext>
            </a:extLst>
          </p:cNvPr>
          <p:cNvSpPr>
            <a:spLocks noGrp="1" noChangeArrowheads="1"/>
          </p:cNvSpPr>
          <p:nvPr>
            <p:ph type="ftr" sz="quarter" idx="11"/>
          </p:nvPr>
        </p:nvSpPr>
        <p:spPr>
          <a:ln/>
        </p:spPr>
        <p:txBody>
          <a:bodyPr/>
          <a:lstStyle>
            <a:lvl1pPr>
              <a:defRPr/>
            </a:lvl1pPr>
          </a:lstStyle>
          <a:p>
            <a:endParaRPr lang="en-US" altLang="en-US"/>
          </a:p>
        </p:txBody>
      </p:sp>
      <p:sp>
        <p:nvSpPr>
          <p:cNvPr id="4" name="Rectangle 69">
            <a:extLst>
              <a:ext uri="{FF2B5EF4-FFF2-40B4-BE49-F238E27FC236}">
                <a16:creationId xmlns:a16="http://schemas.microsoft.com/office/drawing/2014/main" id="{A0E251A0-405B-48C4-884E-8D26C8973AEE}"/>
              </a:ext>
            </a:extLst>
          </p:cNvPr>
          <p:cNvSpPr>
            <a:spLocks noGrp="1" noChangeArrowheads="1"/>
          </p:cNvSpPr>
          <p:nvPr>
            <p:ph type="sldNum" sz="quarter" idx="12"/>
          </p:nvPr>
        </p:nvSpPr>
        <p:spPr>
          <a:ln/>
        </p:spPr>
        <p:txBody>
          <a:bodyPr/>
          <a:lstStyle>
            <a:lvl1pPr>
              <a:defRPr/>
            </a:lvl1pPr>
          </a:lstStyle>
          <a:p>
            <a:fld id="{F232CDD4-631C-416B-8274-EF67B33D8EB2}" type="slidenum">
              <a:rPr lang="en-US" altLang="en-US"/>
              <a:pPr/>
              <a:t>‹#›</a:t>
            </a:fld>
            <a:endParaRPr lang="en-US" altLang="en-US"/>
          </a:p>
        </p:txBody>
      </p:sp>
    </p:spTree>
    <p:extLst>
      <p:ext uri="{BB962C8B-B14F-4D97-AF65-F5344CB8AC3E}">
        <p14:creationId xmlns:p14="http://schemas.microsoft.com/office/powerpoint/2010/main" val="37487070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Wednesday, August 12, 2020</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79131524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en-TT"/>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a:extLst>
              <a:ext uri="{FF2B5EF4-FFF2-40B4-BE49-F238E27FC236}">
                <a16:creationId xmlns:a16="http://schemas.microsoft.com/office/drawing/2014/main" id="{7698DB04-CD58-4ED4-8650-AC7035748273}"/>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70D8CAC2-4362-4FED-87FE-E669FCFD9E79}"/>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B783ED45-77A7-4D66-98F0-2865FB105875}"/>
              </a:ext>
            </a:extLst>
          </p:cNvPr>
          <p:cNvSpPr>
            <a:spLocks noGrp="1" noChangeArrowheads="1"/>
          </p:cNvSpPr>
          <p:nvPr>
            <p:ph type="sldNum" sz="quarter" idx="12"/>
          </p:nvPr>
        </p:nvSpPr>
        <p:spPr>
          <a:ln/>
        </p:spPr>
        <p:txBody>
          <a:bodyPr/>
          <a:lstStyle>
            <a:lvl1pPr>
              <a:defRPr/>
            </a:lvl1pPr>
          </a:lstStyle>
          <a:p>
            <a:fld id="{F1E33730-243A-4AC4-B37D-A7029089AC47}" type="slidenum">
              <a:rPr lang="en-US" altLang="en-US"/>
              <a:pPr/>
              <a:t>‹#›</a:t>
            </a:fld>
            <a:endParaRPr lang="en-US" altLang="en-US"/>
          </a:p>
        </p:txBody>
      </p:sp>
    </p:spTree>
    <p:extLst>
      <p:ext uri="{BB962C8B-B14F-4D97-AF65-F5344CB8AC3E}">
        <p14:creationId xmlns:p14="http://schemas.microsoft.com/office/powerpoint/2010/main" val="50238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en-TT"/>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TT"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a:extLst>
              <a:ext uri="{FF2B5EF4-FFF2-40B4-BE49-F238E27FC236}">
                <a16:creationId xmlns:a16="http://schemas.microsoft.com/office/drawing/2014/main" id="{192A4CBE-5990-44BA-9497-2A55C47E878C}"/>
              </a:ext>
            </a:extLst>
          </p:cNvPr>
          <p:cNvSpPr>
            <a:spLocks noGrp="1" noChangeArrowheads="1"/>
          </p:cNvSpPr>
          <p:nvPr>
            <p:ph type="dt" sz="half" idx="10"/>
          </p:nvPr>
        </p:nvSpPr>
        <p:spPr>
          <a:ln/>
        </p:spPr>
        <p:txBody>
          <a:bodyPr/>
          <a:lstStyle>
            <a:lvl1pPr>
              <a:defRPr/>
            </a:lvl1pPr>
          </a:lstStyle>
          <a:p>
            <a:endParaRPr lang="en-US" altLang="en-US"/>
          </a:p>
        </p:txBody>
      </p:sp>
      <p:sp>
        <p:nvSpPr>
          <p:cNvPr id="6" name="Rectangle 68">
            <a:extLst>
              <a:ext uri="{FF2B5EF4-FFF2-40B4-BE49-F238E27FC236}">
                <a16:creationId xmlns:a16="http://schemas.microsoft.com/office/drawing/2014/main" id="{4219620E-4812-4F04-98E8-1B8ADEB4BDC0}"/>
              </a:ext>
            </a:extLst>
          </p:cNvPr>
          <p:cNvSpPr>
            <a:spLocks noGrp="1" noChangeArrowheads="1"/>
          </p:cNvSpPr>
          <p:nvPr>
            <p:ph type="ftr" sz="quarter" idx="11"/>
          </p:nvPr>
        </p:nvSpPr>
        <p:spPr>
          <a:ln/>
        </p:spPr>
        <p:txBody>
          <a:bodyPr/>
          <a:lstStyle>
            <a:lvl1pPr>
              <a:defRPr/>
            </a:lvl1pPr>
          </a:lstStyle>
          <a:p>
            <a:endParaRPr lang="en-US" altLang="en-US"/>
          </a:p>
        </p:txBody>
      </p:sp>
      <p:sp>
        <p:nvSpPr>
          <p:cNvPr id="7" name="Rectangle 69">
            <a:extLst>
              <a:ext uri="{FF2B5EF4-FFF2-40B4-BE49-F238E27FC236}">
                <a16:creationId xmlns:a16="http://schemas.microsoft.com/office/drawing/2014/main" id="{8AD5CA12-3BBF-4B5C-AAF8-0D9CF4BF7FAB}"/>
              </a:ext>
            </a:extLst>
          </p:cNvPr>
          <p:cNvSpPr>
            <a:spLocks noGrp="1" noChangeArrowheads="1"/>
          </p:cNvSpPr>
          <p:nvPr>
            <p:ph type="sldNum" sz="quarter" idx="12"/>
          </p:nvPr>
        </p:nvSpPr>
        <p:spPr>
          <a:ln/>
        </p:spPr>
        <p:txBody>
          <a:bodyPr/>
          <a:lstStyle>
            <a:lvl1pPr>
              <a:defRPr/>
            </a:lvl1pPr>
          </a:lstStyle>
          <a:p>
            <a:fld id="{3F6E8D6E-E212-4A26-AB62-C5ADD395AF5C}" type="slidenum">
              <a:rPr lang="en-US" altLang="en-US"/>
              <a:pPr/>
              <a:t>‹#›</a:t>
            </a:fld>
            <a:endParaRPr lang="en-US" altLang="en-US"/>
          </a:p>
        </p:txBody>
      </p:sp>
    </p:spTree>
    <p:extLst>
      <p:ext uri="{BB962C8B-B14F-4D97-AF65-F5344CB8AC3E}">
        <p14:creationId xmlns:p14="http://schemas.microsoft.com/office/powerpoint/2010/main" val="42934538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TT"/>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AEFC2719-1632-4E5F-B13D-B5F55C67A686}"/>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F430B735-7300-4B34-84A4-E022F635D6F8}"/>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48BFDF1E-F5F2-4697-B80A-6E9E9E6743D0}"/>
              </a:ext>
            </a:extLst>
          </p:cNvPr>
          <p:cNvSpPr>
            <a:spLocks noGrp="1" noChangeArrowheads="1"/>
          </p:cNvSpPr>
          <p:nvPr>
            <p:ph type="sldNum" sz="quarter" idx="12"/>
          </p:nvPr>
        </p:nvSpPr>
        <p:spPr>
          <a:ln/>
        </p:spPr>
        <p:txBody>
          <a:bodyPr/>
          <a:lstStyle>
            <a:lvl1pPr>
              <a:defRPr/>
            </a:lvl1pPr>
          </a:lstStyle>
          <a:p>
            <a:fld id="{9E7CE4FE-4995-4F16-96A7-6DBF1965DFAA}" type="slidenum">
              <a:rPr lang="en-US" altLang="en-US"/>
              <a:pPr/>
              <a:t>‹#›</a:t>
            </a:fld>
            <a:endParaRPr lang="en-US" altLang="en-US"/>
          </a:p>
        </p:txBody>
      </p:sp>
    </p:spTree>
    <p:extLst>
      <p:ext uri="{BB962C8B-B14F-4D97-AF65-F5344CB8AC3E}">
        <p14:creationId xmlns:p14="http://schemas.microsoft.com/office/powerpoint/2010/main" val="100114667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7813"/>
            <a:ext cx="2743200" cy="5853112"/>
          </a:xfrm>
        </p:spPr>
        <p:txBody>
          <a:bodyPr vert="eaVert"/>
          <a:lstStyle/>
          <a:p>
            <a:r>
              <a:rPr lang="en-US"/>
              <a:t>Click to edit Master title style</a:t>
            </a:r>
            <a:endParaRPr lang="en-TT"/>
          </a:p>
        </p:txBody>
      </p:sp>
      <p:sp>
        <p:nvSpPr>
          <p:cNvPr id="3" name="Vertical Text Placeholder 2"/>
          <p:cNvSpPr>
            <a:spLocks noGrp="1"/>
          </p:cNvSpPr>
          <p:nvPr>
            <p:ph type="body" orient="vert" idx="1"/>
          </p:nvPr>
        </p:nvSpPr>
        <p:spPr>
          <a:xfrm>
            <a:off x="609600" y="277813"/>
            <a:ext cx="8026400" cy="58531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TT"/>
          </a:p>
        </p:txBody>
      </p:sp>
      <p:sp>
        <p:nvSpPr>
          <p:cNvPr id="4" name="Rectangle 67">
            <a:extLst>
              <a:ext uri="{FF2B5EF4-FFF2-40B4-BE49-F238E27FC236}">
                <a16:creationId xmlns:a16="http://schemas.microsoft.com/office/drawing/2014/main" id="{3EF579E6-DE41-4AA5-AA1A-3105E714BAE0}"/>
              </a:ext>
            </a:extLst>
          </p:cNvPr>
          <p:cNvSpPr>
            <a:spLocks noGrp="1" noChangeArrowheads="1"/>
          </p:cNvSpPr>
          <p:nvPr>
            <p:ph type="dt" sz="half" idx="10"/>
          </p:nvPr>
        </p:nvSpPr>
        <p:spPr>
          <a:ln/>
        </p:spPr>
        <p:txBody>
          <a:bodyPr/>
          <a:lstStyle>
            <a:lvl1pPr>
              <a:defRPr/>
            </a:lvl1pPr>
          </a:lstStyle>
          <a:p>
            <a:endParaRPr lang="en-US" altLang="en-US"/>
          </a:p>
        </p:txBody>
      </p:sp>
      <p:sp>
        <p:nvSpPr>
          <p:cNvPr id="5" name="Rectangle 68">
            <a:extLst>
              <a:ext uri="{FF2B5EF4-FFF2-40B4-BE49-F238E27FC236}">
                <a16:creationId xmlns:a16="http://schemas.microsoft.com/office/drawing/2014/main" id="{13F2B7ED-7198-4CA7-B6A4-05F00548924B}"/>
              </a:ext>
            </a:extLst>
          </p:cNvPr>
          <p:cNvSpPr>
            <a:spLocks noGrp="1" noChangeArrowheads="1"/>
          </p:cNvSpPr>
          <p:nvPr>
            <p:ph type="ftr" sz="quarter" idx="11"/>
          </p:nvPr>
        </p:nvSpPr>
        <p:spPr>
          <a:ln/>
        </p:spPr>
        <p:txBody>
          <a:bodyPr/>
          <a:lstStyle>
            <a:lvl1pPr>
              <a:defRPr/>
            </a:lvl1pPr>
          </a:lstStyle>
          <a:p>
            <a:endParaRPr lang="en-US" altLang="en-US"/>
          </a:p>
        </p:txBody>
      </p:sp>
      <p:sp>
        <p:nvSpPr>
          <p:cNvPr id="6" name="Rectangle 69">
            <a:extLst>
              <a:ext uri="{FF2B5EF4-FFF2-40B4-BE49-F238E27FC236}">
                <a16:creationId xmlns:a16="http://schemas.microsoft.com/office/drawing/2014/main" id="{823A319D-5679-41B7-AD0B-3C8E2F4B0EF8}"/>
              </a:ext>
            </a:extLst>
          </p:cNvPr>
          <p:cNvSpPr>
            <a:spLocks noGrp="1" noChangeArrowheads="1"/>
          </p:cNvSpPr>
          <p:nvPr>
            <p:ph type="sldNum" sz="quarter" idx="12"/>
          </p:nvPr>
        </p:nvSpPr>
        <p:spPr>
          <a:ln/>
        </p:spPr>
        <p:txBody>
          <a:bodyPr/>
          <a:lstStyle>
            <a:lvl1pPr>
              <a:defRPr/>
            </a:lvl1pPr>
          </a:lstStyle>
          <a:p>
            <a:fld id="{92348AA7-2B56-4461-BF15-CBABC8015E13}" type="slidenum">
              <a:rPr lang="en-US" altLang="en-US"/>
              <a:pPr/>
              <a:t>‹#›</a:t>
            </a:fld>
            <a:endParaRPr lang="en-US" altLang="en-US"/>
          </a:p>
        </p:txBody>
      </p:sp>
    </p:spTree>
    <p:extLst>
      <p:ext uri="{BB962C8B-B14F-4D97-AF65-F5344CB8AC3E}">
        <p14:creationId xmlns:p14="http://schemas.microsoft.com/office/powerpoint/2010/main" val="2654782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Wednesday, August 12, 2020</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682523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Wednesday, August 12, 2020</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223398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Wednesday, August 12, 2020</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563285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Wednesday, August 12, 2020</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390934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Wednesday, August 12, 2020</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1728403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Wednesday, August 12, 2020</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0966781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6699">
            <a:alpha val="88627"/>
          </a:srgb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Wednesday, August 12, 2020</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549090972"/>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6699">
            <a:alpha val="88627"/>
          </a:srgbClr>
        </a:solidFill>
        <a:effectLst/>
      </p:bgPr>
    </p:bg>
    <p:spTree>
      <p:nvGrpSpPr>
        <p:cNvPr id="1" name=""/>
        <p:cNvGrpSpPr/>
        <p:nvPr/>
      </p:nvGrpSpPr>
      <p:grpSpPr>
        <a:xfrm>
          <a:off x="0" y="0"/>
          <a:ext cx="0" cy="0"/>
          <a:chOff x="0" y="0"/>
          <a:chExt cx="0" cy="0"/>
        </a:xfrm>
      </p:grpSpPr>
      <p:grpSp>
        <p:nvGrpSpPr>
          <p:cNvPr id="1026" name="Group 2">
            <a:extLst>
              <a:ext uri="{FF2B5EF4-FFF2-40B4-BE49-F238E27FC236}">
                <a16:creationId xmlns:a16="http://schemas.microsoft.com/office/drawing/2014/main" id="{339F9385-9364-4D0B-9C9E-CE57B033BFC6}"/>
              </a:ext>
            </a:extLst>
          </p:cNvPr>
          <p:cNvGrpSpPr>
            <a:grpSpLocks/>
          </p:cNvGrpSpPr>
          <p:nvPr/>
        </p:nvGrpSpPr>
        <p:grpSpPr bwMode="auto">
          <a:xfrm>
            <a:off x="4234" y="4267200"/>
            <a:ext cx="12187767" cy="2590800"/>
            <a:chOff x="2" y="2688"/>
            <a:chExt cx="5758" cy="1632"/>
          </a:xfrm>
        </p:grpSpPr>
        <p:sp>
          <p:nvSpPr>
            <p:cNvPr id="1032" name="Freeform 3">
              <a:extLst>
                <a:ext uri="{FF2B5EF4-FFF2-40B4-BE49-F238E27FC236}">
                  <a16:creationId xmlns:a16="http://schemas.microsoft.com/office/drawing/2014/main" id="{65089E45-AA87-44D5-AE71-32DFB406343B}"/>
                </a:ext>
              </a:extLst>
            </p:cNvPr>
            <p:cNvSpPr>
              <a:spLocks/>
            </p:cNvSpPr>
            <p:nvPr/>
          </p:nvSpPr>
          <p:spPr bwMode="hidden">
            <a:xfrm>
              <a:off x="2" y="2688"/>
              <a:ext cx="5758" cy="1632"/>
            </a:xfrm>
            <a:custGeom>
              <a:avLst/>
              <a:gdLst>
                <a:gd name="T0" fmla="*/ 5794 w 5740"/>
                <a:gd name="T1" fmla="*/ 233 h 4316"/>
                <a:gd name="T2" fmla="*/ 0 w 5740"/>
                <a:gd name="T3" fmla="*/ 233 h 4316"/>
                <a:gd name="T4" fmla="*/ 0 w 5740"/>
                <a:gd name="T5" fmla="*/ 0 h 4316"/>
                <a:gd name="T6" fmla="*/ 5794 w 5740"/>
                <a:gd name="T7" fmla="*/ 0 h 4316"/>
                <a:gd name="T8" fmla="*/ 5794 w 5740"/>
                <a:gd name="T9" fmla="*/ 233 h 4316"/>
                <a:gd name="T10" fmla="*/ 5794 w 5740"/>
                <a:gd name="T11" fmla="*/ 233 h 43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40" h="4316">
                  <a:moveTo>
                    <a:pt x="5740" y="4316"/>
                  </a:moveTo>
                  <a:lnTo>
                    <a:pt x="0" y="4316"/>
                  </a:lnTo>
                  <a:lnTo>
                    <a:pt x="0" y="0"/>
                  </a:lnTo>
                  <a:lnTo>
                    <a:pt x="5740" y="0"/>
                  </a:lnTo>
                  <a:lnTo>
                    <a:pt x="5740" y="431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nvGrpSpPr>
            <p:cNvPr id="1033" name="Group 4">
              <a:extLst>
                <a:ext uri="{FF2B5EF4-FFF2-40B4-BE49-F238E27FC236}">
                  <a16:creationId xmlns:a16="http://schemas.microsoft.com/office/drawing/2014/main" id="{48443985-2B2E-41E8-9A0F-DD8D86F38DF8}"/>
                </a:ext>
              </a:extLst>
            </p:cNvPr>
            <p:cNvGrpSpPr>
              <a:grpSpLocks/>
            </p:cNvGrpSpPr>
            <p:nvPr/>
          </p:nvGrpSpPr>
          <p:grpSpPr bwMode="auto">
            <a:xfrm>
              <a:off x="1776" y="3024"/>
              <a:ext cx="3929" cy="1290"/>
              <a:chOff x="1776" y="3024"/>
              <a:chExt cx="3929" cy="1290"/>
            </a:xfrm>
          </p:grpSpPr>
          <p:grpSp>
            <p:nvGrpSpPr>
              <p:cNvPr id="1034" name="Group 5">
                <a:extLst>
                  <a:ext uri="{FF2B5EF4-FFF2-40B4-BE49-F238E27FC236}">
                    <a16:creationId xmlns:a16="http://schemas.microsoft.com/office/drawing/2014/main" id="{C6E03A42-6868-4C25-9F00-1ED452746377}"/>
                  </a:ext>
                </a:extLst>
              </p:cNvPr>
              <p:cNvGrpSpPr>
                <a:grpSpLocks/>
              </p:cNvGrpSpPr>
              <p:nvPr userDrawn="1"/>
            </p:nvGrpSpPr>
            <p:grpSpPr bwMode="auto">
              <a:xfrm>
                <a:off x="2268" y="3934"/>
                <a:ext cx="638" cy="377"/>
                <a:chOff x="2268" y="3934"/>
                <a:chExt cx="638" cy="377"/>
              </a:xfrm>
            </p:grpSpPr>
            <p:sp>
              <p:nvSpPr>
                <p:cNvPr id="111622" name="Oval 6">
                  <a:extLst>
                    <a:ext uri="{FF2B5EF4-FFF2-40B4-BE49-F238E27FC236}">
                      <a16:creationId xmlns:a16="http://schemas.microsoft.com/office/drawing/2014/main" id="{C63D98B8-035E-40EA-81F8-414652FFC71A}"/>
                    </a:ext>
                  </a:extLst>
                </p:cNvPr>
                <p:cNvSpPr>
                  <a:spLocks noChangeArrowheads="1"/>
                </p:cNvSpPr>
                <p:nvPr/>
              </p:nvSpPr>
              <p:spPr bwMode="hidden">
                <a:xfrm>
                  <a:off x="2268" y="3934"/>
                  <a:ext cx="638" cy="377"/>
                </a:xfrm>
                <a:prstGeom prst="ellipse">
                  <a:avLst/>
                </a:prstGeom>
                <a:gradFill rotWithShape="0">
                  <a:gsLst>
                    <a:gs pos="0">
                      <a:srgbClr val="865AE0"/>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3" name="Oval 7">
                  <a:extLst>
                    <a:ext uri="{FF2B5EF4-FFF2-40B4-BE49-F238E27FC236}">
                      <a16:creationId xmlns:a16="http://schemas.microsoft.com/office/drawing/2014/main" id="{62323183-78E7-4D03-B696-2AE63C72E4A1}"/>
                    </a:ext>
                  </a:extLst>
                </p:cNvPr>
                <p:cNvSpPr>
                  <a:spLocks noChangeArrowheads="1"/>
                </p:cNvSpPr>
                <p:nvPr/>
              </p:nvSpPr>
              <p:spPr bwMode="hidden">
                <a:xfrm>
                  <a:off x="2314" y="3958"/>
                  <a:ext cx="543" cy="332"/>
                </a:xfrm>
                <a:prstGeom prst="ellipse">
                  <a:avLst/>
                </a:prstGeom>
                <a:gradFill rotWithShape="0">
                  <a:gsLst>
                    <a:gs pos="0">
                      <a:schemeClr val="accent1"/>
                    </a:gs>
                    <a:gs pos="100000">
                      <a:srgbClr val="865AE0"/>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4" name="Oval 8">
                  <a:extLst>
                    <a:ext uri="{FF2B5EF4-FFF2-40B4-BE49-F238E27FC236}">
                      <a16:creationId xmlns:a16="http://schemas.microsoft.com/office/drawing/2014/main" id="{70F1370E-A70A-45E4-9820-15E3B52FB473}"/>
                    </a:ext>
                  </a:extLst>
                </p:cNvPr>
                <p:cNvSpPr>
                  <a:spLocks noChangeArrowheads="1"/>
                </p:cNvSpPr>
                <p:nvPr/>
              </p:nvSpPr>
              <p:spPr bwMode="hidden">
                <a:xfrm>
                  <a:off x="2341" y="3979"/>
                  <a:ext cx="501" cy="299"/>
                </a:xfrm>
                <a:prstGeom prst="ellipse">
                  <a:avLst/>
                </a:prstGeom>
                <a:gradFill rotWithShape="0">
                  <a:gsLst>
                    <a:gs pos="0">
                      <a:srgbClr val="8B5DE8"/>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5" name="Oval 9">
                  <a:extLst>
                    <a:ext uri="{FF2B5EF4-FFF2-40B4-BE49-F238E27FC236}">
                      <a16:creationId xmlns:a16="http://schemas.microsoft.com/office/drawing/2014/main" id="{2E24249D-BE48-44A4-AE91-0FD8C09B6B31}"/>
                    </a:ext>
                  </a:extLst>
                </p:cNvPr>
                <p:cNvSpPr>
                  <a:spLocks noChangeArrowheads="1"/>
                </p:cNvSpPr>
                <p:nvPr/>
              </p:nvSpPr>
              <p:spPr bwMode="hidden">
                <a:xfrm>
                  <a:off x="2368" y="3997"/>
                  <a:ext cx="444" cy="258"/>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6" name="Oval 10">
                  <a:extLst>
                    <a:ext uri="{FF2B5EF4-FFF2-40B4-BE49-F238E27FC236}">
                      <a16:creationId xmlns:a16="http://schemas.microsoft.com/office/drawing/2014/main" id="{6710C1DB-0960-4208-A13B-BDA3164FFB2C}"/>
                    </a:ext>
                  </a:extLst>
                </p:cNvPr>
                <p:cNvSpPr>
                  <a:spLocks noChangeArrowheads="1"/>
                </p:cNvSpPr>
                <p:nvPr/>
              </p:nvSpPr>
              <p:spPr bwMode="hidden">
                <a:xfrm>
                  <a:off x="2385" y="4005"/>
                  <a:ext cx="413" cy="240"/>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7" name="Oval 11">
                  <a:extLst>
                    <a:ext uri="{FF2B5EF4-FFF2-40B4-BE49-F238E27FC236}">
                      <a16:creationId xmlns:a16="http://schemas.microsoft.com/office/drawing/2014/main" id="{D8E7B65B-134D-4F81-BD62-8D39F4D2EF03}"/>
                    </a:ext>
                  </a:extLst>
                </p:cNvPr>
                <p:cNvSpPr>
                  <a:spLocks noChangeArrowheads="1"/>
                </p:cNvSpPr>
                <p:nvPr/>
              </p:nvSpPr>
              <p:spPr bwMode="hidden">
                <a:xfrm>
                  <a:off x="2437" y="4026"/>
                  <a:ext cx="306" cy="192"/>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8" name="Oval 12">
                  <a:extLst>
                    <a:ext uri="{FF2B5EF4-FFF2-40B4-BE49-F238E27FC236}">
                      <a16:creationId xmlns:a16="http://schemas.microsoft.com/office/drawing/2014/main" id="{803686A6-2DD5-460A-8753-1B51FCFD2FB4}"/>
                    </a:ext>
                  </a:extLst>
                </p:cNvPr>
                <p:cNvSpPr>
                  <a:spLocks noChangeArrowheads="1"/>
                </p:cNvSpPr>
                <p:nvPr/>
              </p:nvSpPr>
              <p:spPr bwMode="hidden">
                <a:xfrm>
                  <a:off x="2476" y="4056"/>
                  <a:ext cx="227" cy="135"/>
                </a:xfrm>
                <a:prstGeom prst="ellipse">
                  <a:avLst/>
                </a:prstGeom>
                <a:gradFill rotWithShape="0">
                  <a:gsLst>
                    <a:gs pos="0">
                      <a:schemeClr val="accent1"/>
                    </a:gs>
                    <a:gs pos="100000">
                      <a:srgbClr val="8B5DE8"/>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9" name="Oval 13">
                  <a:extLst>
                    <a:ext uri="{FF2B5EF4-FFF2-40B4-BE49-F238E27FC236}">
                      <a16:creationId xmlns:a16="http://schemas.microsoft.com/office/drawing/2014/main" id="{07009F78-4BF4-431A-AD1F-6083CBDB7294}"/>
                    </a:ext>
                  </a:extLst>
                </p:cNvPr>
                <p:cNvSpPr>
                  <a:spLocks noChangeArrowheads="1"/>
                </p:cNvSpPr>
                <p:nvPr/>
              </p:nvSpPr>
              <p:spPr bwMode="hidden">
                <a:xfrm>
                  <a:off x="2542" y="4097"/>
                  <a:ext cx="90" cy="60"/>
                </a:xfrm>
                <a:prstGeom prst="ellipse">
                  <a:avLst/>
                </a:prstGeom>
                <a:gradFill rotWithShape="0">
                  <a:gsLst>
                    <a:gs pos="0">
                      <a:schemeClr val="accent1"/>
                    </a:gs>
                    <a:gs pos="100000">
                      <a:srgbClr val="8B5DE8"/>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sp>
            <p:nvSpPr>
              <p:cNvPr id="111630" name="Oval 14">
                <a:extLst>
                  <a:ext uri="{FF2B5EF4-FFF2-40B4-BE49-F238E27FC236}">
                    <a16:creationId xmlns:a16="http://schemas.microsoft.com/office/drawing/2014/main" id="{B6F50C0E-D1C4-44DD-B9B7-A3BD06BF399C}"/>
                  </a:ext>
                </a:extLst>
              </p:cNvPr>
              <p:cNvSpPr>
                <a:spLocks noChangeArrowheads="1"/>
              </p:cNvSpPr>
              <p:nvPr/>
            </p:nvSpPr>
            <p:spPr bwMode="hidden">
              <a:xfrm>
                <a:off x="3686" y="3810"/>
                <a:ext cx="532" cy="327"/>
              </a:xfrm>
              <a:prstGeom prst="ellipse">
                <a:avLst/>
              </a:prstGeom>
              <a:gradFill rotWithShape="0">
                <a:gsLst>
                  <a:gs pos="0">
                    <a:schemeClr val="accent1"/>
                  </a:gs>
                  <a:gs pos="100000">
                    <a:srgbClr val="8B5DE8"/>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1" name="Oval 15">
                <a:extLst>
                  <a:ext uri="{FF2B5EF4-FFF2-40B4-BE49-F238E27FC236}">
                    <a16:creationId xmlns:a16="http://schemas.microsoft.com/office/drawing/2014/main" id="{2439C699-2D4E-405C-AB7F-19357860691C}"/>
                  </a:ext>
                </a:extLst>
              </p:cNvPr>
              <p:cNvSpPr>
                <a:spLocks noChangeArrowheads="1"/>
              </p:cNvSpPr>
              <p:nvPr/>
            </p:nvSpPr>
            <p:spPr bwMode="hidden">
              <a:xfrm>
                <a:off x="3726" y="3840"/>
                <a:ext cx="452" cy="275"/>
              </a:xfrm>
              <a:prstGeom prst="ellipse">
                <a:avLst/>
              </a:prstGeom>
              <a:gradFill rotWithShape="0">
                <a:gsLst>
                  <a:gs pos="0">
                    <a:srgbClr val="8B5DE8"/>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2" name="Oval 16">
                <a:extLst>
                  <a:ext uri="{FF2B5EF4-FFF2-40B4-BE49-F238E27FC236}">
                    <a16:creationId xmlns:a16="http://schemas.microsoft.com/office/drawing/2014/main" id="{B66C751D-7061-413E-AC7E-3618F9D362B0}"/>
                  </a:ext>
                </a:extLst>
              </p:cNvPr>
              <p:cNvSpPr>
                <a:spLocks noChangeArrowheads="1"/>
              </p:cNvSpPr>
              <p:nvPr/>
            </p:nvSpPr>
            <p:spPr bwMode="hidden">
              <a:xfrm>
                <a:off x="3782" y="3872"/>
                <a:ext cx="344" cy="2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3" name="Oval 17">
                <a:extLst>
                  <a:ext uri="{FF2B5EF4-FFF2-40B4-BE49-F238E27FC236}">
                    <a16:creationId xmlns:a16="http://schemas.microsoft.com/office/drawing/2014/main" id="{A1FDB8A1-67DC-42D8-B100-CD7C0D695D26}"/>
                  </a:ext>
                </a:extLst>
              </p:cNvPr>
              <p:cNvSpPr>
                <a:spLocks noChangeArrowheads="1"/>
              </p:cNvSpPr>
              <p:nvPr/>
            </p:nvSpPr>
            <p:spPr bwMode="hidden">
              <a:xfrm>
                <a:off x="3822" y="3896"/>
                <a:ext cx="262" cy="159"/>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4" name="Oval 18">
                <a:extLst>
                  <a:ext uri="{FF2B5EF4-FFF2-40B4-BE49-F238E27FC236}">
                    <a16:creationId xmlns:a16="http://schemas.microsoft.com/office/drawing/2014/main" id="{4DB4F662-4848-4A8B-A13B-FE3195A554D1}"/>
                  </a:ext>
                </a:extLst>
              </p:cNvPr>
              <p:cNvSpPr>
                <a:spLocks noChangeArrowheads="1"/>
              </p:cNvSpPr>
              <p:nvPr/>
            </p:nvSpPr>
            <p:spPr bwMode="hidden">
              <a:xfrm>
                <a:off x="3856" y="3922"/>
                <a:ext cx="192" cy="1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5" name="Freeform 19">
                <a:extLst>
                  <a:ext uri="{FF2B5EF4-FFF2-40B4-BE49-F238E27FC236}">
                    <a16:creationId xmlns:a16="http://schemas.microsoft.com/office/drawing/2014/main" id="{FD917DAE-DD43-458A-8220-3511BFA67B0C}"/>
                  </a:ext>
                </a:extLst>
              </p:cNvPr>
              <p:cNvSpPr>
                <a:spLocks/>
              </p:cNvSpPr>
              <p:nvPr/>
            </p:nvSpPr>
            <p:spPr bwMode="hidden">
              <a:xfrm>
                <a:off x="3575" y="3715"/>
                <a:ext cx="383" cy="161"/>
              </a:xfrm>
              <a:custGeom>
                <a:avLst/>
                <a:gdLst>
                  <a:gd name="T0" fmla="*/ 376 w 382"/>
                  <a:gd name="T1" fmla="*/ 12 h 161"/>
                  <a:gd name="T2" fmla="*/ 257 w 382"/>
                  <a:gd name="T3" fmla="*/ 24 h 161"/>
                  <a:gd name="T4" fmla="*/ 149 w 382"/>
                  <a:gd name="T5" fmla="*/ 54 h 161"/>
                  <a:gd name="T6" fmla="*/ 101 w 382"/>
                  <a:gd name="T7" fmla="*/ 77 h 161"/>
                  <a:gd name="T8" fmla="*/ 59 w 382"/>
                  <a:gd name="T9" fmla="*/ 101 h 161"/>
                  <a:gd name="T10" fmla="*/ 24 w 382"/>
                  <a:gd name="T11" fmla="*/ 131 h 161"/>
                  <a:gd name="T12" fmla="*/ 0 w 382"/>
                  <a:gd name="T13" fmla="*/ 161 h 161"/>
                  <a:gd name="T14" fmla="*/ 0 w 382"/>
                  <a:gd name="T15" fmla="*/ 137 h 161"/>
                  <a:gd name="T16" fmla="*/ 29 w 382"/>
                  <a:gd name="T17" fmla="*/ 107 h 161"/>
                  <a:gd name="T18" fmla="*/ 65 w 382"/>
                  <a:gd name="T19" fmla="*/ 83 h 161"/>
                  <a:gd name="T20" fmla="*/ 155 w 382"/>
                  <a:gd name="T21" fmla="*/ 36 h 161"/>
                  <a:gd name="T22" fmla="*/ 257 w 382"/>
                  <a:gd name="T23" fmla="*/ 12 h 161"/>
                  <a:gd name="T24" fmla="*/ 376 w 382"/>
                  <a:gd name="T25" fmla="*/ 0 h 161"/>
                  <a:gd name="T26" fmla="*/ 376 w 382"/>
                  <a:gd name="T27" fmla="*/ 0 h 161"/>
                  <a:gd name="T28" fmla="*/ 382 w 382"/>
                  <a:gd name="T29" fmla="*/ 0 h 161"/>
                  <a:gd name="T30" fmla="*/ 382 w 382"/>
                  <a:gd name="T31" fmla="*/ 12 h 161"/>
                  <a:gd name="T32" fmla="*/ 376 w 382"/>
                  <a:gd name="T33" fmla="*/ 12 h 161"/>
                  <a:gd name="T34" fmla="*/ 376 w 382"/>
                  <a:gd name="T35" fmla="*/ 12 h 161"/>
                  <a:gd name="T36" fmla="*/ 376 w 382"/>
                  <a:gd name="T37" fmla="*/ 1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2" h="161">
                    <a:moveTo>
                      <a:pt x="376" y="12"/>
                    </a:moveTo>
                    <a:lnTo>
                      <a:pt x="257" y="24"/>
                    </a:lnTo>
                    <a:lnTo>
                      <a:pt x="149" y="54"/>
                    </a:lnTo>
                    <a:lnTo>
                      <a:pt x="101" y="77"/>
                    </a:lnTo>
                    <a:lnTo>
                      <a:pt x="59" y="101"/>
                    </a:lnTo>
                    <a:lnTo>
                      <a:pt x="24" y="131"/>
                    </a:lnTo>
                    <a:lnTo>
                      <a:pt x="0" y="161"/>
                    </a:lnTo>
                    <a:lnTo>
                      <a:pt x="0" y="137"/>
                    </a:lnTo>
                    <a:lnTo>
                      <a:pt x="29" y="107"/>
                    </a:lnTo>
                    <a:lnTo>
                      <a:pt x="65" y="83"/>
                    </a:lnTo>
                    <a:lnTo>
                      <a:pt x="155" y="36"/>
                    </a:lnTo>
                    <a:lnTo>
                      <a:pt x="257" y="12"/>
                    </a:lnTo>
                    <a:lnTo>
                      <a:pt x="376" y="0"/>
                    </a:lnTo>
                    <a:lnTo>
                      <a:pt x="376" y="0"/>
                    </a:lnTo>
                    <a:lnTo>
                      <a:pt x="382" y="0"/>
                    </a:lnTo>
                    <a:lnTo>
                      <a:pt x="382" y="12"/>
                    </a:lnTo>
                    <a:lnTo>
                      <a:pt x="376" y="12"/>
                    </a:lnTo>
                    <a:lnTo>
                      <a:pt x="376" y="12"/>
                    </a:lnTo>
                    <a:lnTo>
                      <a:pt x="376" y="12"/>
                    </a:lnTo>
                    <a:close/>
                  </a:path>
                </a:pathLst>
              </a:custGeom>
              <a:gradFill rotWithShape="0">
                <a:gsLst>
                  <a:gs pos="0">
                    <a:schemeClr val="accent1">
                      <a:gamma/>
                      <a:shade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6" name="Freeform 20">
                <a:extLst>
                  <a:ext uri="{FF2B5EF4-FFF2-40B4-BE49-F238E27FC236}">
                    <a16:creationId xmlns:a16="http://schemas.microsoft.com/office/drawing/2014/main" id="{A06C39F4-AD20-4CCB-8AAD-E5F07DA88992}"/>
                  </a:ext>
                </a:extLst>
              </p:cNvPr>
              <p:cNvSpPr>
                <a:spLocks/>
              </p:cNvSpPr>
              <p:nvPr/>
            </p:nvSpPr>
            <p:spPr bwMode="hidden">
              <a:xfrm>
                <a:off x="3695" y="4170"/>
                <a:ext cx="444" cy="66"/>
              </a:xfrm>
              <a:custGeom>
                <a:avLst/>
                <a:gdLst>
                  <a:gd name="T0" fmla="*/ 257 w 443"/>
                  <a:gd name="T1" fmla="*/ 54 h 66"/>
                  <a:gd name="T2" fmla="*/ 353 w 443"/>
                  <a:gd name="T3" fmla="*/ 48 h 66"/>
                  <a:gd name="T4" fmla="*/ 443 w 443"/>
                  <a:gd name="T5" fmla="*/ 24 h 66"/>
                  <a:gd name="T6" fmla="*/ 443 w 443"/>
                  <a:gd name="T7" fmla="*/ 36 h 66"/>
                  <a:gd name="T8" fmla="*/ 353 w 443"/>
                  <a:gd name="T9" fmla="*/ 60 h 66"/>
                  <a:gd name="T10" fmla="*/ 257 w 443"/>
                  <a:gd name="T11" fmla="*/ 66 h 66"/>
                  <a:gd name="T12" fmla="*/ 186 w 443"/>
                  <a:gd name="T13" fmla="*/ 60 h 66"/>
                  <a:gd name="T14" fmla="*/ 120 w 443"/>
                  <a:gd name="T15" fmla="*/ 48 h 66"/>
                  <a:gd name="T16" fmla="*/ 60 w 443"/>
                  <a:gd name="T17" fmla="*/ 36 h 66"/>
                  <a:gd name="T18" fmla="*/ 0 w 443"/>
                  <a:gd name="T19" fmla="*/ 12 h 66"/>
                  <a:gd name="T20" fmla="*/ 0 w 443"/>
                  <a:gd name="T21" fmla="*/ 0 h 66"/>
                  <a:gd name="T22" fmla="*/ 54 w 443"/>
                  <a:gd name="T23" fmla="*/ 24 h 66"/>
                  <a:gd name="T24" fmla="*/ 120 w 443"/>
                  <a:gd name="T25" fmla="*/ 36 h 66"/>
                  <a:gd name="T26" fmla="*/ 186 w 443"/>
                  <a:gd name="T27" fmla="*/ 48 h 66"/>
                  <a:gd name="T28" fmla="*/ 257 w 443"/>
                  <a:gd name="T29" fmla="*/ 54 h 66"/>
                  <a:gd name="T30" fmla="*/ 257 w 443"/>
                  <a:gd name="T31" fmla="*/ 5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6">
                    <a:moveTo>
                      <a:pt x="257" y="54"/>
                    </a:moveTo>
                    <a:lnTo>
                      <a:pt x="353" y="48"/>
                    </a:lnTo>
                    <a:lnTo>
                      <a:pt x="443" y="24"/>
                    </a:lnTo>
                    <a:lnTo>
                      <a:pt x="443" y="36"/>
                    </a:lnTo>
                    <a:lnTo>
                      <a:pt x="353" y="60"/>
                    </a:lnTo>
                    <a:lnTo>
                      <a:pt x="257" y="66"/>
                    </a:lnTo>
                    <a:lnTo>
                      <a:pt x="186" y="60"/>
                    </a:lnTo>
                    <a:lnTo>
                      <a:pt x="120" y="48"/>
                    </a:lnTo>
                    <a:lnTo>
                      <a:pt x="60" y="36"/>
                    </a:lnTo>
                    <a:lnTo>
                      <a:pt x="0" y="12"/>
                    </a:lnTo>
                    <a:lnTo>
                      <a:pt x="0" y="0"/>
                    </a:lnTo>
                    <a:lnTo>
                      <a:pt x="54" y="24"/>
                    </a:lnTo>
                    <a:lnTo>
                      <a:pt x="120" y="36"/>
                    </a:lnTo>
                    <a:lnTo>
                      <a:pt x="186" y="48"/>
                    </a:lnTo>
                    <a:lnTo>
                      <a:pt x="257" y="54"/>
                    </a:lnTo>
                    <a:lnTo>
                      <a:pt x="257" y="54"/>
                    </a:lnTo>
                    <a:close/>
                  </a:path>
                </a:pathLst>
              </a:custGeom>
              <a:gradFill rotWithShape="0">
                <a:gsLst>
                  <a:gs pos="0">
                    <a:schemeClr val="accent1">
                      <a:gamma/>
                      <a:shade val="84706"/>
                      <a:invGamma/>
                    </a:schemeClr>
                  </a:gs>
                  <a:gs pos="100000">
                    <a:schemeClr val="accent1"/>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7" name="Freeform 21">
                <a:extLst>
                  <a:ext uri="{FF2B5EF4-FFF2-40B4-BE49-F238E27FC236}">
                    <a16:creationId xmlns:a16="http://schemas.microsoft.com/office/drawing/2014/main" id="{BA35BB6A-7BA2-43BD-B3CE-501800E293B0}"/>
                  </a:ext>
                </a:extLst>
              </p:cNvPr>
              <p:cNvSpPr>
                <a:spLocks/>
              </p:cNvSpPr>
              <p:nvPr/>
            </p:nvSpPr>
            <p:spPr bwMode="hidden">
              <a:xfrm>
                <a:off x="3527" y="3906"/>
                <a:ext cx="89" cy="216"/>
              </a:xfrm>
              <a:custGeom>
                <a:avLst/>
                <a:gdLst>
                  <a:gd name="T0" fmla="*/ 12 w 89"/>
                  <a:gd name="T1" fmla="*/ 66 h 216"/>
                  <a:gd name="T2" fmla="*/ 18 w 89"/>
                  <a:gd name="T3" fmla="*/ 108 h 216"/>
                  <a:gd name="T4" fmla="*/ 36 w 89"/>
                  <a:gd name="T5" fmla="*/ 144 h 216"/>
                  <a:gd name="T6" fmla="*/ 60 w 89"/>
                  <a:gd name="T7" fmla="*/ 180 h 216"/>
                  <a:gd name="T8" fmla="*/ 89 w 89"/>
                  <a:gd name="T9" fmla="*/ 216 h 216"/>
                  <a:gd name="T10" fmla="*/ 72 w 89"/>
                  <a:gd name="T11" fmla="*/ 216 h 216"/>
                  <a:gd name="T12" fmla="*/ 42 w 89"/>
                  <a:gd name="T13" fmla="*/ 180 h 216"/>
                  <a:gd name="T14" fmla="*/ 18 w 89"/>
                  <a:gd name="T15" fmla="*/ 144 h 216"/>
                  <a:gd name="T16" fmla="*/ 6 w 89"/>
                  <a:gd name="T17" fmla="*/ 108 h 216"/>
                  <a:gd name="T18" fmla="*/ 0 w 89"/>
                  <a:gd name="T19" fmla="*/ 66 h 216"/>
                  <a:gd name="T20" fmla="*/ 0 w 89"/>
                  <a:gd name="T21" fmla="*/ 30 h 216"/>
                  <a:gd name="T22" fmla="*/ 12 w 89"/>
                  <a:gd name="T23" fmla="*/ 0 h 216"/>
                  <a:gd name="T24" fmla="*/ 30 w 89"/>
                  <a:gd name="T25" fmla="*/ 0 h 216"/>
                  <a:gd name="T26" fmla="*/ 18 w 89"/>
                  <a:gd name="T27" fmla="*/ 30 h 216"/>
                  <a:gd name="T28" fmla="*/ 12 w 89"/>
                  <a:gd name="T29" fmla="*/ 66 h 216"/>
                  <a:gd name="T30" fmla="*/ 12 w 89"/>
                  <a:gd name="T31" fmla="*/ 6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216">
                    <a:moveTo>
                      <a:pt x="12" y="66"/>
                    </a:moveTo>
                    <a:lnTo>
                      <a:pt x="18" y="108"/>
                    </a:lnTo>
                    <a:lnTo>
                      <a:pt x="36" y="144"/>
                    </a:lnTo>
                    <a:lnTo>
                      <a:pt x="60" y="180"/>
                    </a:lnTo>
                    <a:lnTo>
                      <a:pt x="89" y="216"/>
                    </a:lnTo>
                    <a:lnTo>
                      <a:pt x="72" y="216"/>
                    </a:lnTo>
                    <a:lnTo>
                      <a:pt x="42" y="180"/>
                    </a:lnTo>
                    <a:lnTo>
                      <a:pt x="18" y="144"/>
                    </a:lnTo>
                    <a:lnTo>
                      <a:pt x="6" y="108"/>
                    </a:lnTo>
                    <a:lnTo>
                      <a:pt x="0" y="66"/>
                    </a:lnTo>
                    <a:lnTo>
                      <a:pt x="0" y="30"/>
                    </a:lnTo>
                    <a:lnTo>
                      <a:pt x="12" y="0"/>
                    </a:lnTo>
                    <a:lnTo>
                      <a:pt x="30" y="0"/>
                    </a:lnTo>
                    <a:lnTo>
                      <a:pt x="18" y="30"/>
                    </a:lnTo>
                    <a:lnTo>
                      <a:pt x="12" y="66"/>
                    </a:lnTo>
                    <a:lnTo>
                      <a:pt x="12" y="66"/>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8" name="Freeform 22">
                <a:extLst>
                  <a:ext uri="{FF2B5EF4-FFF2-40B4-BE49-F238E27FC236}">
                    <a16:creationId xmlns:a16="http://schemas.microsoft.com/office/drawing/2014/main" id="{BA5A0D63-3884-4568-B1E2-193649BA64D9}"/>
                  </a:ext>
                </a:extLst>
              </p:cNvPr>
              <p:cNvSpPr>
                <a:spLocks/>
              </p:cNvSpPr>
              <p:nvPr/>
            </p:nvSpPr>
            <p:spPr bwMode="hidden">
              <a:xfrm>
                <a:off x="3569" y="3745"/>
                <a:ext cx="750" cy="461"/>
              </a:xfrm>
              <a:custGeom>
                <a:avLst/>
                <a:gdLst>
                  <a:gd name="T0" fmla="*/ 382 w 747"/>
                  <a:gd name="T1" fmla="*/ 443 h 461"/>
                  <a:gd name="T2" fmla="*/ 311 w 747"/>
                  <a:gd name="T3" fmla="*/ 437 h 461"/>
                  <a:gd name="T4" fmla="*/ 245 w 747"/>
                  <a:gd name="T5" fmla="*/ 425 h 461"/>
                  <a:gd name="T6" fmla="*/ 185 w 747"/>
                  <a:gd name="T7" fmla="*/ 407 h 461"/>
                  <a:gd name="T8" fmla="*/ 131 w 747"/>
                  <a:gd name="T9" fmla="*/ 383 h 461"/>
                  <a:gd name="T10" fmla="*/ 83 w 747"/>
                  <a:gd name="T11" fmla="*/ 347 h 461"/>
                  <a:gd name="T12" fmla="*/ 53 w 747"/>
                  <a:gd name="T13" fmla="*/ 311 h 461"/>
                  <a:gd name="T14" fmla="*/ 30 w 747"/>
                  <a:gd name="T15" fmla="*/ 269 h 461"/>
                  <a:gd name="T16" fmla="*/ 24 w 747"/>
                  <a:gd name="T17" fmla="*/ 227 h 461"/>
                  <a:gd name="T18" fmla="*/ 30 w 747"/>
                  <a:gd name="T19" fmla="*/ 185 h 461"/>
                  <a:gd name="T20" fmla="*/ 53 w 747"/>
                  <a:gd name="T21" fmla="*/ 143 h 461"/>
                  <a:gd name="T22" fmla="*/ 83 w 747"/>
                  <a:gd name="T23" fmla="*/ 107 h 461"/>
                  <a:gd name="T24" fmla="*/ 131 w 747"/>
                  <a:gd name="T25" fmla="*/ 77 h 461"/>
                  <a:gd name="T26" fmla="*/ 185 w 747"/>
                  <a:gd name="T27" fmla="*/ 47 h 461"/>
                  <a:gd name="T28" fmla="*/ 245 w 747"/>
                  <a:gd name="T29" fmla="*/ 30 h 461"/>
                  <a:gd name="T30" fmla="*/ 311 w 747"/>
                  <a:gd name="T31" fmla="*/ 18 h 461"/>
                  <a:gd name="T32" fmla="*/ 382 w 747"/>
                  <a:gd name="T33" fmla="*/ 12 h 461"/>
                  <a:gd name="T34" fmla="*/ 478 w 747"/>
                  <a:gd name="T35" fmla="*/ 18 h 461"/>
                  <a:gd name="T36" fmla="*/ 562 w 747"/>
                  <a:gd name="T37" fmla="*/ 41 h 461"/>
                  <a:gd name="T38" fmla="*/ 562 w 747"/>
                  <a:gd name="T39" fmla="*/ 36 h 461"/>
                  <a:gd name="T40" fmla="*/ 562 w 747"/>
                  <a:gd name="T41" fmla="*/ 30 h 461"/>
                  <a:gd name="T42" fmla="*/ 478 w 747"/>
                  <a:gd name="T43" fmla="*/ 6 h 461"/>
                  <a:gd name="T44" fmla="*/ 382 w 747"/>
                  <a:gd name="T45" fmla="*/ 0 h 461"/>
                  <a:gd name="T46" fmla="*/ 305 w 747"/>
                  <a:gd name="T47" fmla="*/ 6 h 461"/>
                  <a:gd name="T48" fmla="*/ 233 w 747"/>
                  <a:gd name="T49" fmla="*/ 18 h 461"/>
                  <a:gd name="T50" fmla="*/ 167 w 747"/>
                  <a:gd name="T51" fmla="*/ 41 h 461"/>
                  <a:gd name="T52" fmla="*/ 113 w 747"/>
                  <a:gd name="T53" fmla="*/ 65 h 461"/>
                  <a:gd name="T54" fmla="*/ 65 w 747"/>
                  <a:gd name="T55" fmla="*/ 101 h 461"/>
                  <a:gd name="T56" fmla="*/ 30 w 747"/>
                  <a:gd name="T57" fmla="*/ 137 h 461"/>
                  <a:gd name="T58" fmla="*/ 6 w 747"/>
                  <a:gd name="T59" fmla="*/ 179 h 461"/>
                  <a:gd name="T60" fmla="*/ 0 w 747"/>
                  <a:gd name="T61" fmla="*/ 227 h 461"/>
                  <a:gd name="T62" fmla="*/ 6 w 747"/>
                  <a:gd name="T63" fmla="*/ 275 h 461"/>
                  <a:gd name="T64" fmla="*/ 30 w 747"/>
                  <a:gd name="T65" fmla="*/ 317 h 461"/>
                  <a:gd name="T66" fmla="*/ 65 w 747"/>
                  <a:gd name="T67" fmla="*/ 359 h 461"/>
                  <a:gd name="T68" fmla="*/ 113 w 747"/>
                  <a:gd name="T69" fmla="*/ 395 h 461"/>
                  <a:gd name="T70" fmla="*/ 167 w 747"/>
                  <a:gd name="T71" fmla="*/ 419 h 461"/>
                  <a:gd name="T72" fmla="*/ 233 w 747"/>
                  <a:gd name="T73" fmla="*/ 443 h 461"/>
                  <a:gd name="T74" fmla="*/ 305 w 747"/>
                  <a:gd name="T75" fmla="*/ 455 h 461"/>
                  <a:gd name="T76" fmla="*/ 382 w 747"/>
                  <a:gd name="T77" fmla="*/ 461 h 461"/>
                  <a:gd name="T78" fmla="*/ 448 w 747"/>
                  <a:gd name="T79" fmla="*/ 455 h 461"/>
                  <a:gd name="T80" fmla="*/ 508 w 747"/>
                  <a:gd name="T81" fmla="*/ 449 h 461"/>
                  <a:gd name="T82" fmla="*/ 609 w 747"/>
                  <a:gd name="T83" fmla="*/ 413 h 461"/>
                  <a:gd name="T84" fmla="*/ 657 w 747"/>
                  <a:gd name="T85" fmla="*/ 389 h 461"/>
                  <a:gd name="T86" fmla="*/ 693 w 747"/>
                  <a:gd name="T87" fmla="*/ 359 h 461"/>
                  <a:gd name="T88" fmla="*/ 723 w 747"/>
                  <a:gd name="T89" fmla="*/ 329 h 461"/>
                  <a:gd name="T90" fmla="*/ 747 w 747"/>
                  <a:gd name="T91" fmla="*/ 293 h 461"/>
                  <a:gd name="T92" fmla="*/ 741 w 747"/>
                  <a:gd name="T93" fmla="*/ 287 h 461"/>
                  <a:gd name="T94" fmla="*/ 729 w 747"/>
                  <a:gd name="T95" fmla="*/ 281 h 461"/>
                  <a:gd name="T96" fmla="*/ 711 w 747"/>
                  <a:gd name="T97" fmla="*/ 317 h 461"/>
                  <a:gd name="T98" fmla="*/ 681 w 747"/>
                  <a:gd name="T99" fmla="*/ 347 h 461"/>
                  <a:gd name="T100" fmla="*/ 645 w 747"/>
                  <a:gd name="T101" fmla="*/ 377 h 461"/>
                  <a:gd name="T102" fmla="*/ 604 w 747"/>
                  <a:gd name="T103" fmla="*/ 401 h 461"/>
                  <a:gd name="T104" fmla="*/ 502 w 747"/>
                  <a:gd name="T105" fmla="*/ 431 h 461"/>
                  <a:gd name="T106" fmla="*/ 442 w 747"/>
                  <a:gd name="T107" fmla="*/ 443 h 461"/>
                  <a:gd name="T108" fmla="*/ 382 w 747"/>
                  <a:gd name="T109" fmla="*/ 443 h 461"/>
                  <a:gd name="T110" fmla="*/ 382 w 747"/>
                  <a:gd name="T111" fmla="*/ 44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7" h="461">
                    <a:moveTo>
                      <a:pt x="382" y="443"/>
                    </a:moveTo>
                    <a:lnTo>
                      <a:pt x="311" y="437"/>
                    </a:lnTo>
                    <a:lnTo>
                      <a:pt x="245" y="425"/>
                    </a:lnTo>
                    <a:lnTo>
                      <a:pt x="185" y="407"/>
                    </a:lnTo>
                    <a:lnTo>
                      <a:pt x="131" y="383"/>
                    </a:lnTo>
                    <a:lnTo>
                      <a:pt x="83" y="347"/>
                    </a:lnTo>
                    <a:lnTo>
                      <a:pt x="53" y="311"/>
                    </a:lnTo>
                    <a:lnTo>
                      <a:pt x="30" y="269"/>
                    </a:lnTo>
                    <a:lnTo>
                      <a:pt x="24" y="227"/>
                    </a:lnTo>
                    <a:lnTo>
                      <a:pt x="30" y="185"/>
                    </a:lnTo>
                    <a:lnTo>
                      <a:pt x="53" y="143"/>
                    </a:lnTo>
                    <a:lnTo>
                      <a:pt x="83" y="107"/>
                    </a:lnTo>
                    <a:lnTo>
                      <a:pt x="131" y="77"/>
                    </a:lnTo>
                    <a:lnTo>
                      <a:pt x="185" y="47"/>
                    </a:lnTo>
                    <a:lnTo>
                      <a:pt x="245" y="30"/>
                    </a:lnTo>
                    <a:lnTo>
                      <a:pt x="311" y="18"/>
                    </a:lnTo>
                    <a:lnTo>
                      <a:pt x="382" y="12"/>
                    </a:lnTo>
                    <a:lnTo>
                      <a:pt x="478" y="18"/>
                    </a:lnTo>
                    <a:lnTo>
                      <a:pt x="562" y="41"/>
                    </a:lnTo>
                    <a:lnTo>
                      <a:pt x="562" y="36"/>
                    </a:lnTo>
                    <a:lnTo>
                      <a:pt x="562" y="30"/>
                    </a:lnTo>
                    <a:lnTo>
                      <a:pt x="478" y="6"/>
                    </a:lnTo>
                    <a:lnTo>
                      <a:pt x="382" y="0"/>
                    </a:lnTo>
                    <a:lnTo>
                      <a:pt x="305" y="6"/>
                    </a:lnTo>
                    <a:lnTo>
                      <a:pt x="233" y="18"/>
                    </a:lnTo>
                    <a:lnTo>
                      <a:pt x="167" y="41"/>
                    </a:lnTo>
                    <a:lnTo>
                      <a:pt x="113" y="65"/>
                    </a:lnTo>
                    <a:lnTo>
                      <a:pt x="65" y="101"/>
                    </a:lnTo>
                    <a:lnTo>
                      <a:pt x="30" y="137"/>
                    </a:lnTo>
                    <a:lnTo>
                      <a:pt x="6" y="179"/>
                    </a:lnTo>
                    <a:lnTo>
                      <a:pt x="0" y="227"/>
                    </a:lnTo>
                    <a:lnTo>
                      <a:pt x="6" y="275"/>
                    </a:lnTo>
                    <a:lnTo>
                      <a:pt x="30" y="317"/>
                    </a:lnTo>
                    <a:lnTo>
                      <a:pt x="65" y="359"/>
                    </a:lnTo>
                    <a:lnTo>
                      <a:pt x="113" y="395"/>
                    </a:lnTo>
                    <a:lnTo>
                      <a:pt x="167" y="419"/>
                    </a:lnTo>
                    <a:lnTo>
                      <a:pt x="233" y="443"/>
                    </a:lnTo>
                    <a:lnTo>
                      <a:pt x="305" y="455"/>
                    </a:lnTo>
                    <a:lnTo>
                      <a:pt x="382" y="461"/>
                    </a:lnTo>
                    <a:lnTo>
                      <a:pt x="448" y="455"/>
                    </a:lnTo>
                    <a:lnTo>
                      <a:pt x="508" y="449"/>
                    </a:lnTo>
                    <a:lnTo>
                      <a:pt x="609" y="413"/>
                    </a:lnTo>
                    <a:lnTo>
                      <a:pt x="657" y="389"/>
                    </a:lnTo>
                    <a:lnTo>
                      <a:pt x="693" y="359"/>
                    </a:lnTo>
                    <a:lnTo>
                      <a:pt x="723" y="329"/>
                    </a:lnTo>
                    <a:lnTo>
                      <a:pt x="747" y="293"/>
                    </a:lnTo>
                    <a:lnTo>
                      <a:pt x="741" y="287"/>
                    </a:lnTo>
                    <a:lnTo>
                      <a:pt x="729" y="281"/>
                    </a:lnTo>
                    <a:lnTo>
                      <a:pt x="711" y="317"/>
                    </a:lnTo>
                    <a:lnTo>
                      <a:pt x="681" y="347"/>
                    </a:lnTo>
                    <a:lnTo>
                      <a:pt x="645" y="377"/>
                    </a:lnTo>
                    <a:lnTo>
                      <a:pt x="604" y="401"/>
                    </a:lnTo>
                    <a:lnTo>
                      <a:pt x="502" y="431"/>
                    </a:lnTo>
                    <a:lnTo>
                      <a:pt x="442" y="443"/>
                    </a:lnTo>
                    <a:lnTo>
                      <a:pt x="382" y="443"/>
                    </a:lnTo>
                    <a:lnTo>
                      <a:pt x="382" y="443"/>
                    </a:lnTo>
                    <a:close/>
                  </a:path>
                </a:pathLst>
              </a:custGeom>
              <a:gradFill rotWithShape="0">
                <a:gsLst>
                  <a:gs pos="0">
                    <a:schemeClr val="accent1"/>
                  </a:gs>
                  <a:gs pos="100000">
                    <a:schemeClr val="accent1">
                      <a:gamma/>
                      <a:shade val="90980"/>
                      <a:invGamma/>
                    </a:schemeClr>
                  </a:gs>
                </a:gsLst>
                <a:path path="rect">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9" name="Freeform 23">
                <a:extLst>
                  <a:ext uri="{FF2B5EF4-FFF2-40B4-BE49-F238E27FC236}">
                    <a16:creationId xmlns:a16="http://schemas.microsoft.com/office/drawing/2014/main" id="{897C1EA5-FAC7-42A9-8E82-8B19E75B6E36}"/>
                  </a:ext>
                </a:extLst>
              </p:cNvPr>
              <p:cNvSpPr>
                <a:spLocks/>
              </p:cNvSpPr>
              <p:nvPr/>
            </p:nvSpPr>
            <p:spPr bwMode="hidden">
              <a:xfrm>
                <a:off x="4037" y="3721"/>
                <a:ext cx="96" cy="30"/>
              </a:xfrm>
              <a:custGeom>
                <a:avLst/>
                <a:gdLst>
                  <a:gd name="T0" fmla="*/ 0 w 96"/>
                  <a:gd name="T1" fmla="*/ 0 h 30"/>
                  <a:gd name="T2" fmla="*/ 0 w 96"/>
                  <a:gd name="T3" fmla="*/ 12 h 30"/>
                  <a:gd name="T4" fmla="*/ 48 w 96"/>
                  <a:gd name="T5" fmla="*/ 18 h 30"/>
                  <a:gd name="T6" fmla="*/ 96 w 96"/>
                  <a:gd name="T7" fmla="*/ 30 h 30"/>
                  <a:gd name="T8" fmla="*/ 96 w 96"/>
                  <a:gd name="T9" fmla="*/ 24 h 30"/>
                  <a:gd name="T10" fmla="*/ 96 w 96"/>
                  <a:gd name="T11" fmla="*/ 18 h 30"/>
                  <a:gd name="T12" fmla="*/ 48 w 96"/>
                  <a:gd name="T13" fmla="*/ 12 h 30"/>
                  <a:gd name="T14" fmla="*/ 0 w 96"/>
                  <a:gd name="T15" fmla="*/ 0 h 30"/>
                  <a:gd name="T16" fmla="*/ 0 w 96"/>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0">
                    <a:moveTo>
                      <a:pt x="0" y="0"/>
                    </a:moveTo>
                    <a:lnTo>
                      <a:pt x="0" y="12"/>
                    </a:lnTo>
                    <a:lnTo>
                      <a:pt x="48" y="18"/>
                    </a:lnTo>
                    <a:lnTo>
                      <a:pt x="96" y="30"/>
                    </a:lnTo>
                    <a:lnTo>
                      <a:pt x="96" y="24"/>
                    </a:lnTo>
                    <a:lnTo>
                      <a:pt x="96" y="18"/>
                    </a:lnTo>
                    <a:lnTo>
                      <a:pt x="48" y="12"/>
                    </a:lnTo>
                    <a:lnTo>
                      <a:pt x="0" y="0"/>
                    </a:lnTo>
                    <a:lnTo>
                      <a:pt x="0" y="0"/>
                    </a:lnTo>
                    <a:close/>
                  </a:path>
                </a:pathLst>
              </a:custGeom>
              <a:gradFill rotWithShape="0">
                <a:gsLst>
                  <a:gs pos="0">
                    <a:schemeClr val="accent1"/>
                  </a:gs>
                  <a:gs pos="100000">
                    <a:schemeClr val="accent1">
                      <a:gamma/>
                      <a:shade val="87843"/>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0" name="Freeform 24">
                <a:extLst>
                  <a:ext uri="{FF2B5EF4-FFF2-40B4-BE49-F238E27FC236}">
                    <a16:creationId xmlns:a16="http://schemas.microsoft.com/office/drawing/2014/main" id="{96A85378-A0C0-4A82-AC63-B990E7D83A49}"/>
                  </a:ext>
                </a:extLst>
              </p:cNvPr>
              <p:cNvSpPr>
                <a:spLocks/>
              </p:cNvSpPr>
              <p:nvPr/>
            </p:nvSpPr>
            <p:spPr bwMode="hidden">
              <a:xfrm>
                <a:off x="4175" y="4050"/>
                <a:ext cx="180" cy="132"/>
              </a:xfrm>
              <a:custGeom>
                <a:avLst/>
                <a:gdLst>
                  <a:gd name="T0" fmla="*/ 0 w 179"/>
                  <a:gd name="T1" fmla="*/ 132 h 132"/>
                  <a:gd name="T2" fmla="*/ 29 w 179"/>
                  <a:gd name="T3" fmla="*/ 132 h 132"/>
                  <a:gd name="T4" fmla="*/ 77 w 179"/>
                  <a:gd name="T5" fmla="*/ 108 h 132"/>
                  <a:gd name="T6" fmla="*/ 119 w 179"/>
                  <a:gd name="T7" fmla="*/ 78 h 132"/>
                  <a:gd name="T8" fmla="*/ 155 w 179"/>
                  <a:gd name="T9" fmla="*/ 48 h 132"/>
                  <a:gd name="T10" fmla="*/ 179 w 179"/>
                  <a:gd name="T11" fmla="*/ 12 h 132"/>
                  <a:gd name="T12" fmla="*/ 173 w 179"/>
                  <a:gd name="T13" fmla="*/ 6 h 132"/>
                  <a:gd name="T14" fmla="*/ 167 w 179"/>
                  <a:gd name="T15" fmla="*/ 0 h 132"/>
                  <a:gd name="T16" fmla="*/ 137 w 179"/>
                  <a:gd name="T17" fmla="*/ 42 h 132"/>
                  <a:gd name="T18" fmla="*/ 101 w 179"/>
                  <a:gd name="T19" fmla="*/ 78 h 132"/>
                  <a:gd name="T20" fmla="*/ 53 w 179"/>
                  <a:gd name="T21" fmla="*/ 108 h 132"/>
                  <a:gd name="T22" fmla="*/ 0 w 179"/>
                  <a:gd name="T23" fmla="*/ 132 h 132"/>
                  <a:gd name="T24" fmla="*/ 0 w 179"/>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132">
                    <a:moveTo>
                      <a:pt x="0" y="132"/>
                    </a:moveTo>
                    <a:lnTo>
                      <a:pt x="29" y="132"/>
                    </a:lnTo>
                    <a:lnTo>
                      <a:pt x="77" y="108"/>
                    </a:lnTo>
                    <a:lnTo>
                      <a:pt x="119" y="78"/>
                    </a:lnTo>
                    <a:lnTo>
                      <a:pt x="155" y="48"/>
                    </a:lnTo>
                    <a:lnTo>
                      <a:pt x="179" y="12"/>
                    </a:lnTo>
                    <a:lnTo>
                      <a:pt x="173" y="6"/>
                    </a:lnTo>
                    <a:lnTo>
                      <a:pt x="167" y="0"/>
                    </a:lnTo>
                    <a:lnTo>
                      <a:pt x="137" y="42"/>
                    </a:lnTo>
                    <a:lnTo>
                      <a:pt x="101" y="78"/>
                    </a:lnTo>
                    <a:lnTo>
                      <a:pt x="53" y="108"/>
                    </a:lnTo>
                    <a:lnTo>
                      <a:pt x="0" y="132"/>
                    </a:lnTo>
                    <a:lnTo>
                      <a:pt x="0" y="132"/>
                    </a:lnTo>
                    <a:close/>
                  </a:path>
                </a:pathLst>
              </a:custGeom>
              <a:gradFill rotWithShape="0">
                <a:gsLst>
                  <a:gs pos="0">
                    <a:schemeClr val="accent1"/>
                  </a:gs>
                  <a:gs pos="100000">
                    <a:schemeClr val="accent1">
                      <a:gamma/>
                      <a:shade val="87843"/>
                      <a:invGamma/>
                    </a:schemeClr>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1" name="Freeform 25">
                <a:extLst>
                  <a:ext uri="{FF2B5EF4-FFF2-40B4-BE49-F238E27FC236}">
                    <a16:creationId xmlns:a16="http://schemas.microsoft.com/office/drawing/2014/main" id="{75255E78-94AD-4E56-8780-44E8BAECA622}"/>
                  </a:ext>
                </a:extLst>
              </p:cNvPr>
              <p:cNvSpPr>
                <a:spLocks/>
              </p:cNvSpPr>
              <p:nvPr/>
            </p:nvSpPr>
            <p:spPr bwMode="hidden">
              <a:xfrm>
                <a:off x="2585" y="3822"/>
                <a:ext cx="449" cy="186"/>
              </a:xfrm>
              <a:custGeom>
                <a:avLst/>
                <a:gdLst>
                  <a:gd name="T0" fmla="*/ 6 w 448"/>
                  <a:gd name="T1" fmla="*/ 6 h 186"/>
                  <a:gd name="T2" fmla="*/ 78 w 448"/>
                  <a:gd name="T3" fmla="*/ 12 h 186"/>
                  <a:gd name="T4" fmla="*/ 150 w 448"/>
                  <a:gd name="T5" fmla="*/ 18 h 186"/>
                  <a:gd name="T6" fmla="*/ 215 w 448"/>
                  <a:gd name="T7" fmla="*/ 36 h 186"/>
                  <a:gd name="T8" fmla="*/ 275 w 448"/>
                  <a:gd name="T9" fmla="*/ 60 h 186"/>
                  <a:gd name="T10" fmla="*/ 329 w 448"/>
                  <a:gd name="T11" fmla="*/ 84 h 186"/>
                  <a:gd name="T12" fmla="*/ 377 w 448"/>
                  <a:gd name="T13" fmla="*/ 114 h 186"/>
                  <a:gd name="T14" fmla="*/ 419 w 448"/>
                  <a:gd name="T15" fmla="*/ 150 h 186"/>
                  <a:gd name="T16" fmla="*/ 448 w 448"/>
                  <a:gd name="T17" fmla="*/ 186 h 186"/>
                  <a:gd name="T18" fmla="*/ 448 w 448"/>
                  <a:gd name="T19" fmla="*/ 162 h 186"/>
                  <a:gd name="T20" fmla="*/ 413 w 448"/>
                  <a:gd name="T21" fmla="*/ 126 h 186"/>
                  <a:gd name="T22" fmla="*/ 371 w 448"/>
                  <a:gd name="T23" fmla="*/ 96 h 186"/>
                  <a:gd name="T24" fmla="*/ 323 w 448"/>
                  <a:gd name="T25" fmla="*/ 66 h 186"/>
                  <a:gd name="T26" fmla="*/ 269 w 448"/>
                  <a:gd name="T27" fmla="*/ 48 h 186"/>
                  <a:gd name="T28" fmla="*/ 144 w 448"/>
                  <a:gd name="T29" fmla="*/ 12 h 186"/>
                  <a:gd name="T30" fmla="*/ 78 w 448"/>
                  <a:gd name="T31" fmla="*/ 6 h 186"/>
                  <a:gd name="T32" fmla="*/ 6 w 448"/>
                  <a:gd name="T33" fmla="*/ 0 h 186"/>
                  <a:gd name="T34" fmla="*/ 0 w 448"/>
                  <a:gd name="T35" fmla="*/ 0 h 186"/>
                  <a:gd name="T36" fmla="*/ 0 w 448"/>
                  <a:gd name="T37" fmla="*/ 0 h 186"/>
                  <a:gd name="T38" fmla="*/ 0 w 448"/>
                  <a:gd name="T39" fmla="*/ 6 h 186"/>
                  <a:gd name="T40" fmla="*/ 0 w 448"/>
                  <a:gd name="T41" fmla="*/ 6 h 186"/>
                  <a:gd name="T42" fmla="*/ 6 w 448"/>
                  <a:gd name="T43" fmla="*/ 6 h 186"/>
                  <a:gd name="T44" fmla="*/ 6 w 448"/>
                  <a:gd name="T45" fmla="*/ 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8" h="186">
                    <a:moveTo>
                      <a:pt x="6" y="6"/>
                    </a:moveTo>
                    <a:lnTo>
                      <a:pt x="78" y="12"/>
                    </a:lnTo>
                    <a:lnTo>
                      <a:pt x="150" y="18"/>
                    </a:lnTo>
                    <a:lnTo>
                      <a:pt x="215" y="36"/>
                    </a:lnTo>
                    <a:lnTo>
                      <a:pt x="275" y="60"/>
                    </a:lnTo>
                    <a:lnTo>
                      <a:pt x="329" y="84"/>
                    </a:lnTo>
                    <a:lnTo>
                      <a:pt x="377" y="114"/>
                    </a:lnTo>
                    <a:lnTo>
                      <a:pt x="419" y="150"/>
                    </a:lnTo>
                    <a:lnTo>
                      <a:pt x="448" y="186"/>
                    </a:lnTo>
                    <a:lnTo>
                      <a:pt x="448" y="162"/>
                    </a:lnTo>
                    <a:lnTo>
                      <a:pt x="413" y="126"/>
                    </a:lnTo>
                    <a:lnTo>
                      <a:pt x="371" y="96"/>
                    </a:lnTo>
                    <a:lnTo>
                      <a:pt x="323" y="66"/>
                    </a:lnTo>
                    <a:lnTo>
                      <a:pt x="269" y="48"/>
                    </a:lnTo>
                    <a:lnTo>
                      <a:pt x="144" y="12"/>
                    </a:lnTo>
                    <a:lnTo>
                      <a:pt x="78" y="6"/>
                    </a:lnTo>
                    <a:lnTo>
                      <a:pt x="6" y="0"/>
                    </a:lnTo>
                    <a:lnTo>
                      <a:pt x="0" y="0"/>
                    </a:lnTo>
                    <a:lnTo>
                      <a:pt x="0" y="0"/>
                    </a:lnTo>
                    <a:lnTo>
                      <a:pt x="0" y="6"/>
                    </a:lnTo>
                    <a:lnTo>
                      <a:pt x="0" y="6"/>
                    </a:lnTo>
                    <a:lnTo>
                      <a:pt x="6" y="6"/>
                    </a:lnTo>
                    <a:lnTo>
                      <a:pt x="6" y="6"/>
                    </a:lnTo>
                    <a:close/>
                  </a:path>
                </a:pathLst>
              </a:custGeom>
              <a:gradFill rotWithShape="0">
                <a:gsLst>
                  <a:gs pos="0">
                    <a:schemeClr val="accent1">
                      <a:gamma/>
                      <a:shade val="90980"/>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2" name="Freeform 26">
                <a:extLst>
                  <a:ext uri="{FF2B5EF4-FFF2-40B4-BE49-F238E27FC236}">
                    <a16:creationId xmlns:a16="http://schemas.microsoft.com/office/drawing/2014/main" id="{0178D85F-9587-47BE-B868-E839B77F7376}"/>
                  </a:ext>
                </a:extLst>
              </p:cNvPr>
              <p:cNvSpPr>
                <a:spLocks/>
              </p:cNvSpPr>
              <p:nvPr/>
            </p:nvSpPr>
            <p:spPr bwMode="hidden">
              <a:xfrm>
                <a:off x="2142" y="3852"/>
                <a:ext cx="892" cy="462"/>
              </a:xfrm>
              <a:custGeom>
                <a:avLst/>
                <a:gdLst>
                  <a:gd name="T0" fmla="*/ 23 w 890"/>
                  <a:gd name="T1" fmla="*/ 276 h 462"/>
                  <a:gd name="T2" fmla="*/ 29 w 890"/>
                  <a:gd name="T3" fmla="*/ 222 h 462"/>
                  <a:gd name="T4" fmla="*/ 59 w 890"/>
                  <a:gd name="T5" fmla="*/ 174 h 462"/>
                  <a:gd name="T6" fmla="*/ 95 w 890"/>
                  <a:gd name="T7" fmla="*/ 132 h 462"/>
                  <a:gd name="T8" fmla="*/ 149 w 890"/>
                  <a:gd name="T9" fmla="*/ 96 h 462"/>
                  <a:gd name="T10" fmla="*/ 209 w 890"/>
                  <a:gd name="T11" fmla="*/ 60 h 462"/>
                  <a:gd name="T12" fmla="*/ 281 w 890"/>
                  <a:gd name="T13" fmla="*/ 36 h 462"/>
                  <a:gd name="T14" fmla="*/ 364 w 890"/>
                  <a:gd name="T15" fmla="*/ 24 h 462"/>
                  <a:gd name="T16" fmla="*/ 448 w 890"/>
                  <a:gd name="T17" fmla="*/ 18 h 462"/>
                  <a:gd name="T18" fmla="*/ 532 w 890"/>
                  <a:gd name="T19" fmla="*/ 24 h 462"/>
                  <a:gd name="T20" fmla="*/ 609 w 890"/>
                  <a:gd name="T21" fmla="*/ 36 h 462"/>
                  <a:gd name="T22" fmla="*/ 681 w 890"/>
                  <a:gd name="T23" fmla="*/ 60 h 462"/>
                  <a:gd name="T24" fmla="*/ 741 w 890"/>
                  <a:gd name="T25" fmla="*/ 96 h 462"/>
                  <a:gd name="T26" fmla="*/ 795 w 890"/>
                  <a:gd name="T27" fmla="*/ 132 h 462"/>
                  <a:gd name="T28" fmla="*/ 831 w 890"/>
                  <a:gd name="T29" fmla="*/ 174 h 462"/>
                  <a:gd name="T30" fmla="*/ 861 w 890"/>
                  <a:gd name="T31" fmla="*/ 222 h 462"/>
                  <a:gd name="T32" fmla="*/ 867 w 890"/>
                  <a:gd name="T33" fmla="*/ 276 h 462"/>
                  <a:gd name="T34" fmla="*/ 855 w 890"/>
                  <a:gd name="T35" fmla="*/ 330 h 462"/>
                  <a:gd name="T36" fmla="*/ 831 w 890"/>
                  <a:gd name="T37" fmla="*/ 378 h 462"/>
                  <a:gd name="T38" fmla="*/ 783 w 890"/>
                  <a:gd name="T39" fmla="*/ 426 h 462"/>
                  <a:gd name="T40" fmla="*/ 723 w 890"/>
                  <a:gd name="T41" fmla="*/ 462 h 462"/>
                  <a:gd name="T42" fmla="*/ 765 w 890"/>
                  <a:gd name="T43" fmla="*/ 462 h 462"/>
                  <a:gd name="T44" fmla="*/ 819 w 890"/>
                  <a:gd name="T45" fmla="*/ 426 h 462"/>
                  <a:gd name="T46" fmla="*/ 855 w 890"/>
                  <a:gd name="T47" fmla="*/ 378 h 462"/>
                  <a:gd name="T48" fmla="*/ 884 w 890"/>
                  <a:gd name="T49" fmla="*/ 330 h 462"/>
                  <a:gd name="T50" fmla="*/ 890 w 890"/>
                  <a:gd name="T51" fmla="*/ 276 h 462"/>
                  <a:gd name="T52" fmla="*/ 884 w 890"/>
                  <a:gd name="T53" fmla="*/ 222 h 462"/>
                  <a:gd name="T54" fmla="*/ 855 w 890"/>
                  <a:gd name="T55" fmla="*/ 168 h 462"/>
                  <a:gd name="T56" fmla="*/ 813 w 890"/>
                  <a:gd name="T57" fmla="*/ 120 h 462"/>
                  <a:gd name="T58" fmla="*/ 759 w 890"/>
                  <a:gd name="T59" fmla="*/ 84 h 462"/>
                  <a:gd name="T60" fmla="*/ 693 w 890"/>
                  <a:gd name="T61" fmla="*/ 48 h 462"/>
                  <a:gd name="T62" fmla="*/ 621 w 890"/>
                  <a:gd name="T63" fmla="*/ 24 h 462"/>
                  <a:gd name="T64" fmla="*/ 538 w 890"/>
                  <a:gd name="T65" fmla="*/ 6 h 462"/>
                  <a:gd name="T66" fmla="*/ 448 w 890"/>
                  <a:gd name="T67" fmla="*/ 0 h 462"/>
                  <a:gd name="T68" fmla="*/ 358 w 890"/>
                  <a:gd name="T69" fmla="*/ 6 h 462"/>
                  <a:gd name="T70" fmla="*/ 275 w 890"/>
                  <a:gd name="T71" fmla="*/ 24 h 462"/>
                  <a:gd name="T72" fmla="*/ 197 w 890"/>
                  <a:gd name="T73" fmla="*/ 48 h 462"/>
                  <a:gd name="T74" fmla="*/ 131 w 890"/>
                  <a:gd name="T75" fmla="*/ 84 h 462"/>
                  <a:gd name="T76" fmla="*/ 77 w 890"/>
                  <a:gd name="T77" fmla="*/ 120 h 462"/>
                  <a:gd name="T78" fmla="*/ 35 w 890"/>
                  <a:gd name="T79" fmla="*/ 168 h 462"/>
                  <a:gd name="T80" fmla="*/ 12 w 890"/>
                  <a:gd name="T81" fmla="*/ 222 h 462"/>
                  <a:gd name="T82" fmla="*/ 0 w 890"/>
                  <a:gd name="T83" fmla="*/ 276 h 462"/>
                  <a:gd name="T84" fmla="*/ 6 w 890"/>
                  <a:gd name="T85" fmla="*/ 330 h 462"/>
                  <a:gd name="T86" fmla="*/ 35 w 890"/>
                  <a:gd name="T87" fmla="*/ 378 h 462"/>
                  <a:gd name="T88" fmla="*/ 71 w 890"/>
                  <a:gd name="T89" fmla="*/ 426 h 462"/>
                  <a:gd name="T90" fmla="*/ 125 w 890"/>
                  <a:gd name="T91" fmla="*/ 462 h 462"/>
                  <a:gd name="T92" fmla="*/ 167 w 890"/>
                  <a:gd name="T93" fmla="*/ 462 h 462"/>
                  <a:gd name="T94" fmla="*/ 107 w 890"/>
                  <a:gd name="T95" fmla="*/ 426 h 462"/>
                  <a:gd name="T96" fmla="*/ 59 w 890"/>
                  <a:gd name="T97" fmla="*/ 378 h 462"/>
                  <a:gd name="T98" fmla="*/ 35 w 890"/>
                  <a:gd name="T99" fmla="*/ 330 h 462"/>
                  <a:gd name="T100" fmla="*/ 23 w 890"/>
                  <a:gd name="T101" fmla="*/ 276 h 462"/>
                  <a:gd name="T102" fmla="*/ 23 w 890"/>
                  <a:gd name="T103" fmla="*/ 27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90" h="462">
                    <a:moveTo>
                      <a:pt x="23" y="276"/>
                    </a:moveTo>
                    <a:lnTo>
                      <a:pt x="29" y="222"/>
                    </a:lnTo>
                    <a:lnTo>
                      <a:pt x="59" y="174"/>
                    </a:lnTo>
                    <a:lnTo>
                      <a:pt x="95" y="132"/>
                    </a:lnTo>
                    <a:lnTo>
                      <a:pt x="149" y="96"/>
                    </a:lnTo>
                    <a:lnTo>
                      <a:pt x="209" y="60"/>
                    </a:lnTo>
                    <a:lnTo>
                      <a:pt x="281" y="36"/>
                    </a:lnTo>
                    <a:lnTo>
                      <a:pt x="364" y="24"/>
                    </a:lnTo>
                    <a:lnTo>
                      <a:pt x="448" y="18"/>
                    </a:lnTo>
                    <a:lnTo>
                      <a:pt x="532" y="24"/>
                    </a:lnTo>
                    <a:lnTo>
                      <a:pt x="609" y="36"/>
                    </a:lnTo>
                    <a:lnTo>
                      <a:pt x="681" y="60"/>
                    </a:lnTo>
                    <a:lnTo>
                      <a:pt x="741" y="96"/>
                    </a:lnTo>
                    <a:lnTo>
                      <a:pt x="795" y="132"/>
                    </a:lnTo>
                    <a:lnTo>
                      <a:pt x="831" y="174"/>
                    </a:lnTo>
                    <a:lnTo>
                      <a:pt x="861" y="222"/>
                    </a:lnTo>
                    <a:lnTo>
                      <a:pt x="867" y="276"/>
                    </a:lnTo>
                    <a:lnTo>
                      <a:pt x="855" y="330"/>
                    </a:lnTo>
                    <a:lnTo>
                      <a:pt x="831" y="378"/>
                    </a:lnTo>
                    <a:lnTo>
                      <a:pt x="783" y="426"/>
                    </a:lnTo>
                    <a:lnTo>
                      <a:pt x="723" y="462"/>
                    </a:lnTo>
                    <a:lnTo>
                      <a:pt x="765" y="462"/>
                    </a:lnTo>
                    <a:lnTo>
                      <a:pt x="819" y="426"/>
                    </a:lnTo>
                    <a:lnTo>
                      <a:pt x="855" y="378"/>
                    </a:lnTo>
                    <a:lnTo>
                      <a:pt x="884" y="330"/>
                    </a:lnTo>
                    <a:lnTo>
                      <a:pt x="890" y="276"/>
                    </a:lnTo>
                    <a:lnTo>
                      <a:pt x="884" y="222"/>
                    </a:lnTo>
                    <a:lnTo>
                      <a:pt x="855" y="168"/>
                    </a:lnTo>
                    <a:lnTo>
                      <a:pt x="813" y="120"/>
                    </a:lnTo>
                    <a:lnTo>
                      <a:pt x="759" y="84"/>
                    </a:lnTo>
                    <a:lnTo>
                      <a:pt x="693" y="48"/>
                    </a:lnTo>
                    <a:lnTo>
                      <a:pt x="621" y="24"/>
                    </a:lnTo>
                    <a:lnTo>
                      <a:pt x="538" y="6"/>
                    </a:lnTo>
                    <a:lnTo>
                      <a:pt x="448" y="0"/>
                    </a:lnTo>
                    <a:lnTo>
                      <a:pt x="358" y="6"/>
                    </a:lnTo>
                    <a:lnTo>
                      <a:pt x="275" y="24"/>
                    </a:lnTo>
                    <a:lnTo>
                      <a:pt x="197" y="48"/>
                    </a:lnTo>
                    <a:lnTo>
                      <a:pt x="131" y="84"/>
                    </a:lnTo>
                    <a:lnTo>
                      <a:pt x="77" y="120"/>
                    </a:lnTo>
                    <a:lnTo>
                      <a:pt x="35" y="168"/>
                    </a:lnTo>
                    <a:lnTo>
                      <a:pt x="12" y="222"/>
                    </a:lnTo>
                    <a:lnTo>
                      <a:pt x="0" y="276"/>
                    </a:lnTo>
                    <a:lnTo>
                      <a:pt x="6" y="330"/>
                    </a:lnTo>
                    <a:lnTo>
                      <a:pt x="35" y="378"/>
                    </a:lnTo>
                    <a:lnTo>
                      <a:pt x="71" y="426"/>
                    </a:lnTo>
                    <a:lnTo>
                      <a:pt x="125" y="462"/>
                    </a:lnTo>
                    <a:lnTo>
                      <a:pt x="167" y="462"/>
                    </a:lnTo>
                    <a:lnTo>
                      <a:pt x="107" y="426"/>
                    </a:lnTo>
                    <a:lnTo>
                      <a:pt x="59" y="378"/>
                    </a:lnTo>
                    <a:lnTo>
                      <a:pt x="35" y="330"/>
                    </a:lnTo>
                    <a:lnTo>
                      <a:pt x="23" y="276"/>
                    </a:lnTo>
                    <a:lnTo>
                      <a:pt x="23" y="276"/>
                    </a:lnTo>
                    <a:close/>
                  </a:path>
                </a:pathLst>
              </a:custGeom>
              <a:gradFill rotWithShape="0">
                <a:gsLst>
                  <a:gs pos="0">
                    <a:schemeClr val="accent1"/>
                  </a:gs>
                  <a:gs pos="100000">
                    <a:schemeClr val="accent1">
                      <a:gamma/>
                      <a:shade val="84706"/>
                      <a:invGamma/>
                    </a:scheme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3" name="Freeform 27">
                <a:extLst>
                  <a:ext uri="{FF2B5EF4-FFF2-40B4-BE49-F238E27FC236}">
                    <a16:creationId xmlns:a16="http://schemas.microsoft.com/office/drawing/2014/main" id="{A628E87E-6DFE-465F-B5F7-D394F1329BE1}"/>
                  </a:ext>
                </a:extLst>
              </p:cNvPr>
              <p:cNvSpPr>
                <a:spLocks/>
              </p:cNvSpPr>
              <p:nvPr/>
            </p:nvSpPr>
            <p:spPr bwMode="hidden">
              <a:xfrm>
                <a:off x="2082" y="3828"/>
                <a:ext cx="407" cy="486"/>
              </a:xfrm>
              <a:custGeom>
                <a:avLst/>
                <a:gdLst>
                  <a:gd name="T0" fmla="*/ 18 w 406"/>
                  <a:gd name="T1" fmla="*/ 300 h 486"/>
                  <a:gd name="T2" fmla="*/ 24 w 406"/>
                  <a:gd name="T3" fmla="*/ 246 h 486"/>
                  <a:gd name="T4" fmla="*/ 48 w 406"/>
                  <a:gd name="T5" fmla="*/ 198 h 486"/>
                  <a:gd name="T6" fmla="*/ 83 w 406"/>
                  <a:gd name="T7" fmla="*/ 150 h 486"/>
                  <a:gd name="T8" fmla="*/ 131 w 406"/>
                  <a:gd name="T9" fmla="*/ 108 h 486"/>
                  <a:gd name="T10" fmla="*/ 185 w 406"/>
                  <a:gd name="T11" fmla="*/ 72 h 486"/>
                  <a:gd name="T12" fmla="*/ 251 w 406"/>
                  <a:gd name="T13" fmla="*/ 42 h 486"/>
                  <a:gd name="T14" fmla="*/ 329 w 406"/>
                  <a:gd name="T15" fmla="*/ 24 h 486"/>
                  <a:gd name="T16" fmla="*/ 406 w 406"/>
                  <a:gd name="T17" fmla="*/ 6 h 486"/>
                  <a:gd name="T18" fmla="*/ 406 w 406"/>
                  <a:gd name="T19" fmla="*/ 0 h 486"/>
                  <a:gd name="T20" fmla="*/ 323 w 406"/>
                  <a:gd name="T21" fmla="*/ 12 h 486"/>
                  <a:gd name="T22" fmla="*/ 245 w 406"/>
                  <a:gd name="T23" fmla="*/ 36 h 486"/>
                  <a:gd name="T24" fmla="*/ 179 w 406"/>
                  <a:gd name="T25" fmla="*/ 66 h 486"/>
                  <a:gd name="T26" fmla="*/ 119 w 406"/>
                  <a:gd name="T27" fmla="*/ 102 h 486"/>
                  <a:gd name="T28" fmla="*/ 72 w 406"/>
                  <a:gd name="T29" fmla="*/ 144 h 486"/>
                  <a:gd name="T30" fmla="*/ 30 w 406"/>
                  <a:gd name="T31" fmla="*/ 192 h 486"/>
                  <a:gd name="T32" fmla="*/ 6 w 406"/>
                  <a:gd name="T33" fmla="*/ 246 h 486"/>
                  <a:gd name="T34" fmla="*/ 0 w 406"/>
                  <a:gd name="T35" fmla="*/ 300 h 486"/>
                  <a:gd name="T36" fmla="*/ 6 w 406"/>
                  <a:gd name="T37" fmla="*/ 348 h 486"/>
                  <a:gd name="T38" fmla="*/ 30 w 406"/>
                  <a:gd name="T39" fmla="*/ 396 h 486"/>
                  <a:gd name="T40" fmla="*/ 66 w 406"/>
                  <a:gd name="T41" fmla="*/ 444 h 486"/>
                  <a:gd name="T42" fmla="*/ 107 w 406"/>
                  <a:gd name="T43" fmla="*/ 486 h 486"/>
                  <a:gd name="T44" fmla="*/ 131 w 406"/>
                  <a:gd name="T45" fmla="*/ 486 h 486"/>
                  <a:gd name="T46" fmla="*/ 83 w 406"/>
                  <a:gd name="T47" fmla="*/ 450 h 486"/>
                  <a:gd name="T48" fmla="*/ 48 w 406"/>
                  <a:gd name="T49" fmla="*/ 402 h 486"/>
                  <a:gd name="T50" fmla="*/ 24 w 406"/>
                  <a:gd name="T51" fmla="*/ 354 h 486"/>
                  <a:gd name="T52" fmla="*/ 18 w 406"/>
                  <a:gd name="T53" fmla="*/ 300 h 486"/>
                  <a:gd name="T54" fmla="*/ 18 w 406"/>
                  <a:gd name="T55" fmla="*/ 30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486">
                    <a:moveTo>
                      <a:pt x="18" y="300"/>
                    </a:moveTo>
                    <a:lnTo>
                      <a:pt x="24" y="246"/>
                    </a:lnTo>
                    <a:lnTo>
                      <a:pt x="48" y="198"/>
                    </a:lnTo>
                    <a:lnTo>
                      <a:pt x="83" y="150"/>
                    </a:lnTo>
                    <a:lnTo>
                      <a:pt x="131" y="108"/>
                    </a:lnTo>
                    <a:lnTo>
                      <a:pt x="185" y="72"/>
                    </a:lnTo>
                    <a:lnTo>
                      <a:pt x="251" y="42"/>
                    </a:lnTo>
                    <a:lnTo>
                      <a:pt x="329" y="24"/>
                    </a:lnTo>
                    <a:lnTo>
                      <a:pt x="406" y="6"/>
                    </a:lnTo>
                    <a:lnTo>
                      <a:pt x="406" y="0"/>
                    </a:lnTo>
                    <a:lnTo>
                      <a:pt x="323" y="12"/>
                    </a:lnTo>
                    <a:lnTo>
                      <a:pt x="245" y="36"/>
                    </a:lnTo>
                    <a:lnTo>
                      <a:pt x="179" y="66"/>
                    </a:lnTo>
                    <a:lnTo>
                      <a:pt x="119" y="102"/>
                    </a:lnTo>
                    <a:lnTo>
                      <a:pt x="72" y="144"/>
                    </a:lnTo>
                    <a:lnTo>
                      <a:pt x="30" y="192"/>
                    </a:lnTo>
                    <a:lnTo>
                      <a:pt x="6" y="246"/>
                    </a:lnTo>
                    <a:lnTo>
                      <a:pt x="0" y="300"/>
                    </a:lnTo>
                    <a:lnTo>
                      <a:pt x="6" y="348"/>
                    </a:lnTo>
                    <a:lnTo>
                      <a:pt x="30" y="396"/>
                    </a:lnTo>
                    <a:lnTo>
                      <a:pt x="66" y="444"/>
                    </a:lnTo>
                    <a:lnTo>
                      <a:pt x="107" y="486"/>
                    </a:lnTo>
                    <a:lnTo>
                      <a:pt x="131" y="486"/>
                    </a:lnTo>
                    <a:lnTo>
                      <a:pt x="83" y="450"/>
                    </a:lnTo>
                    <a:lnTo>
                      <a:pt x="48" y="402"/>
                    </a:lnTo>
                    <a:lnTo>
                      <a:pt x="24" y="354"/>
                    </a:lnTo>
                    <a:lnTo>
                      <a:pt x="18" y="300"/>
                    </a:lnTo>
                    <a:lnTo>
                      <a:pt x="18" y="300"/>
                    </a:lnTo>
                    <a:close/>
                  </a:path>
                </a:pathLst>
              </a:custGeom>
              <a:gradFill rotWithShape="0">
                <a:gsLst>
                  <a:gs pos="0">
                    <a:schemeClr val="accent1"/>
                  </a:gs>
                  <a:gs pos="100000">
                    <a:schemeClr val="accent1">
                      <a:gamma/>
                      <a:shade val="90980"/>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4" name="Freeform 28">
                <a:extLst>
                  <a:ext uri="{FF2B5EF4-FFF2-40B4-BE49-F238E27FC236}">
                    <a16:creationId xmlns:a16="http://schemas.microsoft.com/office/drawing/2014/main" id="{4F98AACF-4B23-4BE2-ADEF-CA45AEE2DA6E}"/>
                  </a:ext>
                </a:extLst>
              </p:cNvPr>
              <p:cNvSpPr>
                <a:spLocks/>
              </p:cNvSpPr>
              <p:nvPr/>
            </p:nvSpPr>
            <p:spPr bwMode="hidden">
              <a:xfrm>
                <a:off x="2987" y="4044"/>
                <a:ext cx="108" cy="252"/>
              </a:xfrm>
              <a:custGeom>
                <a:avLst/>
                <a:gdLst>
                  <a:gd name="T0" fmla="*/ 89 w 107"/>
                  <a:gd name="T1" fmla="*/ 84 h 252"/>
                  <a:gd name="T2" fmla="*/ 83 w 107"/>
                  <a:gd name="T3" fmla="*/ 132 h 252"/>
                  <a:gd name="T4" fmla="*/ 65 w 107"/>
                  <a:gd name="T5" fmla="*/ 174 h 252"/>
                  <a:gd name="T6" fmla="*/ 36 w 107"/>
                  <a:gd name="T7" fmla="*/ 216 h 252"/>
                  <a:gd name="T8" fmla="*/ 0 w 107"/>
                  <a:gd name="T9" fmla="*/ 252 h 252"/>
                  <a:gd name="T10" fmla="*/ 18 w 107"/>
                  <a:gd name="T11" fmla="*/ 252 h 252"/>
                  <a:gd name="T12" fmla="*/ 53 w 107"/>
                  <a:gd name="T13" fmla="*/ 216 h 252"/>
                  <a:gd name="T14" fmla="*/ 83 w 107"/>
                  <a:gd name="T15" fmla="*/ 174 h 252"/>
                  <a:gd name="T16" fmla="*/ 101 w 107"/>
                  <a:gd name="T17" fmla="*/ 132 h 252"/>
                  <a:gd name="T18" fmla="*/ 107 w 107"/>
                  <a:gd name="T19" fmla="*/ 84 h 252"/>
                  <a:gd name="T20" fmla="*/ 101 w 107"/>
                  <a:gd name="T21" fmla="*/ 42 h 252"/>
                  <a:gd name="T22" fmla="*/ 89 w 107"/>
                  <a:gd name="T23" fmla="*/ 0 h 252"/>
                  <a:gd name="T24" fmla="*/ 65 w 107"/>
                  <a:gd name="T25" fmla="*/ 0 h 252"/>
                  <a:gd name="T26" fmla="*/ 83 w 107"/>
                  <a:gd name="T27" fmla="*/ 42 h 252"/>
                  <a:gd name="T28" fmla="*/ 89 w 107"/>
                  <a:gd name="T29" fmla="*/ 84 h 252"/>
                  <a:gd name="T30" fmla="*/ 89 w 107"/>
                  <a:gd name="T31" fmla="*/ 84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252">
                    <a:moveTo>
                      <a:pt x="89" y="84"/>
                    </a:moveTo>
                    <a:lnTo>
                      <a:pt x="83" y="132"/>
                    </a:lnTo>
                    <a:lnTo>
                      <a:pt x="65" y="174"/>
                    </a:lnTo>
                    <a:lnTo>
                      <a:pt x="36" y="216"/>
                    </a:lnTo>
                    <a:lnTo>
                      <a:pt x="0" y="252"/>
                    </a:lnTo>
                    <a:lnTo>
                      <a:pt x="18" y="252"/>
                    </a:lnTo>
                    <a:lnTo>
                      <a:pt x="53" y="216"/>
                    </a:lnTo>
                    <a:lnTo>
                      <a:pt x="83" y="174"/>
                    </a:lnTo>
                    <a:lnTo>
                      <a:pt x="101" y="132"/>
                    </a:lnTo>
                    <a:lnTo>
                      <a:pt x="107" y="84"/>
                    </a:lnTo>
                    <a:lnTo>
                      <a:pt x="101" y="42"/>
                    </a:lnTo>
                    <a:lnTo>
                      <a:pt x="89" y="0"/>
                    </a:lnTo>
                    <a:lnTo>
                      <a:pt x="65" y="0"/>
                    </a:lnTo>
                    <a:lnTo>
                      <a:pt x="83" y="42"/>
                    </a:lnTo>
                    <a:lnTo>
                      <a:pt x="89" y="84"/>
                    </a:lnTo>
                    <a:lnTo>
                      <a:pt x="89" y="84"/>
                    </a:lnTo>
                    <a:close/>
                  </a:path>
                </a:pathLst>
              </a:custGeom>
              <a:gradFill rotWithShape="0">
                <a:gsLst>
                  <a:gs pos="0">
                    <a:schemeClr val="accent1"/>
                  </a:gs>
                  <a:gs pos="100000">
                    <a:schemeClr val="accent1">
                      <a:gamma/>
                      <a:shade val="81961"/>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50" name="Freeform 29">
                <a:extLst>
                  <a:ext uri="{FF2B5EF4-FFF2-40B4-BE49-F238E27FC236}">
                    <a16:creationId xmlns:a16="http://schemas.microsoft.com/office/drawing/2014/main" id="{D3BDE0C8-0BE3-4AFA-A303-A4730495BDF1}"/>
                  </a:ext>
                </a:extLst>
              </p:cNvPr>
              <p:cNvSpPr>
                <a:spLocks/>
              </p:cNvSpPr>
              <p:nvPr/>
            </p:nvSpPr>
            <p:spPr bwMode="hidden">
              <a:xfrm>
                <a:off x="2068" y="3685"/>
                <a:ext cx="835" cy="150"/>
              </a:xfrm>
              <a:custGeom>
                <a:avLst/>
                <a:gdLst>
                  <a:gd name="T0" fmla="*/ 518 w 835"/>
                  <a:gd name="T1" fmla="*/ 18 h 150"/>
                  <a:gd name="T2" fmla="*/ 597 w 835"/>
                  <a:gd name="T3" fmla="*/ 24 h 150"/>
                  <a:gd name="T4" fmla="*/ 682 w 835"/>
                  <a:gd name="T5" fmla="*/ 30 h 150"/>
                  <a:gd name="T6" fmla="*/ 755 w 835"/>
                  <a:gd name="T7" fmla="*/ 42 h 150"/>
                  <a:gd name="T8" fmla="*/ 828 w 835"/>
                  <a:gd name="T9" fmla="*/ 60 h 150"/>
                  <a:gd name="T10" fmla="*/ 835 w 835"/>
                  <a:gd name="T11" fmla="*/ 42 h 150"/>
                  <a:gd name="T12" fmla="*/ 761 w 835"/>
                  <a:gd name="T13" fmla="*/ 24 h 150"/>
                  <a:gd name="T14" fmla="*/ 688 w 835"/>
                  <a:gd name="T15" fmla="*/ 12 h 150"/>
                  <a:gd name="T16" fmla="*/ 603 w 835"/>
                  <a:gd name="T17" fmla="*/ 6 h 150"/>
                  <a:gd name="T18" fmla="*/ 518 w 835"/>
                  <a:gd name="T19" fmla="*/ 0 h 150"/>
                  <a:gd name="T20" fmla="*/ 372 w 835"/>
                  <a:gd name="T21" fmla="*/ 12 h 150"/>
                  <a:gd name="T22" fmla="*/ 232 w 835"/>
                  <a:gd name="T23" fmla="*/ 36 h 150"/>
                  <a:gd name="T24" fmla="*/ 110 w 835"/>
                  <a:gd name="T25" fmla="*/ 78 h 150"/>
                  <a:gd name="T26" fmla="*/ 0 w 835"/>
                  <a:gd name="T27" fmla="*/ 132 h 150"/>
                  <a:gd name="T28" fmla="*/ 19 w 835"/>
                  <a:gd name="T29" fmla="*/ 150 h 150"/>
                  <a:gd name="T30" fmla="*/ 122 w 835"/>
                  <a:gd name="T31" fmla="*/ 96 h 150"/>
                  <a:gd name="T32" fmla="*/ 244 w 835"/>
                  <a:gd name="T33" fmla="*/ 54 h 150"/>
                  <a:gd name="T34" fmla="*/ 378 w 835"/>
                  <a:gd name="T35" fmla="*/ 30 h 150"/>
                  <a:gd name="T36" fmla="*/ 518 w 835"/>
                  <a:gd name="T37" fmla="*/ 18 h 150"/>
                  <a:gd name="T38" fmla="*/ 518 w 835"/>
                  <a:gd name="T39" fmla="*/ 18 h 15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35" h="150">
                    <a:moveTo>
                      <a:pt x="518" y="18"/>
                    </a:moveTo>
                    <a:lnTo>
                      <a:pt x="597" y="24"/>
                    </a:lnTo>
                    <a:lnTo>
                      <a:pt x="682" y="30"/>
                    </a:lnTo>
                    <a:lnTo>
                      <a:pt x="755" y="42"/>
                    </a:lnTo>
                    <a:lnTo>
                      <a:pt x="828" y="60"/>
                    </a:lnTo>
                    <a:lnTo>
                      <a:pt x="835" y="42"/>
                    </a:lnTo>
                    <a:lnTo>
                      <a:pt x="761" y="24"/>
                    </a:lnTo>
                    <a:lnTo>
                      <a:pt x="688" y="12"/>
                    </a:lnTo>
                    <a:lnTo>
                      <a:pt x="603" y="6"/>
                    </a:lnTo>
                    <a:lnTo>
                      <a:pt x="518" y="0"/>
                    </a:lnTo>
                    <a:lnTo>
                      <a:pt x="372" y="12"/>
                    </a:lnTo>
                    <a:lnTo>
                      <a:pt x="232" y="36"/>
                    </a:lnTo>
                    <a:lnTo>
                      <a:pt x="110" y="78"/>
                    </a:lnTo>
                    <a:lnTo>
                      <a:pt x="0" y="132"/>
                    </a:lnTo>
                    <a:lnTo>
                      <a:pt x="19" y="150"/>
                    </a:lnTo>
                    <a:lnTo>
                      <a:pt x="122" y="96"/>
                    </a:lnTo>
                    <a:lnTo>
                      <a:pt x="244" y="54"/>
                    </a:lnTo>
                    <a:lnTo>
                      <a:pt x="378" y="30"/>
                    </a:lnTo>
                    <a:lnTo>
                      <a:pt x="518" y="1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51" name="Freeform 30">
                <a:extLst>
                  <a:ext uri="{FF2B5EF4-FFF2-40B4-BE49-F238E27FC236}">
                    <a16:creationId xmlns:a16="http://schemas.microsoft.com/office/drawing/2014/main" id="{27ED62A3-AE60-4FAD-A14D-22BE8455CBB3}"/>
                  </a:ext>
                </a:extLst>
              </p:cNvPr>
              <p:cNvSpPr>
                <a:spLocks/>
              </p:cNvSpPr>
              <p:nvPr/>
            </p:nvSpPr>
            <p:spPr bwMode="hidden">
              <a:xfrm>
                <a:off x="1867" y="3853"/>
                <a:ext cx="171" cy="461"/>
              </a:xfrm>
              <a:custGeom>
                <a:avLst/>
                <a:gdLst>
                  <a:gd name="T0" fmla="*/ 31 w 171"/>
                  <a:gd name="T1" fmla="*/ 263 h 461"/>
                  <a:gd name="T2" fmla="*/ 43 w 171"/>
                  <a:gd name="T3" fmla="*/ 191 h 461"/>
                  <a:gd name="T4" fmla="*/ 67 w 171"/>
                  <a:gd name="T5" fmla="*/ 131 h 461"/>
                  <a:gd name="T6" fmla="*/ 116 w 171"/>
                  <a:gd name="T7" fmla="*/ 72 h 461"/>
                  <a:gd name="T8" fmla="*/ 171 w 171"/>
                  <a:gd name="T9" fmla="*/ 18 h 461"/>
                  <a:gd name="T10" fmla="*/ 153 w 171"/>
                  <a:gd name="T11" fmla="*/ 0 h 461"/>
                  <a:gd name="T12" fmla="*/ 86 w 171"/>
                  <a:gd name="T13" fmla="*/ 60 h 461"/>
                  <a:gd name="T14" fmla="*/ 43 w 171"/>
                  <a:gd name="T15" fmla="*/ 120 h 461"/>
                  <a:gd name="T16" fmla="*/ 13 w 171"/>
                  <a:gd name="T17" fmla="*/ 191 h 461"/>
                  <a:gd name="T18" fmla="*/ 0 w 171"/>
                  <a:gd name="T19" fmla="*/ 263 h 461"/>
                  <a:gd name="T20" fmla="*/ 6 w 171"/>
                  <a:gd name="T21" fmla="*/ 317 h 461"/>
                  <a:gd name="T22" fmla="*/ 25 w 171"/>
                  <a:gd name="T23" fmla="*/ 365 h 461"/>
                  <a:gd name="T24" fmla="*/ 49 w 171"/>
                  <a:gd name="T25" fmla="*/ 413 h 461"/>
                  <a:gd name="T26" fmla="*/ 86 w 171"/>
                  <a:gd name="T27" fmla="*/ 461 h 461"/>
                  <a:gd name="T28" fmla="*/ 122 w 171"/>
                  <a:gd name="T29" fmla="*/ 461 h 461"/>
                  <a:gd name="T30" fmla="*/ 86 w 171"/>
                  <a:gd name="T31" fmla="*/ 413 h 461"/>
                  <a:gd name="T32" fmla="*/ 55 w 171"/>
                  <a:gd name="T33" fmla="*/ 365 h 461"/>
                  <a:gd name="T34" fmla="*/ 37 w 171"/>
                  <a:gd name="T35" fmla="*/ 317 h 461"/>
                  <a:gd name="T36" fmla="*/ 31 w 171"/>
                  <a:gd name="T37" fmla="*/ 263 h 461"/>
                  <a:gd name="T38" fmla="*/ 31 w 171"/>
                  <a:gd name="T39" fmla="*/ 263 h 4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71" h="461">
                    <a:moveTo>
                      <a:pt x="31" y="263"/>
                    </a:moveTo>
                    <a:lnTo>
                      <a:pt x="43" y="191"/>
                    </a:lnTo>
                    <a:lnTo>
                      <a:pt x="67" y="131"/>
                    </a:lnTo>
                    <a:lnTo>
                      <a:pt x="116" y="72"/>
                    </a:lnTo>
                    <a:lnTo>
                      <a:pt x="171" y="18"/>
                    </a:lnTo>
                    <a:lnTo>
                      <a:pt x="153" y="0"/>
                    </a:lnTo>
                    <a:lnTo>
                      <a:pt x="86" y="60"/>
                    </a:lnTo>
                    <a:lnTo>
                      <a:pt x="43" y="120"/>
                    </a:lnTo>
                    <a:lnTo>
                      <a:pt x="13" y="191"/>
                    </a:lnTo>
                    <a:lnTo>
                      <a:pt x="0" y="263"/>
                    </a:lnTo>
                    <a:lnTo>
                      <a:pt x="6" y="317"/>
                    </a:lnTo>
                    <a:lnTo>
                      <a:pt x="25" y="365"/>
                    </a:lnTo>
                    <a:lnTo>
                      <a:pt x="49" y="413"/>
                    </a:lnTo>
                    <a:lnTo>
                      <a:pt x="86" y="461"/>
                    </a:lnTo>
                    <a:lnTo>
                      <a:pt x="122" y="461"/>
                    </a:lnTo>
                    <a:lnTo>
                      <a:pt x="86" y="413"/>
                    </a:lnTo>
                    <a:lnTo>
                      <a:pt x="55" y="365"/>
                    </a:lnTo>
                    <a:lnTo>
                      <a:pt x="37" y="317"/>
                    </a:lnTo>
                    <a:lnTo>
                      <a:pt x="31" y="26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47" name="Freeform 31">
                <a:extLst>
                  <a:ext uri="{FF2B5EF4-FFF2-40B4-BE49-F238E27FC236}">
                    <a16:creationId xmlns:a16="http://schemas.microsoft.com/office/drawing/2014/main" id="{3593F9B5-C587-41F3-8270-72039F6310E3}"/>
                  </a:ext>
                </a:extLst>
              </p:cNvPr>
              <p:cNvSpPr>
                <a:spLocks/>
              </p:cNvSpPr>
              <p:nvPr/>
            </p:nvSpPr>
            <p:spPr bwMode="hidden">
              <a:xfrm>
                <a:off x="2951" y="3751"/>
                <a:ext cx="360" cy="563"/>
              </a:xfrm>
              <a:custGeom>
                <a:avLst/>
                <a:gdLst>
                  <a:gd name="T0" fmla="*/ 360 w 360"/>
                  <a:gd name="T1" fmla="*/ 365 h 563"/>
                  <a:gd name="T2" fmla="*/ 353 w 360"/>
                  <a:gd name="T3" fmla="*/ 305 h 563"/>
                  <a:gd name="T4" fmla="*/ 335 w 360"/>
                  <a:gd name="T5" fmla="*/ 251 h 563"/>
                  <a:gd name="T6" fmla="*/ 305 w 360"/>
                  <a:gd name="T7" fmla="*/ 204 h 563"/>
                  <a:gd name="T8" fmla="*/ 262 w 360"/>
                  <a:gd name="T9" fmla="*/ 156 h 563"/>
                  <a:gd name="T10" fmla="*/ 213 w 360"/>
                  <a:gd name="T11" fmla="*/ 108 h 563"/>
                  <a:gd name="T12" fmla="*/ 159 w 360"/>
                  <a:gd name="T13" fmla="*/ 66 h 563"/>
                  <a:gd name="T14" fmla="*/ 92 w 360"/>
                  <a:gd name="T15" fmla="*/ 30 h 563"/>
                  <a:gd name="T16" fmla="*/ 19 w 360"/>
                  <a:gd name="T17" fmla="*/ 0 h 563"/>
                  <a:gd name="T18" fmla="*/ 0 w 360"/>
                  <a:gd name="T19" fmla="*/ 12 h 563"/>
                  <a:gd name="T20" fmla="*/ 67 w 360"/>
                  <a:gd name="T21" fmla="*/ 42 h 563"/>
                  <a:gd name="T22" fmla="*/ 134 w 360"/>
                  <a:gd name="T23" fmla="*/ 78 h 563"/>
                  <a:gd name="T24" fmla="*/ 189 w 360"/>
                  <a:gd name="T25" fmla="*/ 114 h 563"/>
                  <a:gd name="T26" fmla="*/ 238 w 360"/>
                  <a:gd name="T27" fmla="*/ 162 h 563"/>
                  <a:gd name="T28" fmla="*/ 274 w 360"/>
                  <a:gd name="T29" fmla="*/ 210 h 563"/>
                  <a:gd name="T30" fmla="*/ 299 w 360"/>
                  <a:gd name="T31" fmla="*/ 257 h 563"/>
                  <a:gd name="T32" fmla="*/ 317 w 360"/>
                  <a:gd name="T33" fmla="*/ 311 h 563"/>
                  <a:gd name="T34" fmla="*/ 323 w 360"/>
                  <a:gd name="T35" fmla="*/ 365 h 563"/>
                  <a:gd name="T36" fmla="*/ 317 w 360"/>
                  <a:gd name="T37" fmla="*/ 419 h 563"/>
                  <a:gd name="T38" fmla="*/ 299 w 360"/>
                  <a:gd name="T39" fmla="*/ 467 h 563"/>
                  <a:gd name="T40" fmla="*/ 274 w 360"/>
                  <a:gd name="T41" fmla="*/ 515 h 563"/>
                  <a:gd name="T42" fmla="*/ 238 w 360"/>
                  <a:gd name="T43" fmla="*/ 563 h 563"/>
                  <a:gd name="T44" fmla="*/ 268 w 360"/>
                  <a:gd name="T45" fmla="*/ 563 h 563"/>
                  <a:gd name="T46" fmla="*/ 311 w 360"/>
                  <a:gd name="T47" fmla="*/ 515 h 563"/>
                  <a:gd name="T48" fmla="*/ 335 w 360"/>
                  <a:gd name="T49" fmla="*/ 467 h 563"/>
                  <a:gd name="T50" fmla="*/ 353 w 360"/>
                  <a:gd name="T51" fmla="*/ 419 h 563"/>
                  <a:gd name="T52" fmla="*/ 360 w 360"/>
                  <a:gd name="T53" fmla="*/ 365 h 563"/>
                  <a:gd name="T54" fmla="*/ 360 w 360"/>
                  <a:gd name="T55" fmla="*/ 365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563">
                    <a:moveTo>
                      <a:pt x="360" y="365"/>
                    </a:moveTo>
                    <a:lnTo>
                      <a:pt x="353" y="305"/>
                    </a:lnTo>
                    <a:lnTo>
                      <a:pt x="335" y="251"/>
                    </a:lnTo>
                    <a:lnTo>
                      <a:pt x="305" y="204"/>
                    </a:lnTo>
                    <a:lnTo>
                      <a:pt x="262" y="156"/>
                    </a:lnTo>
                    <a:lnTo>
                      <a:pt x="213" y="108"/>
                    </a:lnTo>
                    <a:lnTo>
                      <a:pt x="159" y="66"/>
                    </a:lnTo>
                    <a:lnTo>
                      <a:pt x="92" y="30"/>
                    </a:lnTo>
                    <a:lnTo>
                      <a:pt x="19" y="0"/>
                    </a:lnTo>
                    <a:lnTo>
                      <a:pt x="0" y="12"/>
                    </a:lnTo>
                    <a:lnTo>
                      <a:pt x="67" y="42"/>
                    </a:lnTo>
                    <a:lnTo>
                      <a:pt x="134" y="78"/>
                    </a:lnTo>
                    <a:lnTo>
                      <a:pt x="189" y="114"/>
                    </a:lnTo>
                    <a:lnTo>
                      <a:pt x="238" y="162"/>
                    </a:lnTo>
                    <a:lnTo>
                      <a:pt x="274" y="210"/>
                    </a:lnTo>
                    <a:lnTo>
                      <a:pt x="299" y="257"/>
                    </a:lnTo>
                    <a:lnTo>
                      <a:pt x="317" y="311"/>
                    </a:lnTo>
                    <a:lnTo>
                      <a:pt x="323" y="365"/>
                    </a:lnTo>
                    <a:lnTo>
                      <a:pt x="317" y="419"/>
                    </a:lnTo>
                    <a:lnTo>
                      <a:pt x="299" y="467"/>
                    </a:lnTo>
                    <a:lnTo>
                      <a:pt x="274" y="515"/>
                    </a:lnTo>
                    <a:lnTo>
                      <a:pt x="238" y="563"/>
                    </a:lnTo>
                    <a:lnTo>
                      <a:pt x="268" y="563"/>
                    </a:lnTo>
                    <a:lnTo>
                      <a:pt x="311" y="515"/>
                    </a:lnTo>
                    <a:lnTo>
                      <a:pt x="335" y="467"/>
                    </a:lnTo>
                    <a:lnTo>
                      <a:pt x="353" y="419"/>
                    </a:lnTo>
                    <a:lnTo>
                      <a:pt x="360" y="365"/>
                    </a:lnTo>
                    <a:lnTo>
                      <a:pt x="360" y="36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8" name="Freeform 32">
                <a:extLst>
                  <a:ext uri="{FF2B5EF4-FFF2-40B4-BE49-F238E27FC236}">
                    <a16:creationId xmlns:a16="http://schemas.microsoft.com/office/drawing/2014/main" id="{F231BF0E-8AE4-487A-BA91-46F3562E40BD}"/>
                  </a:ext>
                </a:extLst>
              </p:cNvPr>
              <p:cNvSpPr>
                <a:spLocks/>
              </p:cNvSpPr>
              <p:nvPr/>
            </p:nvSpPr>
            <p:spPr bwMode="hidden">
              <a:xfrm>
                <a:off x="2318" y="3631"/>
                <a:ext cx="1078" cy="425"/>
              </a:xfrm>
              <a:custGeom>
                <a:avLst/>
                <a:gdLst>
                  <a:gd name="T0" fmla="*/ 1053 w 1078"/>
                  <a:gd name="T1" fmla="*/ 425 h 425"/>
                  <a:gd name="T2" fmla="*/ 1078 w 1078"/>
                  <a:gd name="T3" fmla="*/ 419 h 425"/>
                  <a:gd name="T4" fmla="*/ 1066 w 1078"/>
                  <a:gd name="T5" fmla="*/ 377 h 425"/>
                  <a:gd name="T6" fmla="*/ 1047 w 1078"/>
                  <a:gd name="T7" fmla="*/ 336 h 425"/>
                  <a:gd name="T8" fmla="*/ 986 w 1078"/>
                  <a:gd name="T9" fmla="*/ 252 h 425"/>
                  <a:gd name="T10" fmla="*/ 907 w 1078"/>
                  <a:gd name="T11" fmla="*/ 180 h 425"/>
                  <a:gd name="T12" fmla="*/ 810 w 1078"/>
                  <a:gd name="T13" fmla="*/ 120 h 425"/>
                  <a:gd name="T14" fmla="*/ 694 w 1078"/>
                  <a:gd name="T15" fmla="*/ 72 h 425"/>
                  <a:gd name="T16" fmla="*/ 560 w 1078"/>
                  <a:gd name="T17" fmla="*/ 30 h 425"/>
                  <a:gd name="T18" fmla="*/ 420 w 1078"/>
                  <a:gd name="T19" fmla="*/ 6 h 425"/>
                  <a:gd name="T20" fmla="*/ 268 w 1078"/>
                  <a:gd name="T21" fmla="*/ 0 h 425"/>
                  <a:gd name="T22" fmla="*/ 134 w 1078"/>
                  <a:gd name="T23" fmla="*/ 6 h 425"/>
                  <a:gd name="T24" fmla="*/ 0 w 1078"/>
                  <a:gd name="T25" fmla="*/ 24 h 425"/>
                  <a:gd name="T26" fmla="*/ 12 w 1078"/>
                  <a:gd name="T27" fmla="*/ 36 h 425"/>
                  <a:gd name="T28" fmla="*/ 134 w 1078"/>
                  <a:gd name="T29" fmla="*/ 18 h 425"/>
                  <a:gd name="T30" fmla="*/ 268 w 1078"/>
                  <a:gd name="T31" fmla="*/ 12 h 425"/>
                  <a:gd name="T32" fmla="*/ 420 w 1078"/>
                  <a:gd name="T33" fmla="*/ 18 h 425"/>
                  <a:gd name="T34" fmla="*/ 554 w 1078"/>
                  <a:gd name="T35" fmla="*/ 42 h 425"/>
                  <a:gd name="T36" fmla="*/ 682 w 1078"/>
                  <a:gd name="T37" fmla="*/ 84 h 425"/>
                  <a:gd name="T38" fmla="*/ 798 w 1078"/>
                  <a:gd name="T39" fmla="*/ 132 h 425"/>
                  <a:gd name="T40" fmla="*/ 895 w 1078"/>
                  <a:gd name="T41" fmla="*/ 192 h 425"/>
                  <a:gd name="T42" fmla="*/ 968 w 1078"/>
                  <a:gd name="T43" fmla="*/ 264 h 425"/>
                  <a:gd name="T44" fmla="*/ 999 w 1078"/>
                  <a:gd name="T45" fmla="*/ 300 h 425"/>
                  <a:gd name="T46" fmla="*/ 1023 w 1078"/>
                  <a:gd name="T47" fmla="*/ 342 h 425"/>
                  <a:gd name="T48" fmla="*/ 1041 w 1078"/>
                  <a:gd name="T49" fmla="*/ 383 h 425"/>
                  <a:gd name="T50" fmla="*/ 1053 w 1078"/>
                  <a:gd name="T51" fmla="*/ 425 h 425"/>
                  <a:gd name="T52" fmla="*/ 1053 w 1078"/>
                  <a:gd name="T53"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8" h="425">
                    <a:moveTo>
                      <a:pt x="1053" y="425"/>
                    </a:moveTo>
                    <a:lnTo>
                      <a:pt x="1078" y="419"/>
                    </a:lnTo>
                    <a:lnTo>
                      <a:pt x="1066" y="377"/>
                    </a:lnTo>
                    <a:lnTo>
                      <a:pt x="1047" y="336"/>
                    </a:lnTo>
                    <a:lnTo>
                      <a:pt x="986" y="252"/>
                    </a:lnTo>
                    <a:lnTo>
                      <a:pt x="907" y="180"/>
                    </a:lnTo>
                    <a:lnTo>
                      <a:pt x="810" y="120"/>
                    </a:lnTo>
                    <a:lnTo>
                      <a:pt x="694" y="72"/>
                    </a:lnTo>
                    <a:lnTo>
                      <a:pt x="560" y="30"/>
                    </a:lnTo>
                    <a:lnTo>
                      <a:pt x="420" y="6"/>
                    </a:lnTo>
                    <a:lnTo>
                      <a:pt x="268" y="0"/>
                    </a:lnTo>
                    <a:lnTo>
                      <a:pt x="134" y="6"/>
                    </a:lnTo>
                    <a:lnTo>
                      <a:pt x="0" y="24"/>
                    </a:lnTo>
                    <a:lnTo>
                      <a:pt x="12" y="36"/>
                    </a:lnTo>
                    <a:lnTo>
                      <a:pt x="134" y="18"/>
                    </a:lnTo>
                    <a:lnTo>
                      <a:pt x="268" y="12"/>
                    </a:lnTo>
                    <a:lnTo>
                      <a:pt x="420" y="18"/>
                    </a:lnTo>
                    <a:lnTo>
                      <a:pt x="554" y="42"/>
                    </a:lnTo>
                    <a:lnTo>
                      <a:pt x="682" y="84"/>
                    </a:lnTo>
                    <a:lnTo>
                      <a:pt x="798" y="132"/>
                    </a:lnTo>
                    <a:lnTo>
                      <a:pt x="895" y="192"/>
                    </a:lnTo>
                    <a:lnTo>
                      <a:pt x="968" y="264"/>
                    </a:lnTo>
                    <a:lnTo>
                      <a:pt x="999" y="300"/>
                    </a:lnTo>
                    <a:lnTo>
                      <a:pt x="1023" y="342"/>
                    </a:lnTo>
                    <a:lnTo>
                      <a:pt x="1041" y="383"/>
                    </a:lnTo>
                    <a:lnTo>
                      <a:pt x="1053" y="425"/>
                    </a:lnTo>
                    <a:lnTo>
                      <a:pt x="1053" y="42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9" name="Freeform 33">
                <a:extLst>
                  <a:ext uri="{FF2B5EF4-FFF2-40B4-BE49-F238E27FC236}">
                    <a16:creationId xmlns:a16="http://schemas.microsoft.com/office/drawing/2014/main" id="{417FB8DB-F289-4B25-9853-9A835FB04B0F}"/>
                  </a:ext>
                </a:extLst>
              </p:cNvPr>
              <p:cNvSpPr>
                <a:spLocks/>
              </p:cNvSpPr>
              <p:nvPr/>
            </p:nvSpPr>
            <p:spPr bwMode="hidden">
              <a:xfrm>
                <a:off x="3304" y="4080"/>
                <a:ext cx="98" cy="234"/>
              </a:xfrm>
              <a:custGeom>
                <a:avLst/>
                <a:gdLst>
                  <a:gd name="T0" fmla="*/ 0 w 98"/>
                  <a:gd name="T1" fmla="*/ 234 h 234"/>
                  <a:gd name="T2" fmla="*/ 25 w 98"/>
                  <a:gd name="T3" fmla="*/ 234 h 234"/>
                  <a:gd name="T4" fmla="*/ 55 w 98"/>
                  <a:gd name="T5" fmla="*/ 186 h 234"/>
                  <a:gd name="T6" fmla="*/ 80 w 98"/>
                  <a:gd name="T7" fmla="*/ 138 h 234"/>
                  <a:gd name="T8" fmla="*/ 92 w 98"/>
                  <a:gd name="T9" fmla="*/ 90 h 234"/>
                  <a:gd name="T10" fmla="*/ 98 w 98"/>
                  <a:gd name="T11" fmla="*/ 36 h 234"/>
                  <a:gd name="T12" fmla="*/ 98 w 98"/>
                  <a:gd name="T13" fmla="*/ 0 h 234"/>
                  <a:gd name="T14" fmla="*/ 74 w 98"/>
                  <a:gd name="T15" fmla="*/ 0 h 234"/>
                  <a:gd name="T16" fmla="*/ 74 w 98"/>
                  <a:gd name="T17" fmla="*/ 36 h 234"/>
                  <a:gd name="T18" fmla="*/ 67 w 98"/>
                  <a:gd name="T19" fmla="*/ 90 h 234"/>
                  <a:gd name="T20" fmla="*/ 55 w 98"/>
                  <a:gd name="T21" fmla="*/ 138 h 234"/>
                  <a:gd name="T22" fmla="*/ 31 w 98"/>
                  <a:gd name="T23" fmla="*/ 186 h 234"/>
                  <a:gd name="T24" fmla="*/ 0 w 98"/>
                  <a:gd name="T25" fmla="*/ 234 h 234"/>
                  <a:gd name="T26" fmla="*/ 0 w 98"/>
                  <a:gd name="T2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234">
                    <a:moveTo>
                      <a:pt x="0" y="234"/>
                    </a:moveTo>
                    <a:lnTo>
                      <a:pt x="25" y="234"/>
                    </a:lnTo>
                    <a:lnTo>
                      <a:pt x="55" y="186"/>
                    </a:lnTo>
                    <a:lnTo>
                      <a:pt x="80" y="138"/>
                    </a:lnTo>
                    <a:lnTo>
                      <a:pt x="92" y="90"/>
                    </a:lnTo>
                    <a:lnTo>
                      <a:pt x="98" y="36"/>
                    </a:lnTo>
                    <a:lnTo>
                      <a:pt x="98" y="0"/>
                    </a:lnTo>
                    <a:lnTo>
                      <a:pt x="74" y="0"/>
                    </a:lnTo>
                    <a:lnTo>
                      <a:pt x="74" y="36"/>
                    </a:lnTo>
                    <a:lnTo>
                      <a:pt x="67" y="90"/>
                    </a:lnTo>
                    <a:lnTo>
                      <a:pt x="55" y="138"/>
                    </a:lnTo>
                    <a:lnTo>
                      <a:pt x="31" y="186"/>
                    </a:lnTo>
                    <a:lnTo>
                      <a:pt x="0" y="234"/>
                    </a:lnTo>
                    <a:lnTo>
                      <a:pt x="0" y="234"/>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55" name="Freeform 34">
                <a:extLst>
                  <a:ext uri="{FF2B5EF4-FFF2-40B4-BE49-F238E27FC236}">
                    <a16:creationId xmlns:a16="http://schemas.microsoft.com/office/drawing/2014/main" id="{DC8006CB-C0E5-4A1A-9D68-9D48F38C5A24}"/>
                  </a:ext>
                </a:extLst>
              </p:cNvPr>
              <p:cNvSpPr>
                <a:spLocks/>
              </p:cNvSpPr>
              <p:nvPr/>
            </p:nvSpPr>
            <p:spPr bwMode="hidden">
              <a:xfrm>
                <a:off x="1776" y="3673"/>
                <a:ext cx="481" cy="641"/>
              </a:xfrm>
              <a:custGeom>
                <a:avLst/>
                <a:gdLst>
                  <a:gd name="T0" fmla="*/ 18 w 481"/>
                  <a:gd name="T1" fmla="*/ 443 h 641"/>
                  <a:gd name="T2" fmla="*/ 24 w 481"/>
                  <a:gd name="T3" fmla="*/ 371 h 641"/>
                  <a:gd name="T4" fmla="*/ 55 w 481"/>
                  <a:gd name="T5" fmla="*/ 305 h 641"/>
                  <a:gd name="T6" fmla="*/ 91 w 481"/>
                  <a:gd name="T7" fmla="*/ 246 h 641"/>
                  <a:gd name="T8" fmla="*/ 146 w 481"/>
                  <a:gd name="T9" fmla="*/ 186 h 641"/>
                  <a:gd name="T10" fmla="*/ 213 w 481"/>
                  <a:gd name="T11" fmla="*/ 132 h 641"/>
                  <a:gd name="T12" fmla="*/ 292 w 481"/>
                  <a:gd name="T13" fmla="*/ 84 h 641"/>
                  <a:gd name="T14" fmla="*/ 384 w 481"/>
                  <a:gd name="T15" fmla="*/ 48 h 641"/>
                  <a:gd name="T16" fmla="*/ 481 w 481"/>
                  <a:gd name="T17" fmla="*/ 12 h 641"/>
                  <a:gd name="T18" fmla="*/ 457 w 481"/>
                  <a:gd name="T19" fmla="*/ 0 h 641"/>
                  <a:gd name="T20" fmla="*/ 359 w 481"/>
                  <a:gd name="T21" fmla="*/ 36 h 641"/>
                  <a:gd name="T22" fmla="*/ 274 w 481"/>
                  <a:gd name="T23" fmla="*/ 78 h 641"/>
                  <a:gd name="T24" fmla="*/ 195 w 481"/>
                  <a:gd name="T25" fmla="*/ 126 h 641"/>
                  <a:gd name="T26" fmla="*/ 128 w 481"/>
                  <a:gd name="T27" fmla="*/ 180 h 641"/>
                  <a:gd name="T28" fmla="*/ 73 w 481"/>
                  <a:gd name="T29" fmla="*/ 240 h 641"/>
                  <a:gd name="T30" fmla="*/ 37 w 481"/>
                  <a:gd name="T31" fmla="*/ 305 h 641"/>
                  <a:gd name="T32" fmla="*/ 6 w 481"/>
                  <a:gd name="T33" fmla="*/ 371 h 641"/>
                  <a:gd name="T34" fmla="*/ 0 w 481"/>
                  <a:gd name="T35" fmla="*/ 443 h 641"/>
                  <a:gd name="T36" fmla="*/ 6 w 481"/>
                  <a:gd name="T37" fmla="*/ 497 h 641"/>
                  <a:gd name="T38" fmla="*/ 18 w 481"/>
                  <a:gd name="T39" fmla="*/ 545 h 641"/>
                  <a:gd name="T40" fmla="*/ 43 w 481"/>
                  <a:gd name="T41" fmla="*/ 593 h 641"/>
                  <a:gd name="T42" fmla="*/ 73 w 481"/>
                  <a:gd name="T43" fmla="*/ 641 h 641"/>
                  <a:gd name="T44" fmla="*/ 97 w 481"/>
                  <a:gd name="T45" fmla="*/ 641 h 641"/>
                  <a:gd name="T46" fmla="*/ 67 w 481"/>
                  <a:gd name="T47" fmla="*/ 593 h 641"/>
                  <a:gd name="T48" fmla="*/ 43 w 481"/>
                  <a:gd name="T49" fmla="*/ 545 h 641"/>
                  <a:gd name="T50" fmla="*/ 24 w 481"/>
                  <a:gd name="T51" fmla="*/ 497 h 641"/>
                  <a:gd name="T52" fmla="*/ 18 w 481"/>
                  <a:gd name="T53" fmla="*/ 443 h 641"/>
                  <a:gd name="T54" fmla="*/ 18 w 481"/>
                  <a:gd name="T55" fmla="*/ 443 h 64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81" h="641">
                    <a:moveTo>
                      <a:pt x="18" y="443"/>
                    </a:moveTo>
                    <a:lnTo>
                      <a:pt x="24" y="371"/>
                    </a:lnTo>
                    <a:lnTo>
                      <a:pt x="55" y="305"/>
                    </a:lnTo>
                    <a:lnTo>
                      <a:pt x="91" y="246"/>
                    </a:lnTo>
                    <a:lnTo>
                      <a:pt x="146" y="186"/>
                    </a:lnTo>
                    <a:lnTo>
                      <a:pt x="213" y="132"/>
                    </a:lnTo>
                    <a:lnTo>
                      <a:pt x="292" y="84"/>
                    </a:lnTo>
                    <a:lnTo>
                      <a:pt x="384" y="48"/>
                    </a:lnTo>
                    <a:lnTo>
                      <a:pt x="481" y="12"/>
                    </a:lnTo>
                    <a:lnTo>
                      <a:pt x="457" y="0"/>
                    </a:lnTo>
                    <a:lnTo>
                      <a:pt x="359" y="36"/>
                    </a:lnTo>
                    <a:lnTo>
                      <a:pt x="274" y="78"/>
                    </a:lnTo>
                    <a:lnTo>
                      <a:pt x="195" y="126"/>
                    </a:lnTo>
                    <a:lnTo>
                      <a:pt x="128" y="180"/>
                    </a:lnTo>
                    <a:lnTo>
                      <a:pt x="73" y="240"/>
                    </a:lnTo>
                    <a:lnTo>
                      <a:pt x="37" y="305"/>
                    </a:lnTo>
                    <a:lnTo>
                      <a:pt x="6" y="371"/>
                    </a:lnTo>
                    <a:lnTo>
                      <a:pt x="0" y="443"/>
                    </a:lnTo>
                    <a:lnTo>
                      <a:pt x="6" y="497"/>
                    </a:lnTo>
                    <a:lnTo>
                      <a:pt x="18" y="545"/>
                    </a:lnTo>
                    <a:lnTo>
                      <a:pt x="43" y="593"/>
                    </a:lnTo>
                    <a:lnTo>
                      <a:pt x="73" y="641"/>
                    </a:lnTo>
                    <a:lnTo>
                      <a:pt x="97" y="641"/>
                    </a:lnTo>
                    <a:lnTo>
                      <a:pt x="67" y="593"/>
                    </a:lnTo>
                    <a:lnTo>
                      <a:pt x="43" y="545"/>
                    </a:lnTo>
                    <a:lnTo>
                      <a:pt x="24" y="497"/>
                    </a:lnTo>
                    <a:lnTo>
                      <a:pt x="18" y="4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51" name="Freeform 35">
                <a:extLst>
                  <a:ext uri="{FF2B5EF4-FFF2-40B4-BE49-F238E27FC236}">
                    <a16:creationId xmlns:a16="http://schemas.microsoft.com/office/drawing/2014/main" id="{AA810D3B-0BB5-40C0-A97F-9F1EA587FEE2}"/>
                  </a:ext>
                </a:extLst>
              </p:cNvPr>
              <p:cNvSpPr>
                <a:spLocks noEditPoints="1"/>
              </p:cNvSpPr>
              <p:nvPr/>
            </p:nvSpPr>
            <p:spPr bwMode="hidden">
              <a:xfrm>
                <a:off x="4200" y="3402"/>
                <a:ext cx="1201" cy="731"/>
              </a:xfrm>
              <a:custGeom>
                <a:avLst/>
                <a:gdLst>
                  <a:gd name="T0" fmla="*/ 484 w 1201"/>
                  <a:gd name="T1" fmla="*/ 6 h 731"/>
                  <a:gd name="T2" fmla="*/ 263 w 1201"/>
                  <a:gd name="T3" fmla="*/ 60 h 731"/>
                  <a:gd name="T4" fmla="*/ 101 w 1201"/>
                  <a:gd name="T5" fmla="*/ 162 h 731"/>
                  <a:gd name="T6" fmla="*/ 12 w 1201"/>
                  <a:gd name="T7" fmla="*/ 294 h 731"/>
                  <a:gd name="T8" fmla="*/ 0 w 1201"/>
                  <a:gd name="T9" fmla="*/ 366 h 731"/>
                  <a:gd name="T10" fmla="*/ 12 w 1201"/>
                  <a:gd name="T11" fmla="*/ 437 h 731"/>
                  <a:gd name="T12" fmla="*/ 101 w 1201"/>
                  <a:gd name="T13" fmla="*/ 569 h 731"/>
                  <a:gd name="T14" fmla="*/ 263 w 1201"/>
                  <a:gd name="T15" fmla="*/ 671 h 731"/>
                  <a:gd name="T16" fmla="*/ 484 w 1201"/>
                  <a:gd name="T17" fmla="*/ 725 h 731"/>
                  <a:gd name="T18" fmla="*/ 723 w 1201"/>
                  <a:gd name="T19" fmla="*/ 725 h 731"/>
                  <a:gd name="T20" fmla="*/ 938 w 1201"/>
                  <a:gd name="T21" fmla="*/ 671 h 731"/>
                  <a:gd name="T22" fmla="*/ 1100 w 1201"/>
                  <a:gd name="T23" fmla="*/ 569 h 731"/>
                  <a:gd name="T24" fmla="*/ 1189 w 1201"/>
                  <a:gd name="T25" fmla="*/ 437 h 731"/>
                  <a:gd name="T26" fmla="*/ 1201 w 1201"/>
                  <a:gd name="T27" fmla="*/ 366 h 731"/>
                  <a:gd name="T28" fmla="*/ 1189 w 1201"/>
                  <a:gd name="T29" fmla="*/ 294 h 731"/>
                  <a:gd name="T30" fmla="*/ 1100 w 1201"/>
                  <a:gd name="T31" fmla="*/ 162 h 731"/>
                  <a:gd name="T32" fmla="*/ 938 w 1201"/>
                  <a:gd name="T33" fmla="*/ 60 h 731"/>
                  <a:gd name="T34" fmla="*/ 723 w 1201"/>
                  <a:gd name="T35" fmla="*/ 6 h 731"/>
                  <a:gd name="T36" fmla="*/ 604 w 1201"/>
                  <a:gd name="T37" fmla="*/ 0 h 731"/>
                  <a:gd name="T38" fmla="*/ 490 w 1201"/>
                  <a:gd name="T39" fmla="*/ 701 h 731"/>
                  <a:gd name="T40" fmla="*/ 287 w 1201"/>
                  <a:gd name="T41" fmla="*/ 647 h 731"/>
                  <a:gd name="T42" fmla="*/ 131 w 1201"/>
                  <a:gd name="T43" fmla="*/ 557 h 731"/>
                  <a:gd name="T44" fmla="*/ 48 w 1201"/>
                  <a:gd name="T45" fmla="*/ 437 h 731"/>
                  <a:gd name="T46" fmla="*/ 36 w 1201"/>
                  <a:gd name="T47" fmla="*/ 366 h 731"/>
                  <a:gd name="T48" fmla="*/ 48 w 1201"/>
                  <a:gd name="T49" fmla="*/ 300 h 731"/>
                  <a:gd name="T50" fmla="*/ 131 w 1201"/>
                  <a:gd name="T51" fmla="*/ 174 h 731"/>
                  <a:gd name="T52" fmla="*/ 287 w 1201"/>
                  <a:gd name="T53" fmla="*/ 84 h 731"/>
                  <a:gd name="T54" fmla="*/ 490 w 1201"/>
                  <a:gd name="T55" fmla="*/ 30 h 731"/>
                  <a:gd name="T56" fmla="*/ 717 w 1201"/>
                  <a:gd name="T57" fmla="*/ 30 h 731"/>
                  <a:gd name="T58" fmla="*/ 920 w 1201"/>
                  <a:gd name="T59" fmla="*/ 84 h 731"/>
                  <a:gd name="T60" fmla="*/ 1070 w 1201"/>
                  <a:gd name="T61" fmla="*/ 174 h 731"/>
                  <a:gd name="T62" fmla="*/ 1153 w 1201"/>
                  <a:gd name="T63" fmla="*/ 300 h 731"/>
                  <a:gd name="T64" fmla="*/ 1153 w 1201"/>
                  <a:gd name="T65" fmla="*/ 437 h 731"/>
                  <a:gd name="T66" fmla="*/ 1070 w 1201"/>
                  <a:gd name="T67" fmla="*/ 557 h 731"/>
                  <a:gd name="T68" fmla="*/ 920 w 1201"/>
                  <a:gd name="T69" fmla="*/ 647 h 731"/>
                  <a:gd name="T70" fmla="*/ 717 w 1201"/>
                  <a:gd name="T71" fmla="*/ 701 h 731"/>
                  <a:gd name="T72" fmla="*/ 604 w 1201"/>
                  <a:gd name="T73" fmla="*/ 70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1" h="731">
                    <a:moveTo>
                      <a:pt x="604" y="0"/>
                    </a:moveTo>
                    <a:lnTo>
                      <a:pt x="484" y="6"/>
                    </a:lnTo>
                    <a:lnTo>
                      <a:pt x="370" y="30"/>
                    </a:lnTo>
                    <a:lnTo>
                      <a:pt x="263" y="60"/>
                    </a:lnTo>
                    <a:lnTo>
                      <a:pt x="179" y="108"/>
                    </a:lnTo>
                    <a:lnTo>
                      <a:pt x="101" y="162"/>
                    </a:lnTo>
                    <a:lnTo>
                      <a:pt x="48" y="222"/>
                    </a:lnTo>
                    <a:lnTo>
                      <a:pt x="12" y="294"/>
                    </a:lnTo>
                    <a:lnTo>
                      <a:pt x="6" y="330"/>
                    </a:lnTo>
                    <a:lnTo>
                      <a:pt x="0" y="366"/>
                    </a:lnTo>
                    <a:lnTo>
                      <a:pt x="6" y="401"/>
                    </a:lnTo>
                    <a:lnTo>
                      <a:pt x="12" y="437"/>
                    </a:lnTo>
                    <a:lnTo>
                      <a:pt x="48" y="509"/>
                    </a:lnTo>
                    <a:lnTo>
                      <a:pt x="101" y="569"/>
                    </a:lnTo>
                    <a:lnTo>
                      <a:pt x="179" y="623"/>
                    </a:lnTo>
                    <a:lnTo>
                      <a:pt x="263" y="671"/>
                    </a:lnTo>
                    <a:lnTo>
                      <a:pt x="370" y="701"/>
                    </a:lnTo>
                    <a:lnTo>
                      <a:pt x="484" y="725"/>
                    </a:lnTo>
                    <a:lnTo>
                      <a:pt x="604" y="731"/>
                    </a:lnTo>
                    <a:lnTo>
                      <a:pt x="723" y="725"/>
                    </a:lnTo>
                    <a:lnTo>
                      <a:pt x="837" y="701"/>
                    </a:lnTo>
                    <a:lnTo>
                      <a:pt x="938" y="671"/>
                    </a:lnTo>
                    <a:lnTo>
                      <a:pt x="1028" y="623"/>
                    </a:lnTo>
                    <a:lnTo>
                      <a:pt x="1100" y="569"/>
                    </a:lnTo>
                    <a:lnTo>
                      <a:pt x="1153" y="509"/>
                    </a:lnTo>
                    <a:lnTo>
                      <a:pt x="1189" y="437"/>
                    </a:lnTo>
                    <a:lnTo>
                      <a:pt x="1201" y="401"/>
                    </a:lnTo>
                    <a:lnTo>
                      <a:pt x="1201" y="366"/>
                    </a:lnTo>
                    <a:lnTo>
                      <a:pt x="1201" y="330"/>
                    </a:lnTo>
                    <a:lnTo>
                      <a:pt x="1189" y="294"/>
                    </a:lnTo>
                    <a:lnTo>
                      <a:pt x="1153" y="222"/>
                    </a:lnTo>
                    <a:lnTo>
                      <a:pt x="1100" y="162"/>
                    </a:lnTo>
                    <a:lnTo>
                      <a:pt x="1028" y="108"/>
                    </a:lnTo>
                    <a:lnTo>
                      <a:pt x="938" y="60"/>
                    </a:lnTo>
                    <a:lnTo>
                      <a:pt x="837" y="30"/>
                    </a:lnTo>
                    <a:lnTo>
                      <a:pt x="723" y="6"/>
                    </a:lnTo>
                    <a:lnTo>
                      <a:pt x="604" y="0"/>
                    </a:lnTo>
                    <a:lnTo>
                      <a:pt x="604" y="0"/>
                    </a:lnTo>
                    <a:close/>
                    <a:moveTo>
                      <a:pt x="604" y="707"/>
                    </a:moveTo>
                    <a:lnTo>
                      <a:pt x="490" y="701"/>
                    </a:lnTo>
                    <a:lnTo>
                      <a:pt x="382" y="683"/>
                    </a:lnTo>
                    <a:lnTo>
                      <a:pt x="287" y="647"/>
                    </a:lnTo>
                    <a:lnTo>
                      <a:pt x="203" y="611"/>
                    </a:lnTo>
                    <a:lnTo>
                      <a:pt x="131" y="557"/>
                    </a:lnTo>
                    <a:lnTo>
                      <a:pt x="83" y="497"/>
                    </a:lnTo>
                    <a:lnTo>
                      <a:pt x="48" y="437"/>
                    </a:lnTo>
                    <a:lnTo>
                      <a:pt x="42" y="401"/>
                    </a:lnTo>
                    <a:lnTo>
                      <a:pt x="36" y="366"/>
                    </a:lnTo>
                    <a:lnTo>
                      <a:pt x="42" y="330"/>
                    </a:lnTo>
                    <a:lnTo>
                      <a:pt x="48" y="300"/>
                    </a:lnTo>
                    <a:lnTo>
                      <a:pt x="83" y="234"/>
                    </a:lnTo>
                    <a:lnTo>
                      <a:pt x="131" y="174"/>
                    </a:lnTo>
                    <a:lnTo>
                      <a:pt x="203" y="126"/>
                    </a:lnTo>
                    <a:lnTo>
                      <a:pt x="287" y="84"/>
                    </a:lnTo>
                    <a:lnTo>
                      <a:pt x="382" y="54"/>
                    </a:lnTo>
                    <a:lnTo>
                      <a:pt x="490" y="30"/>
                    </a:lnTo>
                    <a:lnTo>
                      <a:pt x="604" y="24"/>
                    </a:lnTo>
                    <a:lnTo>
                      <a:pt x="717" y="30"/>
                    </a:lnTo>
                    <a:lnTo>
                      <a:pt x="825" y="54"/>
                    </a:lnTo>
                    <a:lnTo>
                      <a:pt x="920" y="84"/>
                    </a:lnTo>
                    <a:lnTo>
                      <a:pt x="1004" y="126"/>
                    </a:lnTo>
                    <a:lnTo>
                      <a:pt x="1070" y="174"/>
                    </a:lnTo>
                    <a:lnTo>
                      <a:pt x="1124" y="234"/>
                    </a:lnTo>
                    <a:lnTo>
                      <a:pt x="1153" y="300"/>
                    </a:lnTo>
                    <a:lnTo>
                      <a:pt x="1165" y="366"/>
                    </a:lnTo>
                    <a:lnTo>
                      <a:pt x="1153" y="437"/>
                    </a:lnTo>
                    <a:lnTo>
                      <a:pt x="1124" y="497"/>
                    </a:lnTo>
                    <a:lnTo>
                      <a:pt x="1070" y="557"/>
                    </a:lnTo>
                    <a:lnTo>
                      <a:pt x="1004" y="611"/>
                    </a:lnTo>
                    <a:lnTo>
                      <a:pt x="920" y="647"/>
                    </a:lnTo>
                    <a:lnTo>
                      <a:pt x="825" y="683"/>
                    </a:lnTo>
                    <a:lnTo>
                      <a:pt x="717" y="701"/>
                    </a:lnTo>
                    <a:lnTo>
                      <a:pt x="604" y="707"/>
                    </a:lnTo>
                    <a:lnTo>
                      <a:pt x="604" y="707"/>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2" name="Freeform 36">
                <a:extLst>
                  <a:ext uri="{FF2B5EF4-FFF2-40B4-BE49-F238E27FC236}">
                    <a16:creationId xmlns:a16="http://schemas.microsoft.com/office/drawing/2014/main" id="{5BA4D9C8-1FB7-4FA0-9E00-38C928F6B879}"/>
                  </a:ext>
                </a:extLst>
              </p:cNvPr>
              <p:cNvSpPr>
                <a:spLocks/>
              </p:cNvSpPr>
              <p:nvPr/>
            </p:nvSpPr>
            <p:spPr bwMode="hidden">
              <a:xfrm>
                <a:off x="4128" y="3366"/>
                <a:ext cx="544" cy="737"/>
              </a:xfrm>
              <a:custGeom>
                <a:avLst/>
                <a:gdLst>
                  <a:gd name="T0" fmla="*/ 24 w 544"/>
                  <a:gd name="T1" fmla="*/ 402 h 737"/>
                  <a:gd name="T2" fmla="*/ 36 w 544"/>
                  <a:gd name="T3" fmla="*/ 330 h 737"/>
                  <a:gd name="T4" fmla="*/ 66 w 544"/>
                  <a:gd name="T5" fmla="*/ 264 h 737"/>
                  <a:gd name="T6" fmla="*/ 108 w 544"/>
                  <a:gd name="T7" fmla="*/ 204 h 737"/>
                  <a:gd name="T8" fmla="*/ 173 w 544"/>
                  <a:gd name="T9" fmla="*/ 150 h 737"/>
                  <a:gd name="T10" fmla="*/ 251 w 544"/>
                  <a:gd name="T11" fmla="*/ 102 h 737"/>
                  <a:gd name="T12" fmla="*/ 335 w 544"/>
                  <a:gd name="T13" fmla="*/ 60 h 737"/>
                  <a:gd name="T14" fmla="*/ 436 w 544"/>
                  <a:gd name="T15" fmla="*/ 30 h 737"/>
                  <a:gd name="T16" fmla="*/ 544 w 544"/>
                  <a:gd name="T17" fmla="*/ 12 h 737"/>
                  <a:gd name="T18" fmla="*/ 544 w 544"/>
                  <a:gd name="T19" fmla="*/ 0 h 737"/>
                  <a:gd name="T20" fmla="*/ 430 w 544"/>
                  <a:gd name="T21" fmla="*/ 18 h 737"/>
                  <a:gd name="T22" fmla="*/ 329 w 544"/>
                  <a:gd name="T23" fmla="*/ 48 h 737"/>
                  <a:gd name="T24" fmla="*/ 233 w 544"/>
                  <a:gd name="T25" fmla="*/ 90 h 737"/>
                  <a:gd name="T26" fmla="*/ 155 w 544"/>
                  <a:gd name="T27" fmla="*/ 138 h 737"/>
                  <a:gd name="T28" fmla="*/ 90 w 544"/>
                  <a:gd name="T29" fmla="*/ 198 h 737"/>
                  <a:gd name="T30" fmla="*/ 42 w 544"/>
                  <a:gd name="T31" fmla="*/ 258 h 737"/>
                  <a:gd name="T32" fmla="*/ 12 w 544"/>
                  <a:gd name="T33" fmla="*/ 330 h 737"/>
                  <a:gd name="T34" fmla="*/ 0 w 544"/>
                  <a:gd name="T35" fmla="*/ 402 h 737"/>
                  <a:gd name="T36" fmla="*/ 6 w 544"/>
                  <a:gd name="T37" fmla="*/ 455 h 737"/>
                  <a:gd name="T38" fmla="*/ 18 w 544"/>
                  <a:gd name="T39" fmla="*/ 503 h 737"/>
                  <a:gd name="T40" fmla="*/ 42 w 544"/>
                  <a:gd name="T41" fmla="*/ 545 h 737"/>
                  <a:gd name="T42" fmla="*/ 78 w 544"/>
                  <a:gd name="T43" fmla="*/ 593 h 737"/>
                  <a:gd name="T44" fmla="*/ 114 w 544"/>
                  <a:gd name="T45" fmla="*/ 635 h 737"/>
                  <a:gd name="T46" fmla="*/ 161 w 544"/>
                  <a:gd name="T47" fmla="*/ 671 h 737"/>
                  <a:gd name="T48" fmla="*/ 221 w 544"/>
                  <a:gd name="T49" fmla="*/ 707 h 737"/>
                  <a:gd name="T50" fmla="*/ 281 w 544"/>
                  <a:gd name="T51" fmla="*/ 737 h 737"/>
                  <a:gd name="T52" fmla="*/ 323 w 544"/>
                  <a:gd name="T53" fmla="*/ 737 h 737"/>
                  <a:gd name="T54" fmla="*/ 257 w 544"/>
                  <a:gd name="T55" fmla="*/ 707 h 737"/>
                  <a:gd name="T56" fmla="*/ 203 w 544"/>
                  <a:gd name="T57" fmla="*/ 671 h 737"/>
                  <a:gd name="T58" fmla="*/ 149 w 544"/>
                  <a:gd name="T59" fmla="*/ 635 h 737"/>
                  <a:gd name="T60" fmla="*/ 108 w 544"/>
                  <a:gd name="T61" fmla="*/ 593 h 737"/>
                  <a:gd name="T62" fmla="*/ 72 w 544"/>
                  <a:gd name="T63" fmla="*/ 551 h 737"/>
                  <a:gd name="T64" fmla="*/ 48 w 544"/>
                  <a:gd name="T65" fmla="*/ 503 h 737"/>
                  <a:gd name="T66" fmla="*/ 30 w 544"/>
                  <a:gd name="T67" fmla="*/ 455 h 737"/>
                  <a:gd name="T68" fmla="*/ 24 w 544"/>
                  <a:gd name="T69" fmla="*/ 402 h 737"/>
                  <a:gd name="T70" fmla="*/ 24 w 544"/>
                  <a:gd name="T71" fmla="*/ 402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4" h="737">
                    <a:moveTo>
                      <a:pt x="24" y="402"/>
                    </a:moveTo>
                    <a:lnTo>
                      <a:pt x="36" y="330"/>
                    </a:lnTo>
                    <a:lnTo>
                      <a:pt x="66" y="264"/>
                    </a:lnTo>
                    <a:lnTo>
                      <a:pt x="108" y="204"/>
                    </a:lnTo>
                    <a:lnTo>
                      <a:pt x="173" y="150"/>
                    </a:lnTo>
                    <a:lnTo>
                      <a:pt x="251" y="102"/>
                    </a:lnTo>
                    <a:lnTo>
                      <a:pt x="335" y="60"/>
                    </a:lnTo>
                    <a:lnTo>
                      <a:pt x="436" y="30"/>
                    </a:lnTo>
                    <a:lnTo>
                      <a:pt x="544" y="12"/>
                    </a:lnTo>
                    <a:lnTo>
                      <a:pt x="544" y="0"/>
                    </a:lnTo>
                    <a:lnTo>
                      <a:pt x="430" y="18"/>
                    </a:lnTo>
                    <a:lnTo>
                      <a:pt x="329" y="48"/>
                    </a:lnTo>
                    <a:lnTo>
                      <a:pt x="233" y="90"/>
                    </a:lnTo>
                    <a:lnTo>
                      <a:pt x="155" y="138"/>
                    </a:lnTo>
                    <a:lnTo>
                      <a:pt x="90" y="198"/>
                    </a:lnTo>
                    <a:lnTo>
                      <a:pt x="42" y="258"/>
                    </a:lnTo>
                    <a:lnTo>
                      <a:pt x="12" y="330"/>
                    </a:lnTo>
                    <a:lnTo>
                      <a:pt x="0" y="402"/>
                    </a:lnTo>
                    <a:lnTo>
                      <a:pt x="6" y="455"/>
                    </a:lnTo>
                    <a:lnTo>
                      <a:pt x="18" y="503"/>
                    </a:lnTo>
                    <a:lnTo>
                      <a:pt x="42" y="545"/>
                    </a:lnTo>
                    <a:lnTo>
                      <a:pt x="78" y="593"/>
                    </a:lnTo>
                    <a:lnTo>
                      <a:pt x="114" y="635"/>
                    </a:lnTo>
                    <a:lnTo>
                      <a:pt x="161" y="671"/>
                    </a:lnTo>
                    <a:lnTo>
                      <a:pt x="221" y="707"/>
                    </a:lnTo>
                    <a:lnTo>
                      <a:pt x="281" y="737"/>
                    </a:lnTo>
                    <a:lnTo>
                      <a:pt x="323" y="737"/>
                    </a:lnTo>
                    <a:lnTo>
                      <a:pt x="257" y="707"/>
                    </a:lnTo>
                    <a:lnTo>
                      <a:pt x="203" y="671"/>
                    </a:lnTo>
                    <a:lnTo>
                      <a:pt x="149" y="635"/>
                    </a:lnTo>
                    <a:lnTo>
                      <a:pt x="108" y="593"/>
                    </a:lnTo>
                    <a:lnTo>
                      <a:pt x="72" y="551"/>
                    </a:lnTo>
                    <a:lnTo>
                      <a:pt x="48" y="503"/>
                    </a:lnTo>
                    <a:lnTo>
                      <a:pt x="30" y="455"/>
                    </a:lnTo>
                    <a:lnTo>
                      <a:pt x="24" y="402"/>
                    </a:lnTo>
                    <a:lnTo>
                      <a:pt x="24" y="402"/>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3" name="Freeform 37">
                <a:extLst>
                  <a:ext uri="{FF2B5EF4-FFF2-40B4-BE49-F238E27FC236}">
                    <a16:creationId xmlns:a16="http://schemas.microsoft.com/office/drawing/2014/main" id="{A099B432-473C-41E5-B634-D2514432BAD9}"/>
                  </a:ext>
                </a:extLst>
              </p:cNvPr>
              <p:cNvSpPr>
                <a:spLocks/>
              </p:cNvSpPr>
              <p:nvPr/>
            </p:nvSpPr>
            <p:spPr bwMode="hidden">
              <a:xfrm>
                <a:off x="4792" y="3360"/>
                <a:ext cx="609" cy="252"/>
              </a:xfrm>
              <a:custGeom>
                <a:avLst/>
                <a:gdLst>
                  <a:gd name="T0" fmla="*/ 12 w 609"/>
                  <a:gd name="T1" fmla="*/ 12 h 252"/>
                  <a:gd name="T2" fmla="*/ 113 w 609"/>
                  <a:gd name="T3" fmla="*/ 18 h 252"/>
                  <a:gd name="T4" fmla="*/ 203 w 609"/>
                  <a:gd name="T5" fmla="*/ 30 h 252"/>
                  <a:gd name="T6" fmla="*/ 292 w 609"/>
                  <a:gd name="T7" fmla="*/ 48 h 252"/>
                  <a:gd name="T8" fmla="*/ 376 w 609"/>
                  <a:gd name="T9" fmla="*/ 78 h 252"/>
                  <a:gd name="T10" fmla="*/ 448 w 609"/>
                  <a:gd name="T11" fmla="*/ 114 h 252"/>
                  <a:gd name="T12" fmla="*/ 514 w 609"/>
                  <a:gd name="T13" fmla="*/ 156 h 252"/>
                  <a:gd name="T14" fmla="*/ 567 w 609"/>
                  <a:gd name="T15" fmla="*/ 198 h 252"/>
                  <a:gd name="T16" fmla="*/ 609 w 609"/>
                  <a:gd name="T17" fmla="*/ 252 h 252"/>
                  <a:gd name="T18" fmla="*/ 609 w 609"/>
                  <a:gd name="T19" fmla="*/ 216 h 252"/>
                  <a:gd name="T20" fmla="*/ 561 w 609"/>
                  <a:gd name="T21" fmla="*/ 168 h 252"/>
                  <a:gd name="T22" fmla="*/ 502 w 609"/>
                  <a:gd name="T23" fmla="*/ 126 h 252"/>
                  <a:gd name="T24" fmla="*/ 436 w 609"/>
                  <a:gd name="T25" fmla="*/ 90 h 252"/>
                  <a:gd name="T26" fmla="*/ 364 w 609"/>
                  <a:gd name="T27" fmla="*/ 60 h 252"/>
                  <a:gd name="T28" fmla="*/ 286 w 609"/>
                  <a:gd name="T29" fmla="*/ 36 h 252"/>
                  <a:gd name="T30" fmla="*/ 197 w 609"/>
                  <a:gd name="T31" fmla="*/ 18 h 252"/>
                  <a:gd name="T32" fmla="*/ 107 w 609"/>
                  <a:gd name="T33" fmla="*/ 6 h 252"/>
                  <a:gd name="T34" fmla="*/ 12 w 609"/>
                  <a:gd name="T35" fmla="*/ 0 h 252"/>
                  <a:gd name="T36" fmla="*/ 6 w 609"/>
                  <a:gd name="T37" fmla="*/ 0 h 252"/>
                  <a:gd name="T38" fmla="*/ 0 w 609"/>
                  <a:gd name="T39" fmla="*/ 0 h 252"/>
                  <a:gd name="T40" fmla="*/ 0 w 609"/>
                  <a:gd name="T41" fmla="*/ 12 h 252"/>
                  <a:gd name="T42" fmla="*/ 6 w 609"/>
                  <a:gd name="T43" fmla="*/ 12 h 252"/>
                  <a:gd name="T44" fmla="*/ 12 w 609"/>
                  <a:gd name="T45" fmla="*/ 12 h 252"/>
                  <a:gd name="T46" fmla="*/ 12 w 609"/>
                  <a:gd name="T47" fmla="*/ 1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9" h="252">
                    <a:moveTo>
                      <a:pt x="12" y="12"/>
                    </a:moveTo>
                    <a:lnTo>
                      <a:pt x="113" y="18"/>
                    </a:lnTo>
                    <a:lnTo>
                      <a:pt x="203" y="30"/>
                    </a:lnTo>
                    <a:lnTo>
                      <a:pt x="292" y="48"/>
                    </a:lnTo>
                    <a:lnTo>
                      <a:pt x="376" y="78"/>
                    </a:lnTo>
                    <a:lnTo>
                      <a:pt x="448" y="114"/>
                    </a:lnTo>
                    <a:lnTo>
                      <a:pt x="514" y="156"/>
                    </a:lnTo>
                    <a:lnTo>
                      <a:pt x="567" y="198"/>
                    </a:lnTo>
                    <a:lnTo>
                      <a:pt x="609" y="252"/>
                    </a:lnTo>
                    <a:lnTo>
                      <a:pt x="609" y="216"/>
                    </a:lnTo>
                    <a:lnTo>
                      <a:pt x="561" y="168"/>
                    </a:lnTo>
                    <a:lnTo>
                      <a:pt x="502" y="126"/>
                    </a:lnTo>
                    <a:lnTo>
                      <a:pt x="436" y="90"/>
                    </a:lnTo>
                    <a:lnTo>
                      <a:pt x="364" y="60"/>
                    </a:lnTo>
                    <a:lnTo>
                      <a:pt x="286" y="36"/>
                    </a:lnTo>
                    <a:lnTo>
                      <a:pt x="197" y="18"/>
                    </a:lnTo>
                    <a:lnTo>
                      <a:pt x="107" y="6"/>
                    </a:lnTo>
                    <a:lnTo>
                      <a:pt x="12" y="0"/>
                    </a:lnTo>
                    <a:lnTo>
                      <a:pt x="6" y="0"/>
                    </a:lnTo>
                    <a:lnTo>
                      <a:pt x="0" y="0"/>
                    </a:lnTo>
                    <a:lnTo>
                      <a:pt x="0" y="12"/>
                    </a:lnTo>
                    <a:lnTo>
                      <a:pt x="6" y="12"/>
                    </a:lnTo>
                    <a:lnTo>
                      <a:pt x="12" y="12"/>
                    </a:lnTo>
                    <a:lnTo>
                      <a:pt x="12" y="12"/>
                    </a:lnTo>
                    <a:close/>
                  </a:path>
                </a:pathLst>
              </a:custGeom>
              <a:gradFill rotWithShape="0">
                <a:gsLst>
                  <a:gs pos="0">
                    <a:schemeClr val="accent1">
                      <a:gamma/>
                      <a:tint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4" name="Freeform 38">
                <a:extLst>
                  <a:ext uri="{FF2B5EF4-FFF2-40B4-BE49-F238E27FC236}">
                    <a16:creationId xmlns:a16="http://schemas.microsoft.com/office/drawing/2014/main" id="{CC374566-3F71-4214-BDF9-0DCD238051F1}"/>
                  </a:ext>
                </a:extLst>
              </p:cNvPr>
              <p:cNvSpPr>
                <a:spLocks/>
              </p:cNvSpPr>
              <p:nvPr/>
            </p:nvSpPr>
            <p:spPr bwMode="hidden">
              <a:xfrm>
                <a:off x="5246" y="4007"/>
                <a:ext cx="72" cy="54"/>
              </a:xfrm>
              <a:custGeom>
                <a:avLst/>
                <a:gdLst>
                  <a:gd name="T0" fmla="*/ 72 w 72"/>
                  <a:gd name="T1" fmla="*/ 0 h 54"/>
                  <a:gd name="T2" fmla="*/ 36 w 72"/>
                  <a:gd name="T3" fmla="*/ 30 h 54"/>
                  <a:gd name="T4" fmla="*/ 0 w 72"/>
                  <a:gd name="T5" fmla="*/ 54 h 54"/>
                  <a:gd name="T6" fmla="*/ 36 w 72"/>
                  <a:gd name="T7" fmla="*/ 54 h 54"/>
                  <a:gd name="T8" fmla="*/ 54 w 72"/>
                  <a:gd name="T9" fmla="*/ 42 h 54"/>
                  <a:gd name="T10" fmla="*/ 72 w 72"/>
                  <a:gd name="T11" fmla="*/ 24 h 54"/>
                  <a:gd name="T12" fmla="*/ 72 w 72"/>
                  <a:gd name="T13" fmla="*/ 24 h 54"/>
                  <a:gd name="T14" fmla="*/ 72 w 72"/>
                  <a:gd name="T15" fmla="*/ 0 h 54"/>
                  <a:gd name="T16" fmla="*/ 72 w 72"/>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4">
                    <a:moveTo>
                      <a:pt x="72" y="0"/>
                    </a:moveTo>
                    <a:lnTo>
                      <a:pt x="36" y="30"/>
                    </a:lnTo>
                    <a:lnTo>
                      <a:pt x="0" y="54"/>
                    </a:lnTo>
                    <a:lnTo>
                      <a:pt x="36" y="54"/>
                    </a:lnTo>
                    <a:lnTo>
                      <a:pt x="54" y="42"/>
                    </a:lnTo>
                    <a:lnTo>
                      <a:pt x="72" y="24"/>
                    </a:lnTo>
                    <a:lnTo>
                      <a:pt x="72" y="24"/>
                    </a:lnTo>
                    <a:lnTo>
                      <a:pt x="72" y="0"/>
                    </a:lnTo>
                    <a:lnTo>
                      <a:pt x="72" y="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5" name="Freeform 39">
                <a:extLst>
                  <a:ext uri="{FF2B5EF4-FFF2-40B4-BE49-F238E27FC236}">
                    <a16:creationId xmlns:a16="http://schemas.microsoft.com/office/drawing/2014/main" id="{ECF79C6F-AF44-4E0C-84E1-0E2DED18145F}"/>
                  </a:ext>
                </a:extLst>
              </p:cNvPr>
              <p:cNvSpPr>
                <a:spLocks/>
              </p:cNvSpPr>
              <p:nvPr/>
            </p:nvSpPr>
            <p:spPr bwMode="hidden">
              <a:xfrm>
                <a:off x="4505" y="4073"/>
                <a:ext cx="705" cy="108"/>
              </a:xfrm>
              <a:custGeom>
                <a:avLst/>
                <a:gdLst>
                  <a:gd name="T0" fmla="*/ 299 w 705"/>
                  <a:gd name="T1" fmla="*/ 90 h 108"/>
                  <a:gd name="T2" fmla="*/ 221 w 705"/>
                  <a:gd name="T3" fmla="*/ 90 h 108"/>
                  <a:gd name="T4" fmla="*/ 143 w 705"/>
                  <a:gd name="T5" fmla="*/ 78 h 108"/>
                  <a:gd name="T6" fmla="*/ 0 w 705"/>
                  <a:gd name="T7" fmla="*/ 48 h 108"/>
                  <a:gd name="T8" fmla="*/ 0 w 705"/>
                  <a:gd name="T9" fmla="*/ 66 h 108"/>
                  <a:gd name="T10" fmla="*/ 143 w 705"/>
                  <a:gd name="T11" fmla="*/ 96 h 108"/>
                  <a:gd name="T12" fmla="*/ 221 w 705"/>
                  <a:gd name="T13" fmla="*/ 108 h 108"/>
                  <a:gd name="T14" fmla="*/ 299 w 705"/>
                  <a:gd name="T15" fmla="*/ 108 h 108"/>
                  <a:gd name="T16" fmla="*/ 412 w 705"/>
                  <a:gd name="T17" fmla="*/ 102 h 108"/>
                  <a:gd name="T18" fmla="*/ 520 w 705"/>
                  <a:gd name="T19" fmla="*/ 84 h 108"/>
                  <a:gd name="T20" fmla="*/ 615 w 705"/>
                  <a:gd name="T21" fmla="*/ 60 h 108"/>
                  <a:gd name="T22" fmla="*/ 705 w 705"/>
                  <a:gd name="T23" fmla="*/ 24 h 108"/>
                  <a:gd name="T24" fmla="*/ 705 w 705"/>
                  <a:gd name="T25" fmla="*/ 0 h 108"/>
                  <a:gd name="T26" fmla="*/ 615 w 705"/>
                  <a:gd name="T27" fmla="*/ 42 h 108"/>
                  <a:gd name="T28" fmla="*/ 520 w 705"/>
                  <a:gd name="T29" fmla="*/ 66 h 108"/>
                  <a:gd name="T30" fmla="*/ 412 w 705"/>
                  <a:gd name="T31" fmla="*/ 84 h 108"/>
                  <a:gd name="T32" fmla="*/ 299 w 705"/>
                  <a:gd name="T33" fmla="*/ 90 h 108"/>
                  <a:gd name="T34" fmla="*/ 299 w 705"/>
                  <a:gd name="T35" fmla="*/ 9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5" h="108">
                    <a:moveTo>
                      <a:pt x="299" y="90"/>
                    </a:moveTo>
                    <a:lnTo>
                      <a:pt x="221" y="90"/>
                    </a:lnTo>
                    <a:lnTo>
                      <a:pt x="143" y="78"/>
                    </a:lnTo>
                    <a:lnTo>
                      <a:pt x="0" y="48"/>
                    </a:lnTo>
                    <a:lnTo>
                      <a:pt x="0" y="66"/>
                    </a:lnTo>
                    <a:lnTo>
                      <a:pt x="143" y="96"/>
                    </a:lnTo>
                    <a:lnTo>
                      <a:pt x="221" y="108"/>
                    </a:lnTo>
                    <a:lnTo>
                      <a:pt x="299" y="108"/>
                    </a:lnTo>
                    <a:lnTo>
                      <a:pt x="412" y="102"/>
                    </a:lnTo>
                    <a:lnTo>
                      <a:pt x="520" y="84"/>
                    </a:lnTo>
                    <a:lnTo>
                      <a:pt x="615" y="60"/>
                    </a:lnTo>
                    <a:lnTo>
                      <a:pt x="705" y="24"/>
                    </a:lnTo>
                    <a:lnTo>
                      <a:pt x="705" y="0"/>
                    </a:lnTo>
                    <a:lnTo>
                      <a:pt x="615" y="42"/>
                    </a:lnTo>
                    <a:lnTo>
                      <a:pt x="520" y="66"/>
                    </a:lnTo>
                    <a:lnTo>
                      <a:pt x="412" y="84"/>
                    </a:lnTo>
                    <a:lnTo>
                      <a:pt x="299" y="90"/>
                    </a:lnTo>
                    <a:lnTo>
                      <a:pt x="29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6" name="Freeform 40">
                <a:extLst>
                  <a:ext uri="{FF2B5EF4-FFF2-40B4-BE49-F238E27FC236}">
                    <a16:creationId xmlns:a16="http://schemas.microsoft.com/office/drawing/2014/main" id="{236A58BC-7F52-4F26-A261-39BC1294F448}"/>
                  </a:ext>
                </a:extLst>
              </p:cNvPr>
              <p:cNvSpPr>
                <a:spLocks/>
              </p:cNvSpPr>
              <p:nvPr/>
            </p:nvSpPr>
            <p:spPr bwMode="hidden">
              <a:xfrm>
                <a:off x="5336" y="3654"/>
                <a:ext cx="143" cy="341"/>
              </a:xfrm>
              <a:custGeom>
                <a:avLst/>
                <a:gdLst>
                  <a:gd name="T0" fmla="*/ 119 w 143"/>
                  <a:gd name="T1" fmla="*/ 114 h 341"/>
                  <a:gd name="T2" fmla="*/ 113 w 143"/>
                  <a:gd name="T3" fmla="*/ 173 h 341"/>
                  <a:gd name="T4" fmla="*/ 89 w 143"/>
                  <a:gd name="T5" fmla="*/ 239 h 341"/>
                  <a:gd name="T6" fmla="*/ 47 w 143"/>
                  <a:gd name="T7" fmla="*/ 293 h 341"/>
                  <a:gd name="T8" fmla="*/ 0 w 143"/>
                  <a:gd name="T9" fmla="*/ 341 h 341"/>
                  <a:gd name="T10" fmla="*/ 29 w 143"/>
                  <a:gd name="T11" fmla="*/ 341 h 341"/>
                  <a:gd name="T12" fmla="*/ 77 w 143"/>
                  <a:gd name="T13" fmla="*/ 287 h 341"/>
                  <a:gd name="T14" fmla="*/ 113 w 143"/>
                  <a:gd name="T15" fmla="*/ 233 h 341"/>
                  <a:gd name="T16" fmla="*/ 137 w 143"/>
                  <a:gd name="T17" fmla="*/ 173 h 341"/>
                  <a:gd name="T18" fmla="*/ 143 w 143"/>
                  <a:gd name="T19" fmla="*/ 114 h 341"/>
                  <a:gd name="T20" fmla="*/ 137 w 143"/>
                  <a:gd name="T21" fmla="*/ 60 h 341"/>
                  <a:gd name="T22" fmla="*/ 119 w 143"/>
                  <a:gd name="T23" fmla="*/ 0 h 341"/>
                  <a:gd name="T24" fmla="*/ 89 w 143"/>
                  <a:gd name="T25" fmla="*/ 0 h 341"/>
                  <a:gd name="T26" fmla="*/ 113 w 143"/>
                  <a:gd name="T27" fmla="*/ 60 h 341"/>
                  <a:gd name="T28" fmla="*/ 119 w 143"/>
                  <a:gd name="T29" fmla="*/ 114 h 341"/>
                  <a:gd name="T30" fmla="*/ 119 w 143"/>
                  <a:gd name="T31" fmla="*/ 114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341">
                    <a:moveTo>
                      <a:pt x="119" y="114"/>
                    </a:moveTo>
                    <a:lnTo>
                      <a:pt x="113" y="173"/>
                    </a:lnTo>
                    <a:lnTo>
                      <a:pt x="89" y="239"/>
                    </a:lnTo>
                    <a:lnTo>
                      <a:pt x="47" y="293"/>
                    </a:lnTo>
                    <a:lnTo>
                      <a:pt x="0" y="341"/>
                    </a:lnTo>
                    <a:lnTo>
                      <a:pt x="29" y="341"/>
                    </a:lnTo>
                    <a:lnTo>
                      <a:pt x="77" y="287"/>
                    </a:lnTo>
                    <a:lnTo>
                      <a:pt x="113" y="233"/>
                    </a:lnTo>
                    <a:lnTo>
                      <a:pt x="137" y="173"/>
                    </a:lnTo>
                    <a:lnTo>
                      <a:pt x="143" y="114"/>
                    </a:lnTo>
                    <a:lnTo>
                      <a:pt x="137" y="60"/>
                    </a:lnTo>
                    <a:lnTo>
                      <a:pt x="119" y="0"/>
                    </a:lnTo>
                    <a:lnTo>
                      <a:pt x="89" y="0"/>
                    </a:lnTo>
                    <a:lnTo>
                      <a:pt x="113" y="60"/>
                    </a:lnTo>
                    <a:lnTo>
                      <a:pt x="119" y="114"/>
                    </a:lnTo>
                    <a:lnTo>
                      <a:pt x="119" y="114"/>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7" name="Freeform 41">
                <a:extLst>
                  <a:ext uri="{FF2B5EF4-FFF2-40B4-BE49-F238E27FC236}">
                    <a16:creationId xmlns:a16="http://schemas.microsoft.com/office/drawing/2014/main" id="{82F13CFB-4CEA-4F46-8EC5-FA7E38328D4D}"/>
                  </a:ext>
                </a:extLst>
              </p:cNvPr>
              <p:cNvSpPr>
                <a:spLocks/>
              </p:cNvSpPr>
              <p:nvPr/>
            </p:nvSpPr>
            <p:spPr bwMode="hidden">
              <a:xfrm>
                <a:off x="5061" y="3624"/>
                <a:ext cx="83" cy="90"/>
              </a:xfrm>
              <a:custGeom>
                <a:avLst/>
                <a:gdLst>
                  <a:gd name="T0" fmla="*/ 59 w 83"/>
                  <a:gd name="T1" fmla="*/ 90 h 90"/>
                  <a:gd name="T2" fmla="*/ 83 w 83"/>
                  <a:gd name="T3" fmla="*/ 84 h 90"/>
                  <a:gd name="T4" fmla="*/ 71 w 83"/>
                  <a:gd name="T5" fmla="*/ 60 h 90"/>
                  <a:gd name="T6" fmla="*/ 53 w 83"/>
                  <a:gd name="T7" fmla="*/ 42 h 90"/>
                  <a:gd name="T8" fmla="*/ 6 w 83"/>
                  <a:gd name="T9" fmla="*/ 0 h 90"/>
                  <a:gd name="T10" fmla="*/ 0 w 83"/>
                  <a:gd name="T11" fmla="*/ 18 h 90"/>
                  <a:gd name="T12" fmla="*/ 35 w 83"/>
                  <a:gd name="T13" fmla="*/ 48 h 90"/>
                  <a:gd name="T14" fmla="*/ 59 w 83"/>
                  <a:gd name="T15" fmla="*/ 90 h 90"/>
                  <a:gd name="T16" fmla="*/ 59 w 83"/>
                  <a:gd name="T1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90">
                    <a:moveTo>
                      <a:pt x="59" y="90"/>
                    </a:moveTo>
                    <a:lnTo>
                      <a:pt x="83" y="84"/>
                    </a:lnTo>
                    <a:lnTo>
                      <a:pt x="71" y="60"/>
                    </a:lnTo>
                    <a:lnTo>
                      <a:pt x="53" y="42"/>
                    </a:lnTo>
                    <a:lnTo>
                      <a:pt x="6" y="0"/>
                    </a:lnTo>
                    <a:lnTo>
                      <a:pt x="0" y="18"/>
                    </a:lnTo>
                    <a:lnTo>
                      <a:pt x="35" y="48"/>
                    </a:lnTo>
                    <a:lnTo>
                      <a:pt x="59" y="90"/>
                    </a:lnTo>
                    <a:lnTo>
                      <a:pt x="5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8" name="Freeform 42">
                <a:extLst>
                  <a:ext uri="{FF2B5EF4-FFF2-40B4-BE49-F238E27FC236}">
                    <a16:creationId xmlns:a16="http://schemas.microsoft.com/office/drawing/2014/main" id="{F83B5593-119F-419D-9F8B-5DFB563579A4}"/>
                  </a:ext>
                </a:extLst>
              </p:cNvPr>
              <p:cNvSpPr>
                <a:spLocks/>
              </p:cNvSpPr>
              <p:nvPr/>
            </p:nvSpPr>
            <p:spPr bwMode="hidden">
              <a:xfrm>
                <a:off x="4445" y="3552"/>
                <a:ext cx="717" cy="431"/>
              </a:xfrm>
              <a:custGeom>
                <a:avLst/>
                <a:gdLst>
                  <a:gd name="T0" fmla="*/ 693 w 717"/>
                  <a:gd name="T1" fmla="*/ 216 h 431"/>
                  <a:gd name="T2" fmla="*/ 687 w 717"/>
                  <a:gd name="T3" fmla="*/ 257 h 431"/>
                  <a:gd name="T4" fmla="*/ 669 w 717"/>
                  <a:gd name="T5" fmla="*/ 293 h 431"/>
                  <a:gd name="T6" fmla="*/ 633 w 717"/>
                  <a:gd name="T7" fmla="*/ 329 h 431"/>
                  <a:gd name="T8" fmla="*/ 598 w 717"/>
                  <a:gd name="T9" fmla="*/ 359 h 431"/>
                  <a:gd name="T10" fmla="*/ 544 w 717"/>
                  <a:gd name="T11" fmla="*/ 383 h 431"/>
                  <a:gd name="T12" fmla="*/ 490 w 717"/>
                  <a:gd name="T13" fmla="*/ 401 h 431"/>
                  <a:gd name="T14" fmla="*/ 424 w 717"/>
                  <a:gd name="T15" fmla="*/ 413 h 431"/>
                  <a:gd name="T16" fmla="*/ 359 w 717"/>
                  <a:gd name="T17" fmla="*/ 419 h 431"/>
                  <a:gd name="T18" fmla="*/ 293 w 717"/>
                  <a:gd name="T19" fmla="*/ 413 h 431"/>
                  <a:gd name="T20" fmla="*/ 227 w 717"/>
                  <a:gd name="T21" fmla="*/ 401 h 431"/>
                  <a:gd name="T22" fmla="*/ 173 w 717"/>
                  <a:gd name="T23" fmla="*/ 383 h 431"/>
                  <a:gd name="T24" fmla="*/ 119 w 717"/>
                  <a:gd name="T25" fmla="*/ 359 h 431"/>
                  <a:gd name="T26" fmla="*/ 84 w 717"/>
                  <a:gd name="T27" fmla="*/ 329 h 431"/>
                  <a:gd name="T28" fmla="*/ 48 w 717"/>
                  <a:gd name="T29" fmla="*/ 293 h 431"/>
                  <a:gd name="T30" fmla="*/ 30 w 717"/>
                  <a:gd name="T31" fmla="*/ 257 h 431"/>
                  <a:gd name="T32" fmla="*/ 24 w 717"/>
                  <a:gd name="T33" fmla="*/ 216 h 431"/>
                  <a:gd name="T34" fmla="*/ 30 w 717"/>
                  <a:gd name="T35" fmla="*/ 174 h 431"/>
                  <a:gd name="T36" fmla="*/ 48 w 717"/>
                  <a:gd name="T37" fmla="*/ 138 h 431"/>
                  <a:gd name="T38" fmla="*/ 84 w 717"/>
                  <a:gd name="T39" fmla="*/ 102 h 431"/>
                  <a:gd name="T40" fmla="*/ 119 w 717"/>
                  <a:gd name="T41" fmla="*/ 72 h 431"/>
                  <a:gd name="T42" fmla="*/ 173 w 717"/>
                  <a:gd name="T43" fmla="*/ 48 h 431"/>
                  <a:gd name="T44" fmla="*/ 227 w 717"/>
                  <a:gd name="T45" fmla="*/ 30 h 431"/>
                  <a:gd name="T46" fmla="*/ 293 w 717"/>
                  <a:gd name="T47" fmla="*/ 18 h 431"/>
                  <a:gd name="T48" fmla="*/ 359 w 717"/>
                  <a:gd name="T49" fmla="*/ 12 h 431"/>
                  <a:gd name="T50" fmla="*/ 418 w 717"/>
                  <a:gd name="T51" fmla="*/ 18 h 431"/>
                  <a:gd name="T52" fmla="*/ 478 w 717"/>
                  <a:gd name="T53" fmla="*/ 30 h 431"/>
                  <a:gd name="T54" fmla="*/ 532 w 717"/>
                  <a:gd name="T55" fmla="*/ 48 h 431"/>
                  <a:gd name="T56" fmla="*/ 580 w 717"/>
                  <a:gd name="T57" fmla="*/ 66 h 431"/>
                  <a:gd name="T58" fmla="*/ 586 w 717"/>
                  <a:gd name="T59" fmla="*/ 48 h 431"/>
                  <a:gd name="T60" fmla="*/ 478 w 717"/>
                  <a:gd name="T61" fmla="*/ 12 h 431"/>
                  <a:gd name="T62" fmla="*/ 418 w 717"/>
                  <a:gd name="T63" fmla="*/ 6 h 431"/>
                  <a:gd name="T64" fmla="*/ 359 w 717"/>
                  <a:gd name="T65" fmla="*/ 0 h 431"/>
                  <a:gd name="T66" fmla="*/ 287 w 717"/>
                  <a:gd name="T67" fmla="*/ 6 h 431"/>
                  <a:gd name="T68" fmla="*/ 221 w 717"/>
                  <a:gd name="T69" fmla="*/ 18 h 431"/>
                  <a:gd name="T70" fmla="*/ 161 w 717"/>
                  <a:gd name="T71" fmla="*/ 36 h 431"/>
                  <a:gd name="T72" fmla="*/ 107 w 717"/>
                  <a:gd name="T73" fmla="*/ 66 h 431"/>
                  <a:gd name="T74" fmla="*/ 60 w 717"/>
                  <a:gd name="T75" fmla="*/ 96 h 431"/>
                  <a:gd name="T76" fmla="*/ 30 w 717"/>
                  <a:gd name="T77" fmla="*/ 132 h 431"/>
                  <a:gd name="T78" fmla="*/ 6 w 717"/>
                  <a:gd name="T79" fmla="*/ 174 h 431"/>
                  <a:gd name="T80" fmla="*/ 0 w 717"/>
                  <a:gd name="T81" fmla="*/ 216 h 431"/>
                  <a:gd name="T82" fmla="*/ 6 w 717"/>
                  <a:gd name="T83" fmla="*/ 257 h 431"/>
                  <a:gd name="T84" fmla="*/ 30 w 717"/>
                  <a:gd name="T85" fmla="*/ 299 h 431"/>
                  <a:gd name="T86" fmla="*/ 60 w 717"/>
                  <a:gd name="T87" fmla="*/ 335 h 431"/>
                  <a:gd name="T88" fmla="*/ 107 w 717"/>
                  <a:gd name="T89" fmla="*/ 371 h 431"/>
                  <a:gd name="T90" fmla="*/ 161 w 717"/>
                  <a:gd name="T91" fmla="*/ 395 h 431"/>
                  <a:gd name="T92" fmla="*/ 221 w 717"/>
                  <a:gd name="T93" fmla="*/ 413 h 431"/>
                  <a:gd name="T94" fmla="*/ 287 w 717"/>
                  <a:gd name="T95" fmla="*/ 425 h 431"/>
                  <a:gd name="T96" fmla="*/ 359 w 717"/>
                  <a:gd name="T97" fmla="*/ 431 h 431"/>
                  <a:gd name="T98" fmla="*/ 430 w 717"/>
                  <a:gd name="T99" fmla="*/ 425 h 431"/>
                  <a:gd name="T100" fmla="*/ 496 w 717"/>
                  <a:gd name="T101" fmla="*/ 413 h 431"/>
                  <a:gd name="T102" fmla="*/ 562 w 717"/>
                  <a:gd name="T103" fmla="*/ 395 h 431"/>
                  <a:gd name="T104" fmla="*/ 610 w 717"/>
                  <a:gd name="T105" fmla="*/ 371 h 431"/>
                  <a:gd name="T106" fmla="*/ 657 w 717"/>
                  <a:gd name="T107" fmla="*/ 335 h 431"/>
                  <a:gd name="T108" fmla="*/ 687 w 717"/>
                  <a:gd name="T109" fmla="*/ 299 h 431"/>
                  <a:gd name="T110" fmla="*/ 711 w 717"/>
                  <a:gd name="T111" fmla="*/ 257 h 431"/>
                  <a:gd name="T112" fmla="*/ 717 w 717"/>
                  <a:gd name="T113" fmla="*/ 216 h 431"/>
                  <a:gd name="T114" fmla="*/ 717 w 717"/>
                  <a:gd name="T115" fmla="*/ 204 h 431"/>
                  <a:gd name="T116" fmla="*/ 711 w 717"/>
                  <a:gd name="T117" fmla="*/ 192 h 431"/>
                  <a:gd name="T118" fmla="*/ 687 w 717"/>
                  <a:gd name="T119" fmla="*/ 198 h 431"/>
                  <a:gd name="T120" fmla="*/ 693 w 717"/>
                  <a:gd name="T121" fmla="*/ 210 h 431"/>
                  <a:gd name="T122" fmla="*/ 693 w 717"/>
                  <a:gd name="T123" fmla="*/ 216 h 431"/>
                  <a:gd name="T124" fmla="*/ 693 w 717"/>
                  <a:gd name="T125" fmla="*/ 216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7" h="431">
                    <a:moveTo>
                      <a:pt x="693" y="216"/>
                    </a:moveTo>
                    <a:lnTo>
                      <a:pt x="687" y="257"/>
                    </a:lnTo>
                    <a:lnTo>
                      <a:pt x="669" y="293"/>
                    </a:lnTo>
                    <a:lnTo>
                      <a:pt x="633" y="329"/>
                    </a:lnTo>
                    <a:lnTo>
                      <a:pt x="598" y="359"/>
                    </a:lnTo>
                    <a:lnTo>
                      <a:pt x="544" y="383"/>
                    </a:lnTo>
                    <a:lnTo>
                      <a:pt x="490" y="401"/>
                    </a:lnTo>
                    <a:lnTo>
                      <a:pt x="424" y="413"/>
                    </a:lnTo>
                    <a:lnTo>
                      <a:pt x="359" y="419"/>
                    </a:lnTo>
                    <a:lnTo>
                      <a:pt x="293" y="413"/>
                    </a:lnTo>
                    <a:lnTo>
                      <a:pt x="227" y="401"/>
                    </a:lnTo>
                    <a:lnTo>
                      <a:pt x="173" y="383"/>
                    </a:lnTo>
                    <a:lnTo>
                      <a:pt x="119" y="359"/>
                    </a:lnTo>
                    <a:lnTo>
                      <a:pt x="84" y="329"/>
                    </a:lnTo>
                    <a:lnTo>
                      <a:pt x="48" y="293"/>
                    </a:lnTo>
                    <a:lnTo>
                      <a:pt x="30" y="257"/>
                    </a:lnTo>
                    <a:lnTo>
                      <a:pt x="24" y="216"/>
                    </a:lnTo>
                    <a:lnTo>
                      <a:pt x="30" y="174"/>
                    </a:lnTo>
                    <a:lnTo>
                      <a:pt x="48" y="138"/>
                    </a:lnTo>
                    <a:lnTo>
                      <a:pt x="84" y="102"/>
                    </a:lnTo>
                    <a:lnTo>
                      <a:pt x="119" y="72"/>
                    </a:lnTo>
                    <a:lnTo>
                      <a:pt x="173" y="48"/>
                    </a:lnTo>
                    <a:lnTo>
                      <a:pt x="227" y="30"/>
                    </a:lnTo>
                    <a:lnTo>
                      <a:pt x="293" y="18"/>
                    </a:lnTo>
                    <a:lnTo>
                      <a:pt x="359" y="12"/>
                    </a:lnTo>
                    <a:lnTo>
                      <a:pt x="418" y="18"/>
                    </a:lnTo>
                    <a:lnTo>
                      <a:pt x="478" y="30"/>
                    </a:lnTo>
                    <a:lnTo>
                      <a:pt x="532" y="48"/>
                    </a:lnTo>
                    <a:lnTo>
                      <a:pt x="580" y="66"/>
                    </a:lnTo>
                    <a:lnTo>
                      <a:pt x="586" y="48"/>
                    </a:lnTo>
                    <a:lnTo>
                      <a:pt x="478" y="12"/>
                    </a:lnTo>
                    <a:lnTo>
                      <a:pt x="418" y="6"/>
                    </a:lnTo>
                    <a:lnTo>
                      <a:pt x="359" y="0"/>
                    </a:lnTo>
                    <a:lnTo>
                      <a:pt x="287" y="6"/>
                    </a:lnTo>
                    <a:lnTo>
                      <a:pt x="221" y="18"/>
                    </a:lnTo>
                    <a:lnTo>
                      <a:pt x="161" y="36"/>
                    </a:lnTo>
                    <a:lnTo>
                      <a:pt x="107" y="66"/>
                    </a:lnTo>
                    <a:lnTo>
                      <a:pt x="60" y="96"/>
                    </a:lnTo>
                    <a:lnTo>
                      <a:pt x="30" y="132"/>
                    </a:lnTo>
                    <a:lnTo>
                      <a:pt x="6" y="174"/>
                    </a:lnTo>
                    <a:lnTo>
                      <a:pt x="0" y="216"/>
                    </a:lnTo>
                    <a:lnTo>
                      <a:pt x="6" y="257"/>
                    </a:lnTo>
                    <a:lnTo>
                      <a:pt x="30" y="299"/>
                    </a:lnTo>
                    <a:lnTo>
                      <a:pt x="60" y="335"/>
                    </a:lnTo>
                    <a:lnTo>
                      <a:pt x="107" y="371"/>
                    </a:lnTo>
                    <a:lnTo>
                      <a:pt x="161" y="395"/>
                    </a:lnTo>
                    <a:lnTo>
                      <a:pt x="221" y="413"/>
                    </a:lnTo>
                    <a:lnTo>
                      <a:pt x="287" y="425"/>
                    </a:lnTo>
                    <a:lnTo>
                      <a:pt x="359" y="431"/>
                    </a:lnTo>
                    <a:lnTo>
                      <a:pt x="430" y="425"/>
                    </a:lnTo>
                    <a:lnTo>
                      <a:pt x="496" y="413"/>
                    </a:lnTo>
                    <a:lnTo>
                      <a:pt x="562" y="395"/>
                    </a:lnTo>
                    <a:lnTo>
                      <a:pt x="610" y="371"/>
                    </a:lnTo>
                    <a:lnTo>
                      <a:pt x="657" y="335"/>
                    </a:lnTo>
                    <a:lnTo>
                      <a:pt x="687" y="299"/>
                    </a:lnTo>
                    <a:lnTo>
                      <a:pt x="711" y="257"/>
                    </a:lnTo>
                    <a:lnTo>
                      <a:pt x="717" y="216"/>
                    </a:lnTo>
                    <a:lnTo>
                      <a:pt x="717" y="204"/>
                    </a:lnTo>
                    <a:lnTo>
                      <a:pt x="711" y="192"/>
                    </a:lnTo>
                    <a:lnTo>
                      <a:pt x="687" y="198"/>
                    </a:lnTo>
                    <a:lnTo>
                      <a:pt x="693" y="210"/>
                    </a:lnTo>
                    <a:lnTo>
                      <a:pt x="693" y="216"/>
                    </a:lnTo>
                    <a:lnTo>
                      <a:pt x="693" y="216"/>
                    </a:lnTo>
                    <a:close/>
                  </a:path>
                </a:pathLst>
              </a:custGeom>
              <a:gradFill rotWithShape="0">
                <a:gsLst>
                  <a:gs pos="0">
                    <a:schemeClr val="accent1"/>
                  </a:gs>
                  <a:gs pos="100000">
                    <a:schemeClr val="accent1">
                      <a:gamma/>
                      <a:shade val="9686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9" name="Freeform 43">
                <a:extLst>
                  <a:ext uri="{FF2B5EF4-FFF2-40B4-BE49-F238E27FC236}">
                    <a16:creationId xmlns:a16="http://schemas.microsoft.com/office/drawing/2014/main" id="{77882BAE-8F71-4760-AC21-D72E2C24FE19}"/>
                  </a:ext>
                </a:extLst>
              </p:cNvPr>
              <p:cNvSpPr>
                <a:spLocks/>
              </p:cNvSpPr>
              <p:nvPr/>
            </p:nvSpPr>
            <p:spPr bwMode="hidden">
              <a:xfrm>
                <a:off x="4349" y="3510"/>
                <a:ext cx="909" cy="533"/>
              </a:xfrm>
              <a:custGeom>
                <a:avLst/>
                <a:gdLst>
                  <a:gd name="T0" fmla="*/ 616 w 909"/>
                  <a:gd name="T1" fmla="*/ 0 h 533"/>
                  <a:gd name="T2" fmla="*/ 616 w 909"/>
                  <a:gd name="T3" fmla="*/ 18 h 533"/>
                  <a:gd name="T4" fmla="*/ 724 w 909"/>
                  <a:gd name="T5" fmla="*/ 60 h 533"/>
                  <a:gd name="T6" fmla="*/ 765 w 909"/>
                  <a:gd name="T7" fmla="*/ 84 h 533"/>
                  <a:gd name="T8" fmla="*/ 807 w 909"/>
                  <a:gd name="T9" fmla="*/ 114 h 533"/>
                  <a:gd name="T10" fmla="*/ 837 w 909"/>
                  <a:gd name="T11" fmla="*/ 144 h 533"/>
                  <a:gd name="T12" fmla="*/ 861 w 909"/>
                  <a:gd name="T13" fmla="*/ 180 h 533"/>
                  <a:gd name="T14" fmla="*/ 873 w 909"/>
                  <a:gd name="T15" fmla="*/ 216 h 533"/>
                  <a:gd name="T16" fmla="*/ 879 w 909"/>
                  <a:gd name="T17" fmla="*/ 258 h 533"/>
                  <a:gd name="T18" fmla="*/ 873 w 909"/>
                  <a:gd name="T19" fmla="*/ 311 h 533"/>
                  <a:gd name="T20" fmla="*/ 843 w 909"/>
                  <a:gd name="T21" fmla="*/ 359 h 533"/>
                  <a:gd name="T22" fmla="*/ 807 w 909"/>
                  <a:gd name="T23" fmla="*/ 401 h 533"/>
                  <a:gd name="T24" fmla="*/ 753 w 909"/>
                  <a:gd name="T25" fmla="*/ 443 h 533"/>
                  <a:gd name="T26" fmla="*/ 694 w 909"/>
                  <a:gd name="T27" fmla="*/ 473 h 533"/>
                  <a:gd name="T28" fmla="*/ 622 w 909"/>
                  <a:gd name="T29" fmla="*/ 497 h 533"/>
                  <a:gd name="T30" fmla="*/ 538 w 909"/>
                  <a:gd name="T31" fmla="*/ 509 h 533"/>
                  <a:gd name="T32" fmla="*/ 455 w 909"/>
                  <a:gd name="T33" fmla="*/ 515 h 533"/>
                  <a:gd name="T34" fmla="*/ 371 w 909"/>
                  <a:gd name="T35" fmla="*/ 509 h 533"/>
                  <a:gd name="T36" fmla="*/ 287 w 909"/>
                  <a:gd name="T37" fmla="*/ 497 h 533"/>
                  <a:gd name="T38" fmla="*/ 215 w 909"/>
                  <a:gd name="T39" fmla="*/ 473 h 533"/>
                  <a:gd name="T40" fmla="*/ 156 w 909"/>
                  <a:gd name="T41" fmla="*/ 443 h 533"/>
                  <a:gd name="T42" fmla="*/ 102 w 909"/>
                  <a:gd name="T43" fmla="*/ 401 h 533"/>
                  <a:gd name="T44" fmla="*/ 66 w 909"/>
                  <a:gd name="T45" fmla="*/ 359 h 533"/>
                  <a:gd name="T46" fmla="*/ 36 w 909"/>
                  <a:gd name="T47" fmla="*/ 311 h 533"/>
                  <a:gd name="T48" fmla="*/ 30 w 909"/>
                  <a:gd name="T49" fmla="*/ 258 h 533"/>
                  <a:gd name="T50" fmla="*/ 36 w 909"/>
                  <a:gd name="T51" fmla="*/ 222 h 533"/>
                  <a:gd name="T52" fmla="*/ 48 w 909"/>
                  <a:gd name="T53" fmla="*/ 186 h 533"/>
                  <a:gd name="T54" fmla="*/ 66 w 909"/>
                  <a:gd name="T55" fmla="*/ 156 h 533"/>
                  <a:gd name="T56" fmla="*/ 90 w 909"/>
                  <a:gd name="T57" fmla="*/ 126 h 533"/>
                  <a:gd name="T58" fmla="*/ 66 w 909"/>
                  <a:gd name="T59" fmla="*/ 114 h 533"/>
                  <a:gd name="T60" fmla="*/ 36 w 909"/>
                  <a:gd name="T61" fmla="*/ 144 h 533"/>
                  <a:gd name="T62" fmla="*/ 18 w 909"/>
                  <a:gd name="T63" fmla="*/ 180 h 533"/>
                  <a:gd name="T64" fmla="*/ 6 w 909"/>
                  <a:gd name="T65" fmla="*/ 216 h 533"/>
                  <a:gd name="T66" fmla="*/ 0 w 909"/>
                  <a:gd name="T67" fmla="*/ 258 h 533"/>
                  <a:gd name="T68" fmla="*/ 12 w 909"/>
                  <a:gd name="T69" fmla="*/ 311 h 533"/>
                  <a:gd name="T70" fmla="*/ 36 w 909"/>
                  <a:gd name="T71" fmla="*/ 365 h 533"/>
                  <a:gd name="T72" fmla="*/ 78 w 909"/>
                  <a:gd name="T73" fmla="*/ 413 h 533"/>
                  <a:gd name="T74" fmla="*/ 132 w 909"/>
                  <a:gd name="T75" fmla="*/ 449 h 533"/>
                  <a:gd name="T76" fmla="*/ 203 w 909"/>
                  <a:gd name="T77" fmla="*/ 485 h 533"/>
                  <a:gd name="T78" fmla="*/ 275 w 909"/>
                  <a:gd name="T79" fmla="*/ 509 h 533"/>
                  <a:gd name="T80" fmla="*/ 365 w 909"/>
                  <a:gd name="T81" fmla="*/ 527 h 533"/>
                  <a:gd name="T82" fmla="*/ 455 w 909"/>
                  <a:gd name="T83" fmla="*/ 533 h 533"/>
                  <a:gd name="T84" fmla="*/ 544 w 909"/>
                  <a:gd name="T85" fmla="*/ 527 h 533"/>
                  <a:gd name="T86" fmla="*/ 634 w 909"/>
                  <a:gd name="T87" fmla="*/ 509 h 533"/>
                  <a:gd name="T88" fmla="*/ 712 w 909"/>
                  <a:gd name="T89" fmla="*/ 485 h 533"/>
                  <a:gd name="T90" fmla="*/ 777 w 909"/>
                  <a:gd name="T91" fmla="*/ 449 h 533"/>
                  <a:gd name="T92" fmla="*/ 831 w 909"/>
                  <a:gd name="T93" fmla="*/ 413 h 533"/>
                  <a:gd name="T94" fmla="*/ 873 w 909"/>
                  <a:gd name="T95" fmla="*/ 365 h 533"/>
                  <a:gd name="T96" fmla="*/ 897 w 909"/>
                  <a:gd name="T97" fmla="*/ 311 h 533"/>
                  <a:gd name="T98" fmla="*/ 909 w 909"/>
                  <a:gd name="T99" fmla="*/ 258 h 533"/>
                  <a:gd name="T100" fmla="*/ 903 w 909"/>
                  <a:gd name="T101" fmla="*/ 216 h 533"/>
                  <a:gd name="T102" fmla="*/ 885 w 909"/>
                  <a:gd name="T103" fmla="*/ 174 h 533"/>
                  <a:gd name="T104" fmla="*/ 861 w 909"/>
                  <a:gd name="T105" fmla="*/ 132 h 533"/>
                  <a:gd name="T106" fmla="*/ 825 w 909"/>
                  <a:gd name="T107" fmla="*/ 102 h 533"/>
                  <a:gd name="T108" fmla="*/ 783 w 909"/>
                  <a:gd name="T109" fmla="*/ 66 h 533"/>
                  <a:gd name="T110" fmla="*/ 735 w 909"/>
                  <a:gd name="T111" fmla="*/ 42 h 533"/>
                  <a:gd name="T112" fmla="*/ 616 w 909"/>
                  <a:gd name="T113" fmla="*/ 0 h 533"/>
                  <a:gd name="T114" fmla="*/ 616 w 909"/>
                  <a:gd name="T11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9" h="533">
                    <a:moveTo>
                      <a:pt x="616" y="0"/>
                    </a:moveTo>
                    <a:lnTo>
                      <a:pt x="616" y="18"/>
                    </a:lnTo>
                    <a:lnTo>
                      <a:pt x="724" y="60"/>
                    </a:lnTo>
                    <a:lnTo>
                      <a:pt x="765" y="84"/>
                    </a:lnTo>
                    <a:lnTo>
                      <a:pt x="807" y="114"/>
                    </a:lnTo>
                    <a:lnTo>
                      <a:pt x="837" y="144"/>
                    </a:lnTo>
                    <a:lnTo>
                      <a:pt x="861" y="180"/>
                    </a:lnTo>
                    <a:lnTo>
                      <a:pt x="873" y="216"/>
                    </a:lnTo>
                    <a:lnTo>
                      <a:pt x="879" y="258"/>
                    </a:lnTo>
                    <a:lnTo>
                      <a:pt x="873" y="311"/>
                    </a:lnTo>
                    <a:lnTo>
                      <a:pt x="843" y="359"/>
                    </a:lnTo>
                    <a:lnTo>
                      <a:pt x="807" y="401"/>
                    </a:lnTo>
                    <a:lnTo>
                      <a:pt x="753" y="443"/>
                    </a:lnTo>
                    <a:lnTo>
                      <a:pt x="694" y="473"/>
                    </a:lnTo>
                    <a:lnTo>
                      <a:pt x="622" y="497"/>
                    </a:lnTo>
                    <a:lnTo>
                      <a:pt x="538" y="509"/>
                    </a:lnTo>
                    <a:lnTo>
                      <a:pt x="455" y="515"/>
                    </a:lnTo>
                    <a:lnTo>
                      <a:pt x="371" y="509"/>
                    </a:lnTo>
                    <a:lnTo>
                      <a:pt x="287" y="497"/>
                    </a:lnTo>
                    <a:lnTo>
                      <a:pt x="215" y="473"/>
                    </a:lnTo>
                    <a:lnTo>
                      <a:pt x="156" y="443"/>
                    </a:lnTo>
                    <a:lnTo>
                      <a:pt x="102" y="401"/>
                    </a:lnTo>
                    <a:lnTo>
                      <a:pt x="66" y="359"/>
                    </a:lnTo>
                    <a:lnTo>
                      <a:pt x="36" y="311"/>
                    </a:lnTo>
                    <a:lnTo>
                      <a:pt x="30" y="258"/>
                    </a:lnTo>
                    <a:lnTo>
                      <a:pt x="36" y="222"/>
                    </a:lnTo>
                    <a:lnTo>
                      <a:pt x="48" y="186"/>
                    </a:lnTo>
                    <a:lnTo>
                      <a:pt x="66" y="156"/>
                    </a:lnTo>
                    <a:lnTo>
                      <a:pt x="90" y="126"/>
                    </a:lnTo>
                    <a:lnTo>
                      <a:pt x="66" y="114"/>
                    </a:lnTo>
                    <a:lnTo>
                      <a:pt x="36" y="144"/>
                    </a:lnTo>
                    <a:lnTo>
                      <a:pt x="18" y="180"/>
                    </a:lnTo>
                    <a:lnTo>
                      <a:pt x="6" y="216"/>
                    </a:lnTo>
                    <a:lnTo>
                      <a:pt x="0" y="258"/>
                    </a:lnTo>
                    <a:lnTo>
                      <a:pt x="12" y="311"/>
                    </a:lnTo>
                    <a:lnTo>
                      <a:pt x="36" y="365"/>
                    </a:lnTo>
                    <a:lnTo>
                      <a:pt x="78" y="413"/>
                    </a:lnTo>
                    <a:lnTo>
                      <a:pt x="132" y="449"/>
                    </a:lnTo>
                    <a:lnTo>
                      <a:pt x="203" y="485"/>
                    </a:lnTo>
                    <a:lnTo>
                      <a:pt x="275" y="509"/>
                    </a:lnTo>
                    <a:lnTo>
                      <a:pt x="365" y="527"/>
                    </a:lnTo>
                    <a:lnTo>
                      <a:pt x="455" y="533"/>
                    </a:lnTo>
                    <a:lnTo>
                      <a:pt x="544" y="527"/>
                    </a:lnTo>
                    <a:lnTo>
                      <a:pt x="634" y="509"/>
                    </a:lnTo>
                    <a:lnTo>
                      <a:pt x="712" y="485"/>
                    </a:lnTo>
                    <a:lnTo>
                      <a:pt x="777" y="449"/>
                    </a:lnTo>
                    <a:lnTo>
                      <a:pt x="831" y="413"/>
                    </a:lnTo>
                    <a:lnTo>
                      <a:pt x="873" y="365"/>
                    </a:lnTo>
                    <a:lnTo>
                      <a:pt x="897" y="311"/>
                    </a:lnTo>
                    <a:lnTo>
                      <a:pt x="909" y="258"/>
                    </a:lnTo>
                    <a:lnTo>
                      <a:pt x="903" y="216"/>
                    </a:lnTo>
                    <a:lnTo>
                      <a:pt x="885" y="174"/>
                    </a:lnTo>
                    <a:lnTo>
                      <a:pt x="861" y="132"/>
                    </a:lnTo>
                    <a:lnTo>
                      <a:pt x="825" y="102"/>
                    </a:lnTo>
                    <a:lnTo>
                      <a:pt x="783" y="66"/>
                    </a:lnTo>
                    <a:lnTo>
                      <a:pt x="735" y="42"/>
                    </a:lnTo>
                    <a:lnTo>
                      <a:pt x="616" y="0"/>
                    </a:lnTo>
                    <a:lnTo>
                      <a:pt x="616" y="0"/>
                    </a:lnTo>
                    <a:close/>
                  </a:path>
                </a:pathLst>
              </a:custGeom>
              <a:gradFill rotWithShape="0">
                <a:gsLst>
                  <a:gs pos="0">
                    <a:schemeClr val="accent1">
                      <a:gamma/>
                      <a:tint val="96863"/>
                      <a:invGamma/>
                    </a:schemeClr>
                  </a:gs>
                  <a:gs pos="100000">
                    <a:schemeClr val="accent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60" name="Freeform 44">
                <a:extLst>
                  <a:ext uri="{FF2B5EF4-FFF2-40B4-BE49-F238E27FC236}">
                    <a16:creationId xmlns:a16="http://schemas.microsoft.com/office/drawing/2014/main" id="{F4C83EF2-BFBB-4AC1-9BF3-1613D9C0FC82}"/>
                  </a:ext>
                </a:extLst>
              </p:cNvPr>
              <p:cNvSpPr>
                <a:spLocks/>
              </p:cNvSpPr>
              <p:nvPr/>
            </p:nvSpPr>
            <p:spPr bwMode="hidden">
              <a:xfrm>
                <a:off x="4564" y="3492"/>
                <a:ext cx="365" cy="66"/>
              </a:xfrm>
              <a:custGeom>
                <a:avLst/>
                <a:gdLst>
                  <a:gd name="T0" fmla="*/ 240 w 365"/>
                  <a:gd name="T1" fmla="*/ 18 h 66"/>
                  <a:gd name="T2" fmla="*/ 299 w 365"/>
                  <a:gd name="T3" fmla="*/ 24 h 66"/>
                  <a:gd name="T4" fmla="*/ 359 w 365"/>
                  <a:gd name="T5" fmla="*/ 30 h 66"/>
                  <a:gd name="T6" fmla="*/ 365 w 365"/>
                  <a:gd name="T7" fmla="*/ 12 h 66"/>
                  <a:gd name="T8" fmla="*/ 305 w 365"/>
                  <a:gd name="T9" fmla="*/ 6 h 66"/>
                  <a:gd name="T10" fmla="*/ 240 w 365"/>
                  <a:gd name="T11" fmla="*/ 0 h 66"/>
                  <a:gd name="T12" fmla="*/ 174 w 365"/>
                  <a:gd name="T13" fmla="*/ 6 h 66"/>
                  <a:gd name="T14" fmla="*/ 114 w 365"/>
                  <a:gd name="T15" fmla="*/ 12 h 66"/>
                  <a:gd name="T16" fmla="*/ 0 w 365"/>
                  <a:gd name="T17" fmla="*/ 42 h 66"/>
                  <a:gd name="T18" fmla="*/ 0 w 365"/>
                  <a:gd name="T19" fmla="*/ 66 h 66"/>
                  <a:gd name="T20" fmla="*/ 54 w 365"/>
                  <a:gd name="T21" fmla="*/ 48 h 66"/>
                  <a:gd name="T22" fmla="*/ 114 w 365"/>
                  <a:gd name="T23" fmla="*/ 30 h 66"/>
                  <a:gd name="T24" fmla="*/ 174 w 365"/>
                  <a:gd name="T25" fmla="*/ 24 h 66"/>
                  <a:gd name="T26" fmla="*/ 240 w 365"/>
                  <a:gd name="T27" fmla="*/ 18 h 66"/>
                  <a:gd name="T28" fmla="*/ 240 w 365"/>
                  <a:gd name="T29"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5" h="66">
                    <a:moveTo>
                      <a:pt x="240" y="18"/>
                    </a:moveTo>
                    <a:lnTo>
                      <a:pt x="299" y="24"/>
                    </a:lnTo>
                    <a:lnTo>
                      <a:pt x="359" y="30"/>
                    </a:lnTo>
                    <a:lnTo>
                      <a:pt x="365" y="12"/>
                    </a:lnTo>
                    <a:lnTo>
                      <a:pt x="305" y="6"/>
                    </a:lnTo>
                    <a:lnTo>
                      <a:pt x="240" y="0"/>
                    </a:lnTo>
                    <a:lnTo>
                      <a:pt x="174" y="6"/>
                    </a:lnTo>
                    <a:lnTo>
                      <a:pt x="114" y="12"/>
                    </a:lnTo>
                    <a:lnTo>
                      <a:pt x="0" y="42"/>
                    </a:lnTo>
                    <a:lnTo>
                      <a:pt x="0" y="66"/>
                    </a:lnTo>
                    <a:lnTo>
                      <a:pt x="54" y="48"/>
                    </a:lnTo>
                    <a:lnTo>
                      <a:pt x="114" y="30"/>
                    </a:lnTo>
                    <a:lnTo>
                      <a:pt x="174" y="24"/>
                    </a:lnTo>
                    <a:lnTo>
                      <a:pt x="240" y="18"/>
                    </a:lnTo>
                    <a:lnTo>
                      <a:pt x="240"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61" name="Freeform 45">
                <a:extLst>
                  <a:ext uri="{FF2B5EF4-FFF2-40B4-BE49-F238E27FC236}">
                    <a16:creationId xmlns:a16="http://schemas.microsoft.com/office/drawing/2014/main" id="{3F115534-7AAA-4BEE-96EF-BE1630BAF969}"/>
                  </a:ext>
                </a:extLst>
              </p:cNvPr>
              <p:cNvSpPr>
                <a:spLocks/>
              </p:cNvSpPr>
              <p:nvPr/>
            </p:nvSpPr>
            <p:spPr bwMode="hidden">
              <a:xfrm>
                <a:off x="4463" y="3558"/>
                <a:ext cx="66" cy="48"/>
              </a:xfrm>
              <a:custGeom>
                <a:avLst/>
                <a:gdLst>
                  <a:gd name="T0" fmla="*/ 66 w 66"/>
                  <a:gd name="T1" fmla="*/ 18 h 48"/>
                  <a:gd name="T2" fmla="*/ 48 w 66"/>
                  <a:gd name="T3" fmla="*/ 0 h 48"/>
                  <a:gd name="T4" fmla="*/ 24 w 66"/>
                  <a:gd name="T5" fmla="*/ 12 h 48"/>
                  <a:gd name="T6" fmla="*/ 0 w 66"/>
                  <a:gd name="T7" fmla="*/ 30 h 48"/>
                  <a:gd name="T8" fmla="*/ 12 w 66"/>
                  <a:gd name="T9" fmla="*/ 48 h 48"/>
                  <a:gd name="T10" fmla="*/ 42 w 66"/>
                  <a:gd name="T11" fmla="*/ 30 h 48"/>
                  <a:gd name="T12" fmla="*/ 66 w 66"/>
                  <a:gd name="T13" fmla="*/ 18 h 48"/>
                  <a:gd name="T14" fmla="*/ 66 w 66"/>
                  <a:gd name="T15" fmla="*/ 1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8">
                    <a:moveTo>
                      <a:pt x="66" y="18"/>
                    </a:moveTo>
                    <a:lnTo>
                      <a:pt x="48" y="0"/>
                    </a:lnTo>
                    <a:lnTo>
                      <a:pt x="24" y="12"/>
                    </a:lnTo>
                    <a:lnTo>
                      <a:pt x="0" y="30"/>
                    </a:lnTo>
                    <a:lnTo>
                      <a:pt x="12" y="48"/>
                    </a:lnTo>
                    <a:lnTo>
                      <a:pt x="42" y="30"/>
                    </a:lnTo>
                    <a:lnTo>
                      <a:pt x="66" y="18"/>
                    </a:lnTo>
                    <a:lnTo>
                      <a:pt x="66"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67" name="Freeform 46">
                <a:extLst>
                  <a:ext uri="{FF2B5EF4-FFF2-40B4-BE49-F238E27FC236}">
                    <a16:creationId xmlns:a16="http://schemas.microsoft.com/office/drawing/2014/main" id="{D330A234-AEC3-418F-9307-71161262E576}"/>
                  </a:ext>
                </a:extLst>
              </p:cNvPr>
              <p:cNvSpPr>
                <a:spLocks/>
              </p:cNvSpPr>
              <p:nvPr/>
            </p:nvSpPr>
            <p:spPr bwMode="hidden">
              <a:xfrm>
                <a:off x="5280" y="3186"/>
                <a:ext cx="383" cy="96"/>
              </a:xfrm>
              <a:custGeom>
                <a:avLst/>
                <a:gdLst>
                  <a:gd name="T0" fmla="*/ 212 w 382"/>
                  <a:gd name="T1" fmla="*/ 96 h 96"/>
                  <a:gd name="T2" fmla="*/ 143 w 382"/>
                  <a:gd name="T3" fmla="*/ 90 h 96"/>
                  <a:gd name="T4" fmla="*/ 83 w 382"/>
                  <a:gd name="T5" fmla="*/ 66 h 96"/>
                  <a:gd name="T6" fmla="*/ 35 w 382"/>
                  <a:gd name="T7" fmla="*/ 36 h 96"/>
                  <a:gd name="T8" fmla="*/ 6 w 382"/>
                  <a:gd name="T9" fmla="*/ 0 h 96"/>
                  <a:gd name="T10" fmla="*/ 0 w 382"/>
                  <a:gd name="T11" fmla="*/ 6 h 96"/>
                  <a:gd name="T12" fmla="*/ 29 w 382"/>
                  <a:gd name="T13" fmla="*/ 42 h 96"/>
                  <a:gd name="T14" fmla="*/ 77 w 382"/>
                  <a:gd name="T15" fmla="*/ 72 h 96"/>
                  <a:gd name="T16" fmla="*/ 137 w 382"/>
                  <a:gd name="T17" fmla="*/ 90 h 96"/>
                  <a:gd name="T18" fmla="*/ 212 w 382"/>
                  <a:gd name="T19" fmla="*/ 96 h 96"/>
                  <a:gd name="T20" fmla="*/ 266 w 382"/>
                  <a:gd name="T21" fmla="*/ 90 h 96"/>
                  <a:gd name="T22" fmla="*/ 314 w 382"/>
                  <a:gd name="T23" fmla="*/ 84 h 96"/>
                  <a:gd name="T24" fmla="*/ 355 w 382"/>
                  <a:gd name="T25" fmla="*/ 66 h 96"/>
                  <a:gd name="T26" fmla="*/ 385 w 382"/>
                  <a:gd name="T27" fmla="*/ 42 h 96"/>
                  <a:gd name="T28" fmla="*/ 379 w 382"/>
                  <a:gd name="T29" fmla="*/ 42 h 96"/>
                  <a:gd name="T30" fmla="*/ 349 w 382"/>
                  <a:gd name="T31" fmla="*/ 66 h 96"/>
                  <a:gd name="T32" fmla="*/ 308 w 382"/>
                  <a:gd name="T33" fmla="*/ 78 h 96"/>
                  <a:gd name="T34" fmla="*/ 266 w 382"/>
                  <a:gd name="T35" fmla="*/ 90 h 96"/>
                  <a:gd name="T36" fmla="*/ 212 w 382"/>
                  <a:gd name="T37" fmla="*/ 96 h 96"/>
                  <a:gd name="T38" fmla="*/ 212 w 382"/>
                  <a:gd name="T39" fmla="*/ 96 h 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82" h="96">
                    <a:moveTo>
                      <a:pt x="209" y="96"/>
                    </a:moveTo>
                    <a:lnTo>
                      <a:pt x="143" y="90"/>
                    </a:lnTo>
                    <a:lnTo>
                      <a:pt x="83" y="66"/>
                    </a:lnTo>
                    <a:lnTo>
                      <a:pt x="35" y="36"/>
                    </a:lnTo>
                    <a:lnTo>
                      <a:pt x="6" y="0"/>
                    </a:lnTo>
                    <a:lnTo>
                      <a:pt x="0" y="6"/>
                    </a:lnTo>
                    <a:lnTo>
                      <a:pt x="29" y="42"/>
                    </a:lnTo>
                    <a:lnTo>
                      <a:pt x="77" y="72"/>
                    </a:lnTo>
                    <a:lnTo>
                      <a:pt x="137" y="90"/>
                    </a:lnTo>
                    <a:lnTo>
                      <a:pt x="209" y="96"/>
                    </a:lnTo>
                    <a:lnTo>
                      <a:pt x="263" y="90"/>
                    </a:lnTo>
                    <a:lnTo>
                      <a:pt x="311" y="84"/>
                    </a:lnTo>
                    <a:lnTo>
                      <a:pt x="352" y="66"/>
                    </a:lnTo>
                    <a:lnTo>
                      <a:pt x="382" y="42"/>
                    </a:lnTo>
                    <a:lnTo>
                      <a:pt x="376" y="42"/>
                    </a:lnTo>
                    <a:lnTo>
                      <a:pt x="346" y="66"/>
                    </a:lnTo>
                    <a:lnTo>
                      <a:pt x="305" y="78"/>
                    </a:lnTo>
                    <a:lnTo>
                      <a:pt x="263" y="90"/>
                    </a:lnTo>
                    <a:lnTo>
                      <a:pt x="209" y="96"/>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68" name="Freeform 47">
                <a:extLst>
                  <a:ext uri="{FF2B5EF4-FFF2-40B4-BE49-F238E27FC236}">
                    <a16:creationId xmlns:a16="http://schemas.microsoft.com/office/drawing/2014/main" id="{C588009A-7FA4-46E0-8D53-3E8C41DFD9AE}"/>
                  </a:ext>
                </a:extLst>
              </p:cNvPr>
              <p:cNvSpPr>
                <a:spLocks/>
              </p:cNvSpPr>
              <p:nvPr/>
            </p:nvSpPr>
            <p:spPr bwMode="hidden">
              <a:xfrm>
                <a:off x="5315" y="3024"/>
                <a:ext cx="258" cy="54"/>
              </a:xfrm>
              <a:custGeom>
                <a:avLst/>
                <a:gdLst>
                  <a:gd name="T0" fmla="*/ 174 w 258"/>
                  <a:gd name="T1" fmla="*/ 0 h 54"/>
                  <a:gd name="T2" fmla="*/ 216 w 258"/>
                  <a:gd name="T3" fmla="*/ 6 h 54"/>
                  <a:gd name="T4" fmla="*/ 258 w 258"/>
                  <a:gd name="T5" fmla="*/ 12 h 54"/>
                  <a:gd name="T6" fmla="*/ 252 w 258"/>
                  <a:gd name="T7" fmla="*/ 6 h 54"/>
                  <a:gd name="T8" fmla="*/ 216 w 258"/>
                  <a:gd name="T9" fmla="*/ 0 h 54"/>
                  <a:gd name="T10" fmla="*/ 174 w 258"/>
                  <a:gd name="T11" fmla="*/ 0 h 54"/>
                  <a:gd name="T12" fmla="*/ 120 w 258"/>
                  <a:gd name="T13" fmla="*/ 6 h 54"/>
                  <a:gd name="T14" fmla="*/ 78 w 258"/>
                  <a:gd name="T15" fmla="*/ 12 h 54"/>
                  <a:gd name="T16" fmla="*/ 36 w 258"/>
                  <a:gd name="T17" fmla="*/ 30 h 54"/>
                  <a:gd name="T18" fmla="*/ 0 w 258"/>
                  <a:gd name="T19" fmla="*/ 48 h 54"/>
                  <a:gd name="T20" fmla="*/ 6 w 258"/>
                  <a:gd name="T21" fmla="*/ 54 h 54"/>
                  <a:gd name="T22" fmla="*/ 36 w 258"/>
                  <a:gd name="T23" fmla="*/ 36 h 54"/>
                  <a:gd name="T24" fmla="*/ 78 w 258"/>
                  <a:gd name="T25" fmla="*/ 18 h 54"/>
                  <a:gd name="T26" fmla="*/ 120 w 258"/>
                  <a:gd name="T27" fmla="*/ 6 h 54"/>
                  <a:gd name="T28" fmla="*/ 174 w 258"/>
                  <a:gd name="T29" fmla="*/ 0 h 54"/>
                  <a:gd name="T30" fmla="*/ 174 w 258"/>
                  <a:gd name="T31" fmla="*/ 0 h 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58" h="54">
                    <a:moveTo>
                      <a:pt x="174" y="0"/>
                    </a:moveTo>
                    <a:lnTo>
                      <a:pt x="216" y="6"/>
                    </a:lnTo>
                    <a:lnTo>
                      <a:pt x="258" y="12"/>
                    </a:lnTo>
                    <a:lnTo>
                      <a:pt x="252" y="6"/>
                    </a:lnTo>
                    <a:lnTo>
                      <a:pt x="216" y="0"/>
                    </a:lnTo>
                    <a:lnTo>
                      <a:pt x="174" y="0"/>
                    </a:lnTo>
                    <a:lnTo>
                      <a:pt x="120" y="6"/>
                    </a:lnTo>
                    <a:lnTo>
                      <a:pt x="78" y="12"/>
                    </a:lnTo>
                    <a:lnTo>
                      <a:pt x="36" y="30"/>
                    </a:lnTo>
                    <a:lnTo>
                      <a:pt x="0" y="48"/>
                    </a:lnTo>
                    <a:lnTo>
                      <a:pt x="6" y="54"/>
                    </a:lnTo>
                    <a:lnTo>
                      <a:pt x="36" y="36"/>
                    </a:lnTo>
                    <a:lnTo>
                      <a:pt x="78" y="18"/>
                    </a:lnTo>
                    <a:lnTo>
                      <a:pt x="120" y="6"/>
                    </a:lnTo>
                    <a:lnTo>
                      <a:pt x="174" y="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69" name="Freeform 48">
                <a:extLst>
                  <a:ext uri="{FF2B5EF4-FFF2-40B4-BE49-F238E27FC236}">
                    <a16:creationId xmlns:a16="http://schemas.microsoft.com/office/drawing/2014/main" id="{491848C1-9C0C-4D69-8C9F-5B7D04EBF130}"/>
                  </a:ext>
                </a:extLst>
              </p:cNvPr>
              <p:cNvSpPr>
                <a:spLocks/>
              </p:cNvSpPr>
              <p:nvPr/>
            </p:nvSpPr>
            <p:spPr bwMode="hidden">
              <a:xfrm>
                <a:off x="5645" y="3066"/>
                <a:ext cx="60" cy="156"/>
              </a:xfrm>
              <a:custGeom>
                <a:avLst/>
                <a:gdLst>
                  <a:gd name="T0" fmla="*/ 54 w 60"/>
                  <a:gd name="T1" fmla="*/ 90 h 156"/>
                  <a:gd name="T2" fmla="*/ 48 w 60"/>
                  <a:gd name="T3" fmla="*/ 126 h 156"/>
                  <a:gd name="T4" fmla="*/ 24 w 60"/>
                  <a:gd name="T5" fmla="*/ 156 h 156"/>
                  <a:gd name="T6" fmla="*/ 30 w 60"/>
                  <a:gd name="T7" fmla="*/ 156 h 156"/>
                  <a:gd name="T8" fmla="*/ 54 w 60"/>
                  <a:gd name="T9" fmla="*/ 126 h 156"/>
                  <a:gd name="T10" fmla="*/ 60 w 60"/>
                  <a:gd name="T11" fmla="*/ 90 h 156"/>
                  <a:gd name="T12" fmla="*/ 54 w 60"/>
                  <a:gd name="T13" fmla="*/ 66 h 156"/>
                  <a:gd name="T14" fmla="*/ 48 w 60"/>
                  <a:gd name="T15" fmla="*/ 42 h 156"/>
                  <a:gd name="T16" fmla="*/ 30 w 60"/>
                  <a:gd name="T17" fmla="*/ 18 h 156"/>
                  <a:gd name="T18" fmla="*/ 6 w 60"/>
                  <a:gd name="T19" fmla="*/ 0 h 156"/>
                  <a:gd name="T20" fmla="*/ 0 w 60"/>
                  <a:gd name="T21" fmla="*/ 6 h 156"/>
                  <a:gd name="T22" fmla="*/ 24 w 60"/>
                  <a:gd name="T23" fmla="*/ 24 h 156"/>
                  <a:gd name="T24" fmla="*/ 42 w 60"/>
                  <a:gd name="T25" fmla="*/ 42 h 156"/>
                  <a:gd name="T26" fmla="*/ 48 w 60"/>
                  <a:gd name="T27" fmla="*/ 66 h 156"/>
                  <a:gd name="T28" fmla="*/ 54 w 60"/>
                  <a:gd name="T29" fmla="*/ 90 h 156"/>
                  <a:gd name="T30" fmla="*/ 54 w 60"/>
                  <a:gd name="T31" fmla="*/ 90 h 1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 h="156">
                    <a:moveTo>
                      <a:pt x="54" y="90"/>
                    </a:moveTo>
                    <a:lnTo>
                      <a:pt x="48" y="126"/>
                    </a:lnTo>
                    <a:lnTo>
                      <a:pt x="24" y="156"/>
                    </a:lnTo>
                    <a:lnTo>
                      <a:pt x="30" y="156"/>
                    </a:lnTo>
                    <a:lnTo>
                      <a:pt x="54" y="126"/>
                    </a:lnTo>
                    <a:lnTo>
                      <a:pt x="60" y="90"/>
                    </a:lnTo>
                    <a:lnTo>
                      <a:pt x="54" y="66"/>
                    </a:lnTo>
                    <a:lnTo>
                      <a:pt x="48" y="42"/>
                    </a:lnTo>
                    <a:lnTo>
                      <a:pt x="30" y="18"/>
                    </a:lnTo>
                    <a:lnTo>
                      <a:pt x="6" y="0"/>
                    </a:lnTo>
                    <a:lnTo>
                      <a:pt x="0" y="6"/>
                    </a:lnTo>
                    <a:lnTo>
                      <a:pt x="24" y="24"/>
                    </a:lnTo>
                    <a:lnTo>
                      <a:pt x="42" y="42"/>
                    </a:lnTo>
                    <a:lnTo>
                      <a:pt x="48" y="66"/>
                    </a:lnTo>
                    <a:lnTo>
                      <a:pt x="54" y="9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0" name="Freeform 49">
                <a:extLst>
                  <a:ext uri="{FF2B5EF4-FFF2-40B4-BE49-F238E27FC236}">
                    <a16:creationId xmlns:a16="http://schemas.microsoft.com/office/drawing/2014/main" id="{443A9D3C-0B02-4EEF-A945-FB65E70DF7CD}"/>
                  </a:ext>
                </a:extLst>
              </p:cNvPr>
              <p:cNvSpPr>
                <a:spLocks/>
              </p:cNvSpPr>
              <p:nvPr/>
            </p:nvSpPr>
            <p:spPr bwMode="hidden">
              <a:xfrm>
                <a:off x="5375" y="3246"/>
                <a:ext cx="192" cy="18"/>
              </a:xfrm>
              <a:custGeom>
                <a:avLst/>
                <a:gdLst>
                  <a:gd name="T0" fmla="*/ 114 w 192"/>
                  <a:gd name="T1" fmla="*/ 12 h 18"/>
                  <a:gd name="T2" fmla="*/ 72 w 192"/>
                  <a:gd name="T3" fmla="*/ 6 h 18"/>
                  <a:gd name="T4" fmla="*/ 30 w 192"/>
                  <a:gd name="T5" fmla="*/ 0 h 18"/>
                  <a:gd name="T6" fmla="*/ 0 w 192"/>
                  <a:gd name="T7" fmla="*/ 0 h 18"/>
                  <a:gd name="T8" fmla="*/ 54 w 192"/>
                  <a:gd name="T9" fmla="*/ 12 h 18"/>
                  <a:gd name="T10" fmla="*/ 114 w 192"/>
                  <a:gd name="T11" fmla="*/ 18 h 18"/>
                  <a:gd name="T12" fmla="*/ 156 w 192"/>
                  <a:gd name="T13" fmla="*/ 18 h 18"/>
                  <a:gd name="T14" fmla="*/ 192 w 192"/>
                  <a:gd name="T15" fmla="*/ 12 h 18"/>
                  <a:gd name="T16" fmla="*/ 186 w 192"/>
                  <a:gd name="T17" fmla="*/ 0 h 18"/>
                  <a:gd name="T18" fmla="*/ 150 w 192"/>
                  <a:gd name="T19" fmla="*/ 6 h 18"/>
                  <a:gd name="T20" fmla="*/ 114 w 192"/>
                  <a:gd name="T21" fmla="*/ 12 h 18"/>
                  <a:gd name="T22" fmla="*/ 114 w 192"/>
                  <a:gd name="T23" fmla="*/ 12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2" h="18">
                    <a:moveTo>
                      <a:pt x="114" y="12"/>
                    </a:moveTo>
                    <a:lnTo>
                      <a:pt x="72" y="6"/>
                    </a:lnTo>
                    <a:lnTo>
                      <a:pt x="30" y="0"/>
                    </a:lnTo>
                    <a:lnTo>
                      <a:pt x="0" y="0"/>
                    </a:lnTo>
                    <a:lnTo>
                      <a:pt x="54" y="12"/>
                    </a:lnTo>
                    <a:lnTo>
                      <a:pt x="114" y="18"/>
                    </a:lnTo>
                    <a:lnTo>
                      <a:pt x="156" y="18"/>
                    </a:lnTo>
                    <a:lnTo>
                      <a:pt x="192" y="12"/>
                    </a:lnTo>
                    <a:lnTo>
                      <a:pt x="186" y="0"/>
                    </a:lnTo>
                    <a:lnTo>
                      <a:pt x="150" y="6"/>
                    </a:lnTo>
                    <a:lnTo>
                      <a:pt x="114" y="12"/>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1" name="Freeform 50">
                <a:extLst>
                  <a:ext uri="{FF2B5EF4-FFF2-40B4-BE49-F238E27FC236}">
                    <a16:creationId xmlns:a16="http://schemas.microsoft.com/office/drawing/2014/main" id="{3088C8DE-DB00-4A8C-B836-54102A52F6D5}"/>
                  </a:ext>
                </a:extLst>
              </p:cNvPr>
              <p:cNvSpPr>
                <a:spLocks/>
              </p:cNvSpPr>
              <p:nvPr/>
            </p:nvSpPr>
            <p:spPr bwMode="hidden">
              <a:xfrm>
                <a:off x="5304" y="3042"/>
                <a:ext cx="161" cy="186"/>
              </a:xfrm>
              <a:custGeom>
                <a:avLst/>
                <a:gdLst>
                  <a:gd name="T0" fmla="*/ 11 w 161"/>
                  <a:gd name="T1" fmla="*/ 114 h 186"/>
                  <a:gd name="T2" fmla="*/ 17 w 161"/>
                  <a:gd name="T3" fmla="*/ 96 h 186"/>
                  <a:gd name="T4" fmla="*/ 23 w 161"/>
                  <a:gd name="T5" fmla="*/ 78 h 186"/>
                  <a:gd name="T6" fmla="*/ 53 w 161"/>
                  <a:gd name="T7" fmla="*/ 42 h 186"/>
                  <a:gd name="T8" fmla="*/ 101 w 161"/>
                  <a:gd name="T9" fmla="*/ 18 h 186"/>
                  <a:gd name="T10" fmla="*/ 155 w 161"/>
                  <a:gd name="T11" fmla="*/ 6 h 186"/>
                  <a:gd name="T12" fmla="*/ 161 w 161"/>
                  <a:gd name="T13" fmla="*/ 0 h 186"/>
                  <a:gd name="T14" fmla="*/ 95 w 161"/>
                  <a:gd name="T15" fmla="*/ 12 h 186"/>
                  <a:gd name="T16" fmla="*/ 47 w 161"/>
                  <a:gd name="T17" fmla="*/ 36 h 186"/>
                  <a:gd name="T18" fmla="*/ 11 w 161"/>
                  <a:gd name="T19" fmla="*/ 72 h 186"/>
                  <a:gd name="T20" fmla="*/ 5 w 161"/>
                  <a:gd name="T21" fmla="*/ 90 h 186"/>
                  <a:gd name="T22" fmla="*/ 0 w 161"/>
                  <a:gd name="T23" fmla="*/ 114 h 186"/>
                  <a:gd name="T24" fmla="*/ 11 w 161"/>
                  <a:gd name="T25" fmla="*/ 150 h 186"/>
                  <a:gd name="T26" fmla="*/ 23 w 161"/>
                  <a:gd name="T27" fmla="*/ 168 h 186"/>
                  <a:gd name="T28" fmla="*/ 41 w 161"/>
                  <a:gd name="T29" fmla="*/ 186 h 186"/>
                  <a:gd name="T30" fmla="*/ 65 w 161"/>
                  <a:gd name="T31" fmla="*/ 186 h 186"/>
                  <a:gd name="T32" fmla="*/ 41 w 161"/>
                  <a:gd name="T33" fmla="*/ 168 h 186"/>
                  <a:gd name="T34" fmla="*/ 23 w 161"/>
                  <a:gd name="T35" fmla="*/ 150 h 186"/>
                  <a:gd name="T36" fmla="*/ 17 w 161"/>
                  <a:gd name="T37" fmla="*/ 132 h 186"/>
                  <a:gd name="T38" fmla="*/ 11 w 161"/>
                  <a:gd name="T39" fmla="*/ 114 h 186"/>
                  <a:gd name="T40" fmla="*/ 11 w 161"/>
                  <a:gd name="T41" fmla="*/ 114 h 1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61" h="186">
                    <a:moveTo>
                      <a:pt x="11" y="114"/>
                    </a:moveTo>
                    <a:lnTo>
                      <a:pt x="17" y="96"/>
                    </a:lnTo>
                    <a:lnTo>
                      <a:pt x="23" y="78"/>
                    </a:lnTo>
                    <a:lnTo>
                      <a:pt x="53" y="42"/>
                    </a:lnTo>
                    <a:lnTo>
                      <a:pt x="101" y="18"/>
                    </a:lnTo>
                    <a:lnTo>
                      <a:pt x="155" y="6"/>
                    </a:lnTo>
                    <a:lnTo>
                      <a:pt x="161" y="0"/>
                    </a:lnTo>
                    <a:lnTo>
                      <a:pt x="95" y="12"/>
                    </a:lnTo>
                    <a:lnTo>
                      <a:pt x="47" y="36"/>
                    </a:lnTo>
                    <a:lnTo>
                      <a:pt x="11" y="72"/>
                    </a:lnTo>
                    <a:lnTo>
                      <a:pt x="5" y="90"/>
                    </a:lnTo>
                    <a:lnTo>
                      <a:pt x="0" y="114"/>
                    </a:lnTo>
                    <a:lnTo>
                      <a:pt x="11" y="150"/>
                    </a:lnTo>
                    <a:lnTo>
                      <a:pt x="23" y="168"/>
                    </a:lnTo>
                    <a:lnTo>
                      <a:pt x="41" y="186"/>
                    </a:lnTo>
                    <a:lnTo>
                      <a:pt x="65" y="186"/>
                    </a:lnTo>
                    <a:lnTo>
                      <a:pt x="41" y="168"/>
                    </a:lnTo>
                    <a:lnTo>
                      <a:pt x="23" y="150"/>
                    </a:lnTo>
                    <a:lnTo>
                      <a:pt x="17" y="132"/>
                    </a:lnTo>
                    <a:lnTo>
                      <a:pt x="11" y="114"/>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2" name="Freeform 51">
                <a:extLst>
                  <a:ext uri="{FF2B5EF4-FFF2-40B4-BE49-F238E27FC236}">
                    <a16:creationId xmlns:a16="http://schemas.microsoft.com/office/drawing/2014/main" id="{35626BAD-26F9-4772-916F-81C64B9A0446}"/>
                  </a:ext>
                </a:extLst>
              </p:cNvPr>
              <p:cNvSpPr>
                <a:spLocks/>
              </p:cNvSpPr>
              <p:nvPr/>
            </p:nvSpPr>
            <p:spPr bwMode="hidden">
              <a:xfrm>
                <a:off x="5489" y="3042"/>
                <a:ext cx="186" cy="210"/>
              </a:xfrm>
              <a:custGeom>
                <a:avLst/>
                <a:gdLst>
                  <a:gd name="T0" fmla="*/ 0 w 185"/>
                  <a:gd name="T1" fmla="*/ 6 h 210"/>
                  <a:gd name="T2" fmla="*/ 66 w 185"/>
                  <a:gd name="T3" fmla="*/ 12 h 210"/>
                  <a:gd name="T4" fmla="*/ 122 w 185"/>
                  <a:gd name="T5" fmla="*/ 36 h 210"/>
                  <a:gd name="T6" fmla="*/ 158 w 185"/>
                  <a:gd name="T7" fmla="*/ 72 h 210"/>
                  <a:gd name="T8" fmla="*/ 164 w 185"/>
                  <a:gd name="T9" fmla="*/ 90 h 210"/>
                  <a:gd name="T10" fmla="*/ 170 w 185"/>
                  <a:gd name="T11" fmla="*/ 114 h 210"/>
                  <a:gd name="T12" fmla="*/ 164 w 185"/>
                  <a:gd name="T13" fmla="*/ 138 h 210"/>
                  <a:gd name="T14" fmla="*/ 152 w 185"/>
                  <a:gd name="T15" fmla="*/ 162 h 210"/>
                  <a:gd name="T16" fmla="*/ 122 w 185"/>
                  <a:gd name="T17" fmla="*/ 180 h 210"/>
                  <a:gd name="T18" fmla="*/ 90 w 185"/>
                  <a:gd name="T19" fmla="*/ 198 h 210"/>
                  <a:gd name="T20" fmla="*/ 99 w 185"/>
                  <a:gd name="T21" fmla="*/ 210 h 210"/>
                  <a:gd name="T22" fmla="*/ 134 w 185"/>
                  <a:gd name="T23" fmla="*/ 192 h 210"/>
                  <a:gd name="T24" fmla="*/ 164 w 185"/>
                  <a:gd name="T25" fmla="*/ 168 h 210"/>
                  <a:gd name="T26" fmla="*/ 182 w 185"/>
                  <a:gd name="T27" fmla="*/ 144 h 210"/>
                  <a:gd name="T28" fmla="*/ 188 w 185"/>
                  <a:gd name="T29" fmla="*/ 114 h 210"/>
                  <a:gd name="T30" fmla="*/ 182 w 185"/>
                  <a:gd name="T31" fmla="*/ 90 h 210"/>
                  <a:gd name="T32" fmla="*/ 176 w 185"/>
                  <a:gd name="T33" fmla="*/ 66 h 210"/>
                  <a:gd name="T34" fmla="*/ 158 w 185"/>
                  <a:gd name="T35" fmla="*/ 48 h 210"/>
                  <a:gd name="T36" fmla="*/ 134 w 185"/>
                  <a:gd name="T37" fmla="*/ 30 h 210"/>
                  <a:gd name="T38" fmla="*/ 72 w 185"/>
                  <a:gd name="T39" fmla="*/ 6 h 210"/>
                  <a:gd name="T40" fmla="*/ 0 w 185"/>
                  <a:gd name="T41" fmla="*/ 0 h 210"/>
                  <a:gd name="T42" fmla="*/ 0 w 185"/>
                  <a:gd name="T43" fmla="*/ 6 h 210"/>
                  <a:gd name="T44" fmla="*/ 0 w 185"/>
                  <a:gd name="T45" fmla="*/ 6 h 210"/>
                  <a:gd name="T46" fmla="*/ 0 w 185"/>
                  <a:gd name="T47" fmla="*/ 6 h 21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85" h="210">
                    <a:moveTo>
                      <a:pt x="0" y="6"/>
                    </a:moveTo>
                    <a:lnTo>
                      <a:pt x="66" y="12"/>
                    </a:lnTo>
                    <a:lnTo>
                      <a:pt x="119" y="36"/>
                    </a:lnTo>
                    <a:lnTo>
                      <a:pt x="155" y="72"/>
                    </a:lnTo>
                    <a:lnTo>
                      <a:pt x="161" y="90"/>
                    </a:lnTo>
                    <a:lnTo>
                      <a:pt x="167" y="114"/>
                    </a:lnTo>
                    <a:lnTo>
                      <a:pt x="161" y="138"/>
                    </a:lnTo>
                    <a:lnTo>
                      <a:pt x="149" y="162"/>
                    </a:lnTo>
                    <a:lnTo>
                      <a:pt x="119" y="180"/>
                    </a:lnTo>
                    <a:lnTo>
                      <a:pt x="90" y="198"/>
                    </a:lnTo>
                    <a:lnTo>
                      <a:pt x="96" y="210"/>
                    </a:lnTo>
                    <a:lnTo>
                      <a:pt x="131" y="192"/>
                    </a:lnTo>
                    <a:lnTo>
                      <a:pt x="161" y="168"/>
                    </a:lnTo>
                    <a:lnTo>
                      <a:pt x="179" y="144"/>
                    </a:lnTo>
                    <a:lnTo>
                      <a:pt x="185" y="114"/>
                    </a:lnTo>
                    <a:lnTo>
                      <a:pt x="179" y="90"/>
                    </a:lnTo>
                    <a:lnTo>
                      <a:pt x="173" y="66"/>
                    </a:lnTo>
                    <a:lnTo>
                      <a:pt x="155" y="48"/>
                    </a:lnTo>
                    <a:lnTo>
                      <a:pt x="131" y="30"/>
                    </a:lnTo>
                    <a:lnTo>
                      <a:pt x="72" y="6"/>
                    </a:lnTo>
                    <a:lnTo>
                      <a:pt x="0" y="0"/>
                    </a:lnTo>
                    <a:lnTo>
                      <a:pt x="0" y="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3" name="Freeform 52">
                <a:extLst>
                  <a:ext uri="{FF2B5EF4-FFF2-40B4-BE49-F238E27FC236}">
                    <a16:creationId xmlns:a16="http://schemas.microsoft.com/office/drawing/2014/main" id="{D9178393-69F3-412F-B837-780C61542048}"/>
                  </a:ext>
                </a:extLst>
              </p:cNvPr>
              <p:cNvSpPr>
                <a:spLocks noEditPoints="1"/>
              </p:cNvSpPr>
              <p:nvPr/>
            </p:nvSpPr>
            <p:spPr bwMode="hidden">
              <a:xfrm>
                <a:off x="5345" y="3058"/>
                <a:ext cx="299" cy="186"/>
              </a:xfrm>
              <a:custGeom>
                <a:avLst/>
                <a:gdLst>
                  <a:gd name="T0" fmla="*/ 150 w 299"/>
                  <a:gd name="T1" fmla="*/ 0 h 186"/>
                  <a:gd name="T2" fmla="*/ 90 w 299"/>
                  <a:gd name="T3" fmla="*/ 6 h 186"/>
                  <a:gd name="T4" fmla="*/ 42 w 299"/>
                  <a:gd name="T5" fmla="*/ 30 h 186"/>
                  <a:gd name="T6" fmla="*/ 12 w 299"/>
                  <a:gd name="T7" fmla="*/ 54 h 186"/>
                  <a:gd name="T8" fmla="*/ 6 w 299"/>
                  <a:gd name="T9" fmla="*/ 72 h 186"/>
                  <a:gd name="T10" fmla="*/ 0 w 299"/>
                  <a:gd name="T11" fmla="*/ 90 h 186"/>
                  <a:gd name="T12" fmla="*/ 6 w 299"/>
                  <a:gd name="T13" fmla="*/ 108 h 186"/>
                  <a:gd name="T14" fmla="*/ 12 w 299"/>
                  <a:gd name="T15" fmla="*/ 126 h 186"/>
                  <a:gd name="T16" fmla="*/ 42 w 299"/>
                  <a:gd name="T17" fmla="*/ 156 h 186"/>
                  <a:gd name="T18" fmla="*/ 90 w 299"/>
                  <a:gd name="T19" fmla="*/ 180 h 186"/>
                  <a:gd name="T20" fmla="*/ 150 w 299"/>
                  <a:gd name="T21" fmla="*/ 186 h 186"/>
                  <a:gd name="T22" fmla="*/ 209 w 299"/>
                  <a:gd name="T23" fmla="*/ 180 h 186"/>
                  <a:gd name="T24" fmla="*/ 257 w 299"/>
                  <a:gd name="T25" fmla="*/ 156 h 186"/>
                  <a:gd name="T26" fmla="*/ 287 w 299"/>
                  <a:gd name="T27" fmla="*/ 126 h 186"/>
                  <a:gd name="T28" fmla="*/ 299 w 299"/>
                  <a:gd name="T29" fmla="*/ 108 h 186"/>
                  <a:gd name="T30" fmla="*/ 299 w 299"/>
                  <a:gd name="T31" fmla="*/ 90 h 186"/>
                  <a:gd name="T32" fmla="*/ 299 w 299"/>
                  <a:gd name="T33" fmla="*/ 72 h 186"/>
                  <a:gd name="T34" fmla="*/ 287 w 299"/>
                  <a:gd name="T35" fmla="*/ 54 h 186"/>
                  <a:gd name="T36" fmla="*/ 257 w 299"/>
                  <a:gd name="T37" fmla="*/ 30 h 186"/>
                  <a:gd name="T38" fmla="*/ 209 w 299"/>
                  <a:gd name="T39" fmla="*/ 6 h 186"/>
                  <a:gd name="T40" fmla="*/ 150 w 299"/>
                  <a:gd name="T41" fmla="*/ 0 h 186"/>
                  <a:gd name="T42" fmla="*/ 150 w 299"/>
                  <a:gd name="T43" fmla="*/ 0 h 186"/>
                  <a:gd name="T44" fmla="*/ 150 w 299"/>
                  <a:gd name="T45" fmla="*/ 180 h 186"/>
                  <a:gd name="T46" fmla="*/ 96 w 299"/>
                  <a:gd name="T47" fmla="*/ 174 h 186"/>
                  <a:gd name="T48" fmla="*/ 48 w 299"/>
                  <a:gd name="T49" fmla="*/ 156 h 186"/>
                  <a:gd name="T50" fmla="*/ 18 w 299"/>
                  <a:gd name="T51" fmla="*/ 126 h 186"/>
                  <a:gd name="T52" fmla="*/ 12 w 299"/>
                  <a:gd name="T53" fmla="*/ 108 h 186"/>
                  <a:gd name="T54" fmla="*/ 6 w 299"/>
                  <a:gd name="T55" fmla="*/ 90 h 186"/>
                  <a:gd name="T56" fmla="*/ 12 w 299"/>
                  <a:gd name="T57" fmla="*/ 72 h 186"/>
                  <a:gd name="T58" fmla="*/ 18 w 299"/>
                  <a:gd name="T59" fmla="*/ 54 h 186"/>
                  <a:gd name="T60" fmla="*/ 48 w 299"/>
                  <a:gd name="T61" fmla="*/ 30 h 186"/>
                  <a:gd name="T62" fmla="*/ 96 w 299"/>
                  <a:gd name="T63" fmla="*/ 12 h 186"/>
                  <a:gd name="T64" fmla="*/ 150 w 299"/>
                  <a:gd name="T65" fmla="*/ 6 h 186"/>
                  <a:gd name="T66" fmla="*/ 203 w 299"/>
                  <a:gd name="T67" fmla="*/ 12 h 186"/>
                  <a:gd name="T68" fmla="*/ 251 w 299"/>
                  <a:gd name="T69" fmla="*/ 30 h 186"/>
                  <a:gd name="T70" fmla="*/ 281 w 299"/>
                  <a:gd name="T71" fmla="*/ 54 h 186"/>
                  <a:gd name="T72" fmla="*/ 293 w 299"/>
                  <a:gd name="T73" fmla="*/ 72 h 186"/>
                  <a:gd name="T74" fmla="*/ 293 w 299"/>
                  <a:gd name="T75" fmla="*/ 90 h 186"/>
                  <a:gd name="T76" fmla="*/ 293 w 299"/>
                  <a:gd name="T77" fmla="*/ 108 h 186"/>
                  <a:gd name="T78" fmla="*/ 281 w 299"/>
                  <a:gd name="T79" fmla="*/ 126 h 186"/>
                  <a:gd name="T80" fmla="*/ 251 w 299"/>
                  <a:gd name="T81" fmla="*/ 156 h 186"/>
                  <a:gd name="T82" fmla="*/ 203 w 299"/>
                  <a:gd name="T83" fmla="*/ 174 h 186"/>
                  <a:gd name="T84" fmla="*/ 150 w 299"/>
                  <a:gd name="T85" fmla="*/ 180 h 186"/>
                  <a:gd name="T86" fmla="*/ 150 w 299"/>
                  <a:gd name="T87" fmla="*/ 180 h 18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99" h="186">
                    <a:moveTo>
                      <a:pt x="150" y="0"/>
                    </a:moveTo>
                    <a:lnTo>
                      <a:pt x="90" y="6"/>
                    </a:lnTo>
                    <a:lnTo>
                      <a:pt x="42" y="30"/>
                    </a:lnTo>
                    <a:lnTo>
                      <a:pt x="12" y="54"/>
                    </a:lnTo>
                    <a:lnTo>
                      <a:pt x="6" y="72"/>
                    </a:lnTo>
                    <a:lnTo>
                      <a:pt x="0" y="90"/>
                    </a:lnTo>
                    <a:lnTo>
                      <a:pt x="6" y="108"/>
                    </a:lnTo>
                    <a:lnTo>
                      <a:pt x="12" y="126"/>
                    </a:lnTo>
                    <a:lnTo>
                      <a:pt x="42" y="156"/>
                    </a:lnTo>
                    <a:lnTo>
                      <a:pt x="90" y="180"/>
                    </a:lnTo>
                    <a:lnTo>
                      <a:pt x="150" y="186"/>
                    </a:lnTo>
                    <a:lnTo>
                      <a:pt x="209" y="180"/>
                    </a:lnTo>
                    <a:lnTo>
                      <a:pt x="257" y="156"/>
                    </a:lnTo>
                    <a:lnTo>
                      <a:pt x="287" y="126"/>
                    </a:lnTo>
                    <a:lnTo>
                      <a:pt x="299" y="108"/>
                    </a:lnTo>
                    <a:lnTo>
                      <a:pt x="299" y="90"/>
                    </a:lnTo>
                    <a:lnTo>
                      <a:pt x="299" y="72"/>
                    </a:lnTo>
                    <a:lnTo>
                      <a:pt x="287" y="54"/>
                    </a:lnTo>
                    <a:lnTo>
                      <a:pt x="257" y="30"/>
                    </a:lnTo>
                    <a:lnTo>
                      <a:pt x="209" y="6"/>
                    </a:lnTo>
                    <a:lnTo>
                      <a:pt x="150" y="0"/>
                    </a:lnTo>
                    <a:close/>
                    <a:moveTo>
                      <a:pt x="150" y="180"/>
                    </a:moveTo>
                    <a:lnTo>
                      <a:pt x="96" y="174"/>
                    </a:lnTo>
                    <a:lnTo>
                      <a:pt x="48" y="156"/>
                    </a:lnTo>
                    <a:lnTo>
                      <a:pt x="18" y="126"/>
                    </a:lnTo>
                    <a:lnTo>
                      <a:pt x="12" y="108"/>
                    </a:lnTo>
                    <a:lnTo>
                      <a:pt x="6" y="90"/>
                    </a:lnTo>
                    <a:lnTo>
                      <a:pt x="12" y="72"/>
                    </a:lnTo>
                    <a:lnTo>
                      <a:pt x="18" y="54"/>
                    </a:lnTo>
                    <a:lnTo>
                      <a:pt x="48" y="30"/>
                    </a:lnTo>
                    <a:lnTo>
                      <a:pt x="96" y="12"/>
                    </a:lnTo>
                    <a:lnTo>
                      <a:pt x="150" y="6"/>
                    </a:lnTo>
                    <a:lnTo>
                      <a:pt x="203" y="12"/>
                    </a:lnTo>
                    <a:lnTo>
                      <a:pt x="251" y="30"/>
                    </a:lnTo>
                    <a:lnTo>
                      <a:pt x="281" y="54"/>
                    </a:lnTo>
                    <a:lnTo>
                      <a:pt x="293" y="72"/>
                    </a:lnTo>
                    <a:lnTo>
                      <a:pt x="293" y="90"/>
                    </a:lnTo>
                    <a:lnTo>
                      <a:pt x="293" y="108"/>
                    </a:lnTo>
                    <a:lnTo>
                      <a:pt x="281" y="126"/>
                    </a:lnTo>
                    <a:lnTo>
                      <a:pt x="251" y="156"/>
                    </a:lnTo>
                    <a:lnTo>
                      <a:pt x="203" y="174"/>
                    </a:lnTo>
                    <a:lnTo>
                      <a:pt x="150" y="18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69" name="Oval 53">
                <a:extLst>
                  <a:ext uri="{FF2B5EF4-FFF2-40B4-BE49-F238E27FC236}">
                    <a16:creationId xmlns:a16="http://schemas.microsoft.com/office/drawing/2014/main" id="{4E7A8149-0F72-4289-9D27-ABEB9547354D}"/>
                  </a:ext>
                </a:extLst>
              </p:cNvPr>
              <p:cNvSpPr>
                <a:spLocks noChangeArrowheads="1"/>
              </p:cNvSpPr>
              <p:nvPr/>
            </p:nvSpPr>
            <p:spPr bwMode="hidden">
              <a:xfrm>
                <a:off x="3910" y="3948"/>
                <a:ext cx="84" cy="53"/>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nvGrpSpPr>
              <p:cNvPr id="1075" name="Group 54">
                <a:extLst>
                  <a:ext uri="{FF2B5EF4-FFF2-40B4-BE49-F238E27FC236}">
                    <a16:creationId xmlns:a16="http://schemas.microsoft.com/office/drawing/2014/main" id="{1D46CA01-E4C0-4A6C-8263-0FB482CB3648}"/>
                  </a:ext>
                </a:extLst>
              </p:cNvPr>
              <p:cNvGrpSpPr>
                <a:grpSpLocks/>
              </p:cNvGrpSpPr>
              <p:nvPr userDrawn="1"/>
            </p:nvGrpSpPr>
            <p:grpSpPr bwMode="auto">
              <a:xfrm>
                <a:off x="4546" y="3608"/>
                <a:ext cx="518" cy="319"/>
                <a:chOff x="4546" y="3608"/>
                <a:chExt cx="518" cy="319"/>
              </a:xfrm>
            </p:grpSpPr>
            <p:sp>
              <p:nvSpPr>
                <p:cNvPr id="111671" name="Oval 55">
                  <a:extLst>
                    <a:ext uri="{FF2B5EF4-FFF2-40B4-BE49-F238E27FC236}">
                      <a16:creationId xmlns:a16="http://schemas.microsoft.com/office/drawing/2014/main" id="{AA677C34-EB12-449F-B9BA-9CB1041973FC}"/>
                    </a:ext>
                  </a:extLst>
                </p:cNvPr>
                <p:cNvSpPr>
                  <a:spLocks noChangeArrowheads="1"/>
                </p:cNvSpPr>
                <p:nvPr/>
              </p:nvSpPr>
              <p:spPr bwMode="hidden">
                <a:xfrm>
                  <a:off x="4546" y="3608"/>
                  <a:ext cx="518" cy="319"/>
                </a:xfrm>
                <a:prstGeom prst="ellipse">
                  <a:avLst/>
                </a:prstGeom>
                <a:gradFill rotWithShape="0">
                  <a:gsLst>
                    <a:gs pos="0">
                      <a:srgbClr val="9060F0"/>
                    </a:gs>
                    <a:gs pos="100000">
                      <a:schemeClr val="accent1"/>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2" name="Oval 56">
                  <a:extLst>
                    <a:ext uri="{FF2B5EF4-FFF2-40B4-BE49-F238E27FC236}">
                      <a16:creationId xmlns:a16="http://schemas.microsoft.com/office/drawing/2014/main" id="{870E28D3-82AB-469B-B828-C3610C9DC857}"/>
                    </a:ext>
                  </a:extLst>
                </p:cNvPr>
                <p:cNvSpPr>
                  <a:spLocks noChangeArrowheads="1"/>
                </p:cNvSpPr>
                <p:nvPr/>
              </p:nvSpPr>
              <p:spPr bwMode="hidden">
                <a:xfrm>
                  <a:off x="4578" y="3630"/>
                  <a:ext cx="446" cy="271"/>
                </a:xfrm>
                <a:prstGeom prst="ellipse">
                  <a:avLst/>
                </a:prstGeom>
                <a:gradFill rotWithShape="0">
                  <a:gsLst>
                    <a:gs pos="0">
                      <a:srgbClr val="9C6BFF"/>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3" name="Oval 57">
                  <a:extLst>
                    <a:ext uri="{FF2B5EF4-FFF2-40B4-BE49-F238E27FC236}">
                      <a16:creationId xmlns:a16="http://schemas.microsoft.com/office/drawing/2014/main" id="{191F738A-CF03-4366-8FF0-9D1C18C262E9}"/>
                    </a:ext>
                  </a:extLst>
                </p:cNvPr>
                <p:cNvSpPr>
                  <a:spLocks noChangeArrowheads="1"/>
                </p:cNvSpPr>
                <p:nvPr/>
              </p:nvSpPr>
              <p:spPr bwMode="hidden">
                <a:xfrm>
                  <a:off x="4610" y="3650"/>
                  <a:ext cx="386" cy="233"/>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4" name="Oval 58">
                  <a:extLst>
                    <a:ext uri="{FF2B5EF4-FFF2-40B4-BE49-F238E27FC236}">
                      <a16:creationId xmlns:a16="http://schemas.microsoft.com/office/drawing/2014/main" id="{E6927705-570C-4940-A85C-16FF70B2B331}"/>
                    </a:ext>
                  </a:extLst>
                </p:cNvPr>
                <p:cNvSpPr>
                  <a:spLocks noChangeArrowheads="1"/>
                </p:cNvSpPr>
                <p:nvPr/>
              </p:nvSpPr>
              <p:spPr bwMode="hidden">
                <a:xfrm>
                  <a:off x="4654" y="3678"/>
                  <a:ext cx="298" cy="177"/>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5" name="Oval 59">
                  <a:extLst>
                    <a:ext uri="{FF2B5EF4-FFF2-40B4-BE49-F238E27FC236}">
                      <a16:creationId xmlns:a16="http://schemas.microsoft.com/office/drawing/2014/main" id="{14CC4043-7F27-42F9-BBC8-A3DD6DAC6AA5}"/>
                    </a:ext>
                  </a:extLst>
                </p:cNvPr>
                <p:cNvSpPr>
                  <a:spLocks noChangeArrowheads="1"/>
                </p:cNvSpPr>
                <p:nvPr/>
              </p:nvSpPr>
              <p:spPr bwMode="hidden">
                <a:xfrm>
                  <a:off x="4690" y="3698"/>
                  <a:ext cx="222" cy="139"/>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6" name="Oval 60">
                  <a:extLst>
                    <a:ext uri="{FF2B5EF4-FFF2-40B4-BE49-F238E27FC236}">
                      <a16:creationId xmlns:a16="http://schemas.microsoft.com/office/drawing/2014/main" id="{73E75557-E939-488C-9378-94147A4E3F3D}"/>
                    </a:ext>
                  </a:extLst>
                </p:cNvPr>
                <p:cNvSpPr>
                  <a:spLocks noChangeArrowheads="1"/>
                </p:cNvSpPr>
                <p:nvPr/>
              </p:nvSpPr>
              <p:spPr bwMode="hidden">
                <a:xfrm>
                  <a:off x="4738" y="3728"/>
                  <a:ext cx="126" cy="81"/>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grpSp>
            <p:nvGrpSpPr>
              <p:cNvPr id="1076" name="Group 61">
                <a:extLst>
                  <a:ext uri="{FF2B5EF4-FFF2-40B4-BE49-F238E27FC236}">
                    <a16:creationId xmlns:a16="http://schemas.microsoft.com/office/drawing/2014/main" id="{FCC1A465-B58A-4A3D-AEA2-6103AB85BA77}"/>
                  </a:ext>
                </a:extLst>
              </p:cNvPr>
              <p:cNvGrpSpPr>
                <a:grpSpLocks/>
              </p:cNvGrpSpPr>
              <p:nvPr userDrawn="1"/>
            </p:nvGrpSpPr>
            <p:grpSpPr bwMode="auto">
              <a:xfrm>
                <a:off x="5381" y="3085"/>
                <a:ext cx="227" cy="132"/>
                <a:chOff x="5381" y="3085"/>
                <a:chExt cx="227" cy="132"/>
              </a:xfrm>
            </p:grpSpPr>
            <p:sp>
              <p:nvSpPr>
                <p:cNvPr id="1077" name="Oval 62">
                  <a:extLst>
                    <a:ext uri="{FF2B5EF4-FFF2-40B4-BE49-F238E27FC236}">
                      <a16:creationId xmlns:a16="http://schemas.microsoft.com/office/drawing/2014/main" id="{E07EF91E-6581-4762-A73E-6007BAD81F6C}"/>
                    </a:ext>
                  </a:extLst>
                </p:cNvPr>
                <p:cNvSpPr>
                  <a:spLocks noChangeArrowheads="1"/>
                </p:cNvSpPr>
                <p:nvPr/>
              </p:nvSpPr>
              <p:spPr bwMode="hidden">
                <a:xfrm>
                  <a:off x="5381" y="3085"/>
                  <a:ext cx="227" cy="13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78" name="Oval 63">
                  <a:extLst>
                    <a:ext uri="{FF2B5EF4-FFF2-40B4-BE49-F238E27FC236}">
                      <a16:creationId xmlns:a16="http://schemas.microsoft.com/office/drawing/2014/main" id="{F231DDCB-A832-41CD-8345-0934CF23473F}"/>
                    </a:ext>
                  </a:extLst>
                </p:cNvPr>
                <p:cNvSpPr>
                  <a:spLocks noChangeArrowheads="1"/>
                </p:cNvSpPr>
                <p:nvPr/>
              </p:nvSpPr>
              <p:spPr bwMode="hidden">
                <a:xfrm>
                  <a:off x="5403" y="3099"/>
                  <a:ext cx="182" cy="102"/>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79" name="Oval 64">
                  <a:extLst>
                    <a:ext uri="{FF2B5EF4-FFF2-40B4-BE49-F238E27FC236}">
                      <a16:creationId xmlns:a16="http://schemas.microsoft.com/office/drawing/2014/main" id="{93628492-B27A-4AC1-893A-5DEC43F212B1}"/>
                    </a:ext>
                  </a:extLst>
                </p:cNvPr>
                <p:cNvSpPr>
                  <a:spLocks noChangeArrowheads="1"/>
                </p:cNvSpPr>
                <p:nvPr/>
              </p:nvSpPr>
              <p:spPr bwMode="hidden">
                <a:xfrm>
                  <a:off x="5431" y="3109"/>
                  <a:ext cx="125" cy="8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80" name="Oval 65">
                  <a:extLst>
                    <a:ext uri="{FF2B5EF4-FFF2-40B4-BE49-F238E27FC236}">
                      <a16:creationId xmlns:a16="http://schemas.microsoft.com/office/drawing/2014/main" id="{F07E4D74-9D2B-47F2-917E-A5A9301823AB}"/>
                    </a:ext>
                  </a:extLst>
                </p:cNvPr>
                <p:cNvSpPr>
                  <a:spLocks noChangeArrowheads="1"/>
                </p:cNvSpPr>
                <p:nvPr/>
              </p:nvSpPr>
              <p:spPr bwMode="hidden">
                <a:xfrm>
                  <a:off x="5458" y="3125"/>
                  <a:ext cx="73" cy="47"/>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grpSp>
        </p:grpSp>
      </p:grpSp>
      <p:sp>
        <p:nvSpPr>
          <p:cNvPr id="111682" name="Rectangle 66">
            <a:extLst>
              <a:ext uri="{FF2B5EF4-FFF2-40B4-BE49-F238E27FC236}">
                <a16:creationId xmlns:a16="http://schemas.microsoft.com/office/drawing/2014/main" id="{5F907A39-14A1-408E-B05B-DC3AD602B648}"/>
              </a:ext>
            </a:extLst>
          </p:cNvPr>
          <p:cNvSpPr>
            <a:spLocks noGrp="1" noChangeArrowheads="1"/>
          </p:cNvSpPr>
          <p:nvPr>
            <p:ph type="title"/>
          </p:nvPr>
        </p:nvSpPr>
        <p:spPr bwMode="black">
          <a:xfrm>
            <a:off x="609600" y="277814"/>
            <a:ext cx="10972800" cy="113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1" compatLnSpc="1">
            <a:prstTxWarp prst="textNoShape">
              <a:avLst/>
            </a:prstTxWarp>
          </a:bodyPr>
          <a:lstStyle/>
          <a:p>
            <a:pPr lvl="0"/>
            <a:r>
              <a:rPr lang="en-US"/>
              <a:t>Click to edit Master title style</a:t>
            </a:r>
          </a:p>
        </p:txBody>
      </p:sp>
      <p:sp>
        <p:nvSpPr>
          <p:cNvPr id="111683" name="Rectangle 67">
            <a:extLst>
              <a:ext uri="{FF2B5EF4-FFF2-40B4-BE49-F238E27FC236}">
                <a16:creationId xmlns:a16="http://schemas.microsoft.com/office/drawing/2014/main" id="{D37A6A02-2614-4C3D-AB9D-D81CB571890F}"/>
              </a:ext>
            </a:extLst>
          </p:cNvPr>
          <p:cNvSpPr>
            <a:spLocks noGrp="1" noChangeArrowheads="1"/>
          </p:cNvSpPr>
          <p:nvPr>
            <p:ph type="dt" sz="half" idx="2"/>
          </p:nvPr>
        </p:nvSpPr>
        <p:spPr bwMode="black">
          <a:xfrm>
            <a:off x="609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effectLst>
                  <a:outerShdw blurRad="38100" dist="38100" dir="2700000" algn="tl">
                    <a:srgbClr val="000000"/>
                  </a:outerShdw>
                </a:effectLst>
              </a:defRPr>
            </a:lvl1pPr>
          </a:lstStyle>
          <a:p>
            <a:endParaRPr lang="en-US" altLang="en-US"/>
          </a:p>
        </p:txBody>
      </p:sp>
      <p:sp>
        <p:nvSpPr>
          <p:cNvPr id="111684" name="Rectangle 68">
            <a:extLst>
              <a:ext uri="{FF2B5EF4-FFF2-40B4-BE49-F238E27FC236}">
                <a16:creationId xmlns:a16="http://schemas.microsoft.com/office/drawing/2014/main" id="{C8E5DFA6-AFE8-45BA-87DB-7EA3713D82A6}"/>
              </a:ext>
            </a:extLst>
          </p:cNvPr>
          <p:cNvSpPr>
            <a:spLocks noGrp="1" noChangeArrowheads="1"/>
          </p:cNvSpPr>
          <p:nvPr>
            <p:ph type="ftr" sz="quarter" idx="3"/>
          </p:nvPr>
        </p:nvSpPr>
        <p:spPr bwMode="black">
          <a:xfrm>
            <a:off x="4165600" y="6248400"/>
            <a:ext cx="386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effectLst>
                  <a:outerShdw blurRad="38100" dist="38100" dir="2700000" algn="tl">
                    <a:srgbClr val="000000"/>
                  </a:outerShdw>
                </a:effectLst>
              </a:defRPr>
            </a:lvl1pPr>
          </a:lstStyle>
          <a:p>
            <a:endParaRPr lang="en-US" altLang="en-US"/>
          </a:p>
        </p:txBody>
      </p:sp>
      <p:sp>
        <p:nvSpPr>
          <p:cNvPr id="111685" name="Rectangle 69">
            <a:extLst>
              <a:ext uri="{FF2B5EF4-FFF2-40B4-BE49-F238E27FC236}">
                <a16:creationId xmlns:a16="http://schemas.microsoft.com/office/drawing/2014/main" id="{931A9DF1-8971-4712-A23B-D1B3EBFB2EB3}"/>
              </a:ext>
            </a:extLst>
          </p:cNvPr>
          <p:cNvSpPr>
            <a:spLocks noGrp="1" noChangeArrowheads="1"/>
          </p:cNvSpPr>
          <p:nvPr>
            <p:ph type="sldNum" sz="quarter" idx="4"/>
          </p:nvPr>
        </p:nvSpPr>
        <p:spPr bwMode="black">
          <a:xfrm>
            <a:off x="8737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effectLst>
                  <a:outerShdw blurRad="38100" dist="38100" dir="2700000" algn="tl">
                    <a:srgbClr val="000000"/>
                  </a:outerShdw>
                </a:effectLst>
              </a:defRPr>
            </a:lvl1pPr>
          </a:lstStyle>
          <a:p>
            <a:fld id="{2A62777C-52D0-4421-9BC9-6896E24A98FC}" type="slidenum">
              <a:rPr lang="en-US" altLang="en-US"/>
              <a:pPr/>
              <a:t>‹#›</a:t>
            </a:fld>
            <a:endParaRPr lang="en-US" altLang="en-US"/>
          </a:p>
        </p:txBody>
      </p:sp>
      <p:sp>
        <p:nvSpPr>
          <p:cNvPr id="111686" name="Rectangle 70">
            <a:extLst>
              <a:ext uri="{FF2B5EF4-FFF2-40B4-BE49-F238E27FC236}">
                <a16:creationId xmlns:a16="http://schemas.microsoft.com/office/drawing/2014/main" id="{ABDF222A-B637-4662-B258-B89BB79E2495}"/>
              </a:ext>
            </a:extLst>
          </p:cNvPr>
          <p:cNvSpPr>
            <a:spLocks noGrp="1" noChangeArrowheads="1"/>
          </p:cNvSpPr>
          <p:nvPr>
            <p:ph type="body" idx="1"/>
          </p:nvPr>
        </p:nvSpPr>
        <p:spPr bwMode="black">
          <a:xfrm>
            <a:off x="609600" y="1676401"/>
            <a:ext cx="10972800" cy="4454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1805809"/>
      </p:ext>
    </p:extLst>
  </p:cSld>
  <p:clrMap bg1="dk2" tx1="lt1" bg2="dk1"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9pPr>
    </p:titleStyle>
    <p:bodyStyle>
      <a:lvl1pPr marL="342900" indent="-342900" algn="l" rtl="0" eaLnBrk="0" fontAlgn="base" hangingPunct="0">
        <a:spcBef>
          <a:spcPct val="20000"/>
        </a:spcBef>
        <a:spcAft>
          <a:spcPct val="0"/>
        </a:spcAft>
        <a:buClr>
          <a:schemeClr val="hlink"/>
        </a:buClr>
        <a:buSzPct val="80000"/>
        <a:buFont typeface="Wingdings" panose="05000000000000000000" pitchFamily="2" charset="2"/>
        <a:buChar char="Ø"/>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tx2"/>
        </a:buClr>
        <a:buSzPct val="50000"/>
        <a:buFont typeface="Wingdings" panose="05000000000000000000" pitchFamily="2" charset="2"/>
        <a:buChar char="l"/>
        <a:defRPr sz="2800">
          <a:solidFill>
            <a:schemeClr val="tx1"/>
          </a:solidFill>
          <a:effectLst>
            <a:outerShdw blurRad="38100" dist="38100" dir="2700000" algn="tl">
              <a:srgbClr val="000000"/>
            </a:outerShdw>
          </a:effectLst>
          <a:latin typeface="+mn-lt"/>
        </a:defRPr>
      </a:lvl2pPr>
      <a:lvl3pPr marL="1143000" indent="-228600" algn="l" rtl="0" eaLnBrk="0" fontAlgn="base" hangingPunct="0">
        <a:spcBef>
          <a:spcPct val="20000"/>
        </a:spcBef>
        <a:spcAft>
          <a:spcPct val="0"/>
        </a:spcAft>
        <a:buClr>
          <a:schemeClr val="accent2"/>
        </a:buClr>
        <a:buChar char="•"/>
        <a:defRPr sz="2400">
          <a:solidFill>
            <a:schemeClr val="tx1"/>
          </a:solidFill>
          <a:effectLst>
            <a:outerShdw blurRad="38100" dist="38100" dir="2700000" algn="tl">
              <a:srgbClr val="000000"/>
            </a:outerShdw>
          </a:effectLst>
          <a:latin typeface="+mn-lt"/>
        </a:defRPr>
      </a:lvl3pPr>
      <a:lvl4pPr marL="1600200" indent="-228600" algn="l" rtl="0" eaLnBrk="0" fontAlgn="base" hangingPunct="0">
        <a:spcBef>
          <a:spcPct val="20000"/>
        </a:spcBef>
        <a:spcAft>
          <a:spcPct val="0"/>
        </a:spcAft>
        <a:buClr>
          <a:schemeClr val="folHlink"/>
        </a:buClr>
        <a:buSzPct val="50000"/>
        <a:buFont typeface="Wingdings" panose="05000000000000000000" pitchFamily="2" charset="2"/>
        <a:buChar char="l"/>
        <a:defRPr sz="2000">
          <a:solidFill>
            <a:schemeClr val="tx1"/>
          </a:solidFill>
          <a:effectLst>
            <a:outerShdw blurRad="38100" dist="38100" dir="2700000" algn="tl">
              <a:srgbClr val="000000"/>
            </a:outerShdw>
          </a:effectLst>
          <a:latin typeface="+mn-lt"/>
        </a:defRPr>
      </a:lvl4pPr>
      <a:lvl5pPr marL="2057400" indent="-228600" algn="l" rtl="0" eaLnBrk="0" fontAlgn="base" hangingPunct="0">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5pPr>
      <a:lvl6pPr marL="25146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6pPr>
      <a:lvl7pPr marL="29718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7pPr>
      <a:lvl8pPr marL="34290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8pPr>
      <a:lvl9pPr marL="38862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a:extLst>
              <a:ext uri="{FF2B5EF4-FFF2-40B4-BE49-F238E27FC236}">
                <a16:creationId xmlns:a16="http://schemas.microsoft.com/office/drawing/2014/main" id="{339F9385-9364-4D0B-9C9E-CE57B033BFC6}"/>
              </a:ext>
            </a:extLst>
          </p:cNvPr>
          <p:cNvGrpSpPr>
            <a:grpSpLocks/>
          </p:cNvGrpSpPr>
          <p:nvPr/>
        </p:nvGrpSpPr>
        <p:grpSpPr bwMode="auto">
          <a:xfrm>
            <a:off x="4234" y="4267200"/>
            <a:ext cx="12187767" cy="2590800"/>
            <a:chOff x="2" y="2688"/>
            <a:chExt cx="5758" cy="1632"/>
          </a:xfrm>
        </p:grpSpPr>
        <p:sp>
          <p:nvSpPr>
            <p:cNvPr id="1032" name="Freeform 3">
              <a:extLst>
                <a:ext uri="{FF2B5EF4-FFF2-40B4-BE49-F238E27FC236}">
                  <a16:creationId xmlns:a16="http://schemas.microsoft.com/office/drawing/2014/main" id="{65089E45-AA87-44D5-AE71-32DFB406343B}"/>
                </a:ext>
              </a:extLst>
            </p:cNvPr>
            <p:cNvSpPr>
              <a:spLocks/>
            </p:cNvSpPr>
            <p:nvPr/>
          </p:nvSpPr>
          <p:spPr bwMode="hidden">
            <a:xfrm>
              <a:off x="2" y="2688"/>
              <a:ext cx="5758" cy="1632"/>
            </a:xfrm>
            <a:custGeom>
              <a:avLst/>
              <a:gdLst>
                <a:gd name="T0" fmla="*/ 5794 w 5740"/>
                <a:gd name="T1" fmla="*/ 233 h 4316"/>
                <a:gd name="T2" fmla="*/ 0 w 5740"/>
                <a:gd name="T3" fmla="*/ 233 h 4316"/>
                <a:gd name="T4" fmla="*/ 0 w 5740"/>
                <a:gd name="T5" fmla="*/ 0 h 4316"/>
                <a:gd name="T6" fmla="*/ 5794 w 5740"/>
                <a:gd name="T7" fmla="*/ 0 h 4316"/>
                <a:gd name="T8" fmla="*/ 5794 w 5740"/>
                <a:gd name="T9" fmla="*/ 233 h 4316"/>
                <a:gd name="T10" fmla="*/ 5794 w 5740"/>
                <a:gd name="T11" fmla="*/ 233 h 43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740" h="4316">
                  <a:moveTo>
                    <a:pt x="5740" y="4316"/>
                  </a:moveTo>
                  <a:lnTo>
                    <a:pt x="0" y="4316"/>
                  </a:lnTo>
                  <a:lnTo>
                    <a:pt x="0" y="0"/>
                  </a:lnTo>
                  <a:lnTo>
                    <a:pt x="5740" y="0"/>
                  </a:lnTo>
                  <a:lnTo>
                    <a:pt x="5740" y="431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grpSp>
          <p:nvGrpSpPr>
            <p:cNvPr id="1033" name="Group 4">
              <a:extLst>
                <a:ext uri="{FF2B5EF4-FFF2-40B4-BE49-F238E27FC236}">
                  <a16:creationId xmlns:a16="http://schemas.microsoft.com/office/drawing/2014/main" id="{48443985-2B2E-41E8-9A0F-DD8D86F38DF8}"/>
                </a:ext>
              </a:extLst>
            </p:cNvPr>
            <p:cNvGrpSpPr>
              <a:grpSpLocks/>
            </p:cNvGrpSpPr>
            <p:nvPr/>
          </p:nvGrpSpPr>
          <p:grpSpPr bwMode="auto">
            <a:xfrm>
              <a:off x="1776" y="3024"/>
              <a:ext cx="3929" cy="1290"/>
              <a:chOff x="1776" y="3024"/>
              <a:chExt cx="3929" cy="1290"/>
            </a:xfrm>
          </p:grpSpPr>
          <p:grpSp>
            <p:nvGrpSpPr>
              <p:cNvPr id="1034" name="Group 5">
                <a:extLst>
                  <a:ext uri="{FF2B5EF4-FFF2-40B4-BE49-F238E27FC236}">
                    <a16:creationId xmlns:a16="http://schemas.microsoft.com/office/drawing/2014/main" id="{C6E03A42-6868-4C25-9F00-1ED452746377}"/>
                  </a:ext>
                </a:extLst>
              </p:cNvPr>
              <p:cNvGrpSpPr>
                <a:grpSpLocks/>
              </p:cNvGrpSpPr>
              <p:nvPr userDrawn="1"/>
            </p:nvGrpSpPr>
            <p:grpSpPr bwMode="auto">
              <a:xfrm>
                <a:off x="2268" y="3934"/>
                <a:ext cx="638" cy="377"/>
                <a:chOff x="2268" y="3934"/>
                <a:chExt cx="638" cy="377"/>
              </a:xfrm>
            </p:grpSpPr>
            <p:sp>
              <p:nvSpPr>
                <p:cNvPr id="111622" name="Oval 6">
                  <a:extLst>
                    <a:ext uri="{FF2B5EF4-FFF2-40B4-BE49-F238E27FC236}">
                      <a16:creationId xmlns:a16="http://schemas.microsoft.com/office/drawing/2014/main" id="{C63D98B8-035E-40EA-81F8-414652FFC71A}"/>
                    </a:ext>
                  </a:extLst>
                </p:cNvPr>
                <p:cNvSpPr>
                  <a:spLocks noChangeArrowheads="1"/>
                </p:cNvSpPr>
                <p:nvPr/>
              </p:nvSpPr>
              <p:spPr bwMode="hidden">
                <a:xfrm>
                  <a:off x="2268" y="3934"/>
                  <a:ext cx="638" cy="377"/>
                </a:xfrm>
                <a:prstGeom prst="ellipse">
                  <a:avLst/>
                </a:prstGeom>
                <a:gradFill rotWithShape="0">
                  <a:gsLst>
                    <a:gs pos="0">
                      <a:srgbClr val="865AE0"/>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3" name="Oval 7">
                  <a:extLst>
                    <a:ext uri="{FF2B5EF4-FFF2-40B4-BE49-F238E27FC236}">
                      <a16:creationId xmlns:a16="http://schemas.microsoft.com/office/drawing/2014/main" id="{62323183-78E7-4D03-B696-2AE63C72E4A1}"/>
                    </a:ext>
                  </a:extLst>
                </p:cNvPr>
                <p:cNvSpPr>
                  <a:spLocks noChangeArrowheads="1"/>
                </p:cNvSpPr>
                <p:nvPr/>
              </p:nvSpPr>
              <p:spPr bwMode="hidden">
                <a:xfrm>
                  <a:off x="2314" y="3958"/>
                  <a:ext cx="543" cy="332"/>
                </a:xfrm>
                <a:prstGeom prst="ellipse">
                  <a:avLst/>
                </a:prstGeom>
                <a:gradFill rotWithShape="0">
                  <a:gsLst>
                    <a:gs pos="0">
                      <a:schemeClr val="accent1"/>
                    </a:gs>
                    <a:gs pos="100000">
                      <a:srgbClr val="865AE0"/>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4" name="Oval 8">
                  <a:extLst>
                    <a:ext uri="{FF2B5EF4-FFF2-40B4-BE49-F238E27FC236}">
                      <a16:creationId xmlns:a16="http://schemas.microsoft.com/office/drawing/2014/main" id="{70F1370E-A70A-45E4-9820-15E3B52FB473}"/>
                    </a:ext>
                  </a:extLst>
                </p:cNvPr>
                <p:cNvSpPr>
                  <a:spLocks noChangeArrowheads="1"/>
                </p:cNvSpPr>
                <p:nvPr/>
              </p:nvSpPr>
              <p:spPr bwMode="hidden">
                <a:xfrm>
                  <a:off x="2341" y="3979"/>
                  <a:ext cx="501" cy="299"/>
                </a:xfrm>
                <a:prstGeom prst="ellipse">
                  <a:avLst/>
                </a:prstGeom>
                <a:gradFill rotWithShape="0">
                  <a:gsLst>
                    <a:gs pos="0">
                      <a:srgbClr val="8B5DE8"/>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5" name="Oval 9">
                  <a:extLst>
                    <a:ext uri="{FF2B5EF4-FFF2-40B4-BE49-F238E27FC236}">
                      <a16:creationId xmlns:a16="http://schemas.microsoft.com/office/drawing/2014/main" id="{2E24249D-BE48-44A4-AE91-0FD8C09B6B31}"/>
                    </a:ext>
                  </a:extLst>
                </p:cNvPr>
                <p:cNvSpPr>
                  <a:spLocks noChangeArrowheads="1"/>
                </p:cNvSpPr>
                <p:nvPr/>
              </p:nvSpPr>
              <p:spPr bwMode="hidden">
                <a:xfrm>
                  <a:off x="2368" y="3997"/>
                  <a:ext cx="444" cy="258"/>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6" name="Oval 10">
                  <a:extLst>
                    <a:ext uri="{FF2B5EF4-FFF2-40B4-BE49-F238E27FC236}">
                      <a16:creationId xmlns:a16="http://schemas.microsoft.com/office/drawing/2014/main" id="{6710C1DB-0960-4208-A13B-BDA3164FFB2C}"/>
                    </a:ext>
                  </a:extLst>
                </p:cNvPr>
                <p:cNvSpPr>
                  <a:spLocks noChangeArrowheads="1"/>
                </p:cNvSpPr>
                <p:nvPr/>
              </p:nvSpPr>
              <p:spPr bwMode="hidden">
                <a:xfrm>
                  <a:off x="2385" y="4005"/>
                  <a:ext cx="413" cy="240"/>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7" name="Oval 11">
                  <a:extLst>
                    <a:ext uri="{FF2B5EF4-FFF2-40B4-BE49-F238E27FC236}">
                      <a16:creationId xmlns:a16="http://schemas.microsoft.com/office/drawing/2014/main" id="{D8E7B65B-134D-4F81-BD62-8D39F4D2EF03}"/>
                    </a:ext>
                  </a:extLst>
                </p:cNvPr>
                <p:cNvSpPr>
                  <a:spLocks noChangeArrowheads="1"/>
                </p:cNvSpPr>
                <p:nvPr/>
              </p:nvSpPr>
              <p:spPr bwMode="hidden">
                <a:xfrm>
                  <a:off x="2437" y="4026"/>
                  <a:ext cx="306" cy="192"/>
                </a:xfrm>
                <a:prstGeom prst="ellipse">
                  <a:avLst/>
                </a:prstGeom>
                <a:gradFill rotWithShape="0">
                  <a:gsLst>
                    <a:gs pos="0">
                      <a:srgbClr val="865AE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8" name="Oval 12">
                  <a:extLst>
                    <a:ext uri="{FF2B5EF4-FFF2-40B4-BE49-F238E27FC236}">
                      <a16:creationId xmlns:a16="http://schemas.microsoft.com/office/drawing/2014/main" id="{803686A6-2DD5-460A-8753-1B51FCFD2FB4}"/>
                    </a:ext>
                  </a:extLst>
                </p:cNvPr>
                <p:cNvSpPr>
                  <a:spLocks noChangeArrowheads="1"/>
                </p:cNvSpPr>
                <p:nvPr/>
              </p:nvSpPr>
              <p:spPr bwMode="hidden">
                <a:xfrm>
                  <a:off x="2476" y="4056"/>
                  <a:ext cx="227" cy="135"/>
                </a:xfrm>
                <a:prstGeom prst="ellipse">
                  <a:avLst/>
                </a:prstGeom>
                <a:gradFill rotWithShape="0">
                  <a:gsLst>
                    <a:gs pos="0">
                      <a:schemeClr val="accent1"/>
                    </a:gs>
                    <a:gs pos="100000">
                      <a:srgbClr val="8B5DE8"/>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29" name="Oval 13">
                  <a:extLst>
                    <a:ext uri="{FF2B5EF4-FFF2-40B4-BE49-F238E27FC236}">
                      <a16:creationId xmlns:a16="http://schemas.microsoft.com/office/drawing/2014/main" id="{07009F78-4BF4-431A-AD1F-6083CBDB7294}"/>
                    </a:ext>
                  </a:extLst>
                </p:cNvPr>
                <p:cNvSpPr>
                  <a:spLocks noChangeArrowheads="1"/>
                </p:cNvSpPr>
                <p:nvPr/>
              </p:nvSpPr>
              <p:spPr bwMode="hidden">
                <a:xfrm>
                  <a:off x="2542" y="4097"/>
                  <a:ext cx="90" cy="60"/>
                </a:xfrm>
                <a:prstGeom prst="ellipse">
                  <a:avLst/>
                </a:prstGeom>
                <a:gradFill rotWithShape="0">
                  <a:gsLst>
                    <a:gs pos="0">
                      <a:schemeClr val="accent1"/>
                    </a:gs>
                    <a:gs pos="100000">
                      <a:srgbClr val="8B5DE8"/>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sp>
            <p:nvSpPr>
              <p:cNvPr id="111630" name="Oval 14">
                <a:extLst>
                  <a:ext uri="{FF2B5EF4-FFF2-40B4-BE49-F238E27FC236}">
                    <a16:creationId xmlns:a16="http://schemas.microsoft.com/office/drawing/2014/main" id="{B6F50C0E-D1C4-44DD-B9B7-A3BD06BF399C}"/>
                  </a:ext>
                </a:extLst>
              </p:cNvPr>
              <p:cNvSpPr>
                <a:spLocks noChangeArrowheads="1"/>
              </p:cNvSpPr>
              <p:nvPr/>
            </p:nvSpPr>
            <p:spPr bwMode="hidden">
              <a:xfrm>
                <a:off x="3686" y="3810"/>
                <a:ext cx="532" cy="327"/>
              </a:xfrm>
              <a:prstGeom prst="ellipse">
                <a:avLst/>
              </a:prstGeom>
              <a:gradFill rotWithShape="0">
                <a:gsLst>
                  <a:gs pos="0">
                    <a:schemeClr val="accent1"/>
                  </a:gs>
                  <a:gs pos="100000">
                    <a:srgbClr val="8B5DE8"/>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1" name="Oval 15">
                <a:extLst>
                  <a:ext uri="{FF2B5EF4-FFF2-40B4-BE49-F238E27FC236}">
                    <a16:creationId xmlns:a16="http://schemas.microsoft.com/office/drawing/2014/main" id="{2439C699-2D4E-405C-AB7F-19357860691C}"/>
                  </a:ext>
                </a:extLst>
              </p:cNvPr>
              <p:cNvSpPr>
                <a:spLocks noChangeArrowheads="1"/>
              </p:cNvSpPr>
              <p:nvPr/>
            </p:nvSpPr>
            <p:spPr bwMode="hidden">
              <a:xfrm>
                <a:off x="3726" y="3840"/>
                <a:ext cx="452" cy="275"/>
              </a:xfrm>
              <a:prstGeom prst="ellipse">
                <a:avLst/>
              </a:prstGeom>
              <a:gradFill rotWithShape="0">
                <a:gsLst>
                  <a:gs pos="0">
                    <a:srgbClr val="8B5DE8"/>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2" name="Oval 16">
                <a:extLst>
                  <a:ext uri="{FF2B5EF4-FFF2-40B4-BE49-F238E27FC236}">
                    <a16:creationId xmlns:a16="http://schemas.microsoft.com/office/drawing/2014/main" id="{B66C751D-7061-413E-AC7E-3618F9D362B0}"/>
                  </a:ext>
                </a:extLst>
              </p:cNvPr>
              <p:cNvSpPr>
                <a:spLocks noChangeArrowheads="1"/>
              </p:cNvSpPr>
              <p:nvPr/>
            </p:nvSpPr>
            <p:spPr bwMode="hidden">
              <a:xfrm>
                <a:off x="3782" y="3872"/>
                <a:ext cx="344" cy="2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3" name="Oval 17">
                <a:extLst>
                  <a:ext uri="{FF2B5EF4-FFF2-40B4-BE49-F238E27FC236}">
                    <a16:creationId xmlns:a16="http://schemas.microsoft.com/office/drawing/2014/main" id="{A1FDB8A1-67DC-42D8-B100-CD7C0D695D26}"/>
                  </a:ext>
                </a:extLst>
              </p:cNvPr>
              <p:cNvSpPr>
                <a:spLocks noChangeArrowheads="1"/>
              </p:cNvSpPr>
              <p:nvPr/>
            </p:nvSpPr>
            <p:spPr bwMode="hidden">
              <a:xfrm>
                <a:off x="3822" y="3896"/>
                <a:ext cx="262" cy="159"/>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4" name="Oval 18">
                <a:extLst>
                  <a:ext uri="{FF2B5EF4-FFF2-40B4-BE49-F238E27FC236}">
                    <a16:creationId xmlns:a16="http://schemas.microsoft.com/office/drawing/2014/main" id="{4DB4F662-4848-4A8B-A13B-FE3195A554D1}"/>
                  </a:ext>
                </a:extLst>
              </p:cNvPr>
              <p:cNvSpPr>
                <a:spLocks noChangeArrowheads="1"/>
              </p:cNvSpPr>
              <p:nvPr/>
            </p:nvSpPr>
            <p:spPr bwMode="hidden">
              <a:xfrm>
                <a:off x="3856" y="3922"/>
                <a:ext cx="192" cy="107"/>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35" name="Freeform 19">
                <a:extLst>
                  <a:ext uri="{FF2B5EF4-FFF2-40B4-BE49-F238E27FC236}">
                    <a16:creationId xmlns:a16="http://schemas.microsoft.com/office/drawing/2014/main" id="{FD917DAE-DD43-458A-8220-3511BFA67B0C}"/>
                  </a:ext>
                </a:extLst>
              </p:cNvPr>
              <p:cNvSpPr>
                <a:spLocks/>
              </p:cNvSpPr>
              <p:nvPr/>
            </p:nvSpPr>
            <p:spPr bwMode="hidden">
              <a:xfrm>
                <a:off x="3575" y="3715"/>
                <a:ext cx="383" cy="161"/>
              </a:xfrm>
              <a:custGeom>
                <a:avLst/>
                <a:gdLst>
                  <a:gd name="T0" fmla="*/ 376 w 382"/>
                  <a:gd name="T1" fmla="*/ 12 h 161"/>
                  <a:gd name="T2" fmla="*/ 257 w 382"/>
                  <a:gd name="T3" fmla="*/ 24 h 161"/>
                  <a:gd name="T4" fmla="*/ 149 w 382"/>
                  <a:gd name="T5" fmla="*/ 54 h 161"/>
                  <a:gd name="T6" fmla="*/ 101 w 382"/>
                  <a:gd name="T7" fmla="*/ 77 h 161"/>
                  <a:gd name="T8" fmla="*/ 59 w 382"/>
                  <a:gd name="T9" fmla="*/ 101 h 161"/>
                  <a:gd name="T10" fmla="*/ 24 w 382"/>
                  <a:gd name="T11" fmla="*/ 131 h 161"/>
                  <a:gd name="T12" fmla="*/ 0 w 382"/>
                  <a:gd name="T13" fmla="*/ 161 h 161"/>
                  <a:gd name="T14" fmla="*/ 0 w 382"/>
                  <a:gd name="T15" fmla="*/ 137 h 161"/>
                  <a:gd name="T16" fmla="*/ 29 w 382"/>
                  <a:gd name="T17" fmla="*/ 107 h 161"/>
                  <a:gd name="T18" fmla="*/ 65 w 382"/>
                  <a:gd name="T19" fmla="*/ 83 h 161"/>
                  <a:gd name="T20" fmla="*/ 155 w 382"/>
                  <a:gd name="T21" fmla="*/ 36 h 161"/>
                  <a:gd name="T22" fmla="*/ 257 w 382"/>
                  <a:gd name="T23" fmla="*/ 12 h 161"/>
                  <a:gd name="T24" fmla="*/ 376 w 382"/>
                  <a:gd name="T25" fmla="*/ 0 h 161"/>
                  <a:gd name="T26" fmla="*/ 376 w 382"/>
                  <a:gd name="T27" fmla="*/ 0 h 161"/>
                  <a:gd name="T28" fmla="*/ 382 w 382"/>
                  <a:gd name="T29" fmla="*/ 0 h 161"/>
                  <a:gd name="T30" fmla="*/ 382 w 382"/>
                  <a:gd name="T31" fmla="*/ 12 h 161"/>
                  <a:gd name="T32" fmla="*/ 376 w 382"/>
                  <a:gd name="T33" fmla="*/ 12 h 161"/>
                  <a:gd name="T34" fmla="*/ 376 w 382"/>
                  <a:gd name="T35" fmla="*/ 12 h 161"/>
                  <a:gd name="T36" fmla="*/ 376 w 382"/>
                  <a:gd name="T37" fmla="*/ 12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82" h="161">
                    <a:moveTo>
                      <a:pt x="376" y="12"/>
                    </a:moveTo>
                    <a:lnTo>
                      <a:pt x="257" y="24"/>
                    </a:lnTo>
                    <a:lnTo>
                      <a:pt x="149" y="54"/>
                    </a:lnTo>
                    <a:lnTo>
                      <a:pt x="101" y="77"/>
                    </a:lnTo>
                    <a:lnTo>
                      <a:pt x="59" y="101"/>
                    </a:lnTo>
                    <a:lnTo>
                      <a:pt x="24" y="131"/>
                    </a:lnTo>
                    <a:lnTo>
                      <a:pt x="0" y="161"/>
                    </a:lnTo>
                    <a:lnTo>
                      <a:pt x="0" y="137"/>
                    </a:lnTo>
                    <a:lnTo>
                      <a:pt x="29" y="107"/>
                    </a:lnTo>
                    <a:lnTo>
                      <a:pt x="65" y="83"/>
                    </a:lnTo>
                    <a:lnTo>
                      <a:pt x="155" y="36"/>
                    </a:lnTo>
                    <a:lnTo>
                      <a:pt x="257" y="12"/>
                    </a:lnTo>
                    <a:lnTo>
                      <a:pt x="376" y="0"/>
                    </a:lnTo>
                    <a:lnTo>
                      <a:pt x="376" y="0"/>
                    </a:lnTo>
                    <a:lnTo>
                      <a:pt x="382" y="0"/>
                    </a:lnTo>
                    <a:lnTo>
                      <a:pt x="382" y="12"/>
                    </a:lnTo>
                    <a:lnTo>
                      <a:pt x="376" y="12"/>
                    </a:lnTo>
                    <a:lnTo>
                      <a:pt x="376" y="12"/>
                    </a:lnTo>
                    <a:lnTo>
                      <a:pt x="376" y="12"/>
                    </a:lnTo>
                    <a:close/>
                  </a:path>
                </a:pathLst>
              </a:custGeom>
              <a:gradFill rotWithShape="0">
                <a:gsLst>
                  <a:gs pos="0">
                    <a:schemeClr val="accent1">
                      <a:gamma/>
                      <a:shade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6" name="Freeform 20">
                <a:extLst>
                  <a:ext uri="{FF2B5EF4-FFF2-40B4-BE49-F238E27FC236}">
                    <a16:creationId xmlns:a16="http://schemas.microsoft.com/office/drawing/2014/main" id="{A06C39F4-AD20-4CCB-8AAD-E5F07DA88992}"/>
                  </a:ext>
                </a:extLst>
              </p:cNvPr>
              <p:cNvSpPr>
                <a:spLocks/>
              </p:cNvSpPr>
              <p:nvPr/>
            </p:nvSpPr>
            <p:spPr bwMode="hidden">
              <a:xfrm>
                <a:off x="3695" y="4170"/>
                <a:ext cx="444" cy="66"/>
              </a:xfrm>
              <a:custGeom>
                <a:avLst/>
                <a:gdLst>
                  <a:gd name="T0" fmla="*/ 257 w 443"/>
                  <a:gd name="T1" fmla="*/ 54 h 66"/>
                  <a:gd name="T2" fmla="*/ 353 w 443"/>
                  <a:gd name="T3" fmla="*/ 48 h 66"/>
                  <a:gd name="T4" fmla="*/ 443 w 443"/>
                  <a:gd name="T5" fmla="*/ 24 h 66"/>
                  <a:gd name="T6" fmla="*/ 443 w 443"/>
                  <a:gd name="T7" fmla="*/ 36 h 66"/>
                  <a:gd name="T8" fmla="*/ 353 w 443"/>
                  <a:gd name="T9" fmla="*/ 60 h 66"/>
                  <a:gd name="T10" fmla="*/ 257 w 443"/>
                  <a:gd name="T11" fmla="*/ 66 h 66"/>
                  <a:gd name="T12" fmla="*/ 186 w 443"/>
                  <a:gd name="T13" fmla="*/ 60 h 66"/>
                  <a:gd name="T14" fmla="*/ 120 w 443"/>
                  <a:gd name="T15" fmla="*/ 48 h 66"/>
                  <a:gd name="T16" fmla="*/ 60 w 443"/>
                  <a:gd name="T17" fmla="*/ 36 h 66"/>
                  <a:gd name="T18" fmla="*/ 0 w 443"/>
                  <a:gd name="T19" fmla="*/ 12 h 66"/>
                  <a:gd name="T20" fmla="*/ 0 w 443"/>
                  <a:gd name="T21" fmla="*/ 0 h 66"/>
                  <a:gd name="T22" fmla="*/ 54 w 443"/>
                  <a:gd name="T23" fmla="*/ 24 h 66"/>
                  <a:gd name="T24" fmla="*/ 120 w 443"/>
                  <a:gd name="T25" fmla="*/ 36 h 66"/>
                  <a:gd name="T26" fmla="*/ 186 w 443"/>
                  <a:gd name="T27" fmla="*/ 48 h 66"/>
                  <a:gd name="T28" fmla="*/ 257 w 443"/>
                  <a:gd name="T29" fmla="*/ 54 h 66"/>
                  <a:gd name="T30" fmla="*/ 257 w 443"/>
                  <a:gd name="T31" fmla="*/ 5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43" h="66">
                    <a:moveTo>
                      <a:pt x="257" y="54"/>
                    </a:moveTo>
                    <a:lnTo>
                      <a:pt x="353" y="48"/>
                    </a:lnTo>
                    <a:lnTo>
                      <a:pt x="443" y="24"/>
                    </a:lnTo>
                    <a:lnTo>
                      <a:pt x="443" y="36"/>
                    </a:lnTo>
                    <a:lnTo>
                      <a:pt x="353" y="60"/>
                    </a:lnTo>
                    <a:lnTo>
                      <a:pt x="257" y="66"/>
                    </a:lnTo>
                    <a:lnTo>
                      <a:pt x="186" y="60"/>
                    </a:lnTo>
                    <a:lnTo>
                      <a:pt x="120" y="48"/>
                    </a:lnTo>
                    <a:lnTo>
                      <a:pt x="60" y="36"/>
                    </a:lnTo>
                    <a:lnTo>
                      <a:pt x="0" y="12"/>
                    </a:lnTo>
                    <a:lnTo>
                      <a:pt x="0" y="0"/>
                    </a:lnTo>
                    <a:lnTo>
                      <a:pt x="54" y="24"/>
                    </a:lnTo>
                    <a:lnTo>
                      <a:pt x="120" y="36"/>
                    </a:lnTo>
                    <a:lnTo>
                      <a:pt x="186" y="48"/>
                    </a:lnTo>
                    <a:lnTo>
                      <a:pt x="257" y="54"/>
                    </a:lnTo>
                    <a:lnTo>
                      <a:pt x="257" y="54"/>
                    </a:lnTo>
                    <a:close/>
                  </a:path>
                </a:pathLst>
              </a:custGeom>
              <a:gradFill rotWithShape="0">
                <a:gsLst>
                  <a:gs pos="0">
                    <a:schemeClr val="accent1">
                      <a:gamma/>
                      <a:shade val="84706"/>
                      <a:invGamma/>
                    </a:schemeClr>
                  </a:gs>
                  <a:gs pos="100000">
                    <a:schemeClr val="accent1"/>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7" name="Freeform 21">
                <a:extLst>
                  <a:ext uri="{FF2B5EF4-FFF2-40B4-BE49-F238E27FC236}">
                    <a16:creationId xmlns:a16="http://schemas.microsoft.com/office/drawing/2014/main" id="{BA35BB6A-7BA2-43BD-B3CE-501800E293B0}"/>
                  </a:ext>
                </a:extLst>
              </p:cNvPr>
              <p:cNvSpPr>
                <a:spLocks/>
              </p:cNvSpPr>
              <p:nvPr/>
            </p:nvSpPr>
            <p:spPr bwMode="hidden">
              <a:xfrm>
                <a:off x="3527" y="3906"/>
                <a:ext cx="89" cy="216"/>
              </a:xfrm>
              <a:custGeom>
                <a:avLst/>
                <a:gdLst>
                  <a:gd name="T0" fmla="*/ 12 w 89"/>
                  <a:gd name="T1" fmla="*/ 66 h 216"/>
                  <a:gd name="T2" fmla="*/ 18 w 89"/>
                  <a:gd name="T3" fmla="*/ 108 h 216"/>
                  <a:gd name="T4" fmla="*/ 36 w 89"/>
                  <a:gd name="T5" fmla="*/ 144 h 216"/>
                  <a:gd name="T6" fmla="*/ 60 w 89"/>
                  <a:gd name="T7" fmla="*/ 180 h 216"/>
                  <a:gd name="T8" fmla="*/ 89 w 89"/>
                  <a:gd name="T9" fmla="*/ 216 h 216"/>
                  <a:gd name="T10" fmla="*/ 72 w 89"/>
                  <a:gd name="T11" fmla="*/ 216 h 216"/>
                  <a:gd name="T12" fmla="*/ 42 w 89"/>
                  <a:gd name="T13" fmla="*/ 180 h 216"/>
                  <a:gd name="T14" fmla="*/ 18 w 89"/>
                  <a:gd name="T15" fmla="*/ 144 h 216"/>
                  <a:gd name="T16" fmla="*/ 6 w 89"/>
                  <a:gd name="T17" fmla="*/ 108 h 216"/>
                  <a:gd name="T18" fmla="*/ 0 w 89"/>
                  <a:gd name="T19" fmla="*/ 66 h 216"/>
                  <a:gd name="T20" fmla="*/ 0 w 89"/>
                  <a:gd name="T21" fmla="*/ 30 h 216"/>
                  <a:gd name="T22" fmla="*/ 12 w 89"/>
                  <a:gd name="T23" fmla="*/ 0 h 216"/>
                  <a:gd name="T24" fmla="*/ 30 w 89"/>
                  <a:gd name="T25" fmla="*/ 0 h 216"/>
                  <a:gd name="T26" fmla="*/ 18 w 89"/>
                  <a:gd name="T27" fmla="*/ 30 h 216"/>
                  <a:gd name="T28" fmla="*/ 12 w 89"/>
                  <a:gd name="T29" fmla="*/ 66 h 216"/>
                  <a:gd name="T30" fmla="*/ 12 w 89"/>
                  <a:gd name="T31" fmla="*/ 66 h 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9" h="216">
                    <a:moveTo>
                      <a:pt x="12" y="66"/>
                    </a:moveTo>
                    <a:lnTo>
                      <a:pt x="18" y="108"/>
                    </a:lnTo>
                    <a:lnTo>
                      <a:pt x="36" y="144"/>
                    </a:lnTo>
                    <a:lnTo>
                      <a:pt x="60" y="180"/>
                    </a:lnTo>
                    <a:lnTo>
                      <a:pt x="89" y="216"/>
                    </a:lnTo>
                    <a:lnTo>
                      <a:pt x="72" y="216"/>
                    </a:lnTo>
                    <a:lnTo>
                      <a:pt x="42" y="180"/>
                    </a:lnTo>
                    <a:lnTo>
                      <a:pt x="18" y="144"/>
                    </a:lnTo>
                    <a:lnTo>
                      <a:pt x="6" y="108"/>
                    </a:lnTo>
                    <a:lnTo>
                      <a:pt x="0" y="66"/>
                    </a:lnTo>
                    <a:lnTo>
                      <a:pt x="0" y="30"/>
                    </a:lnTo>
                    <a:lnTo>
                      <a:pt x="12" y="0"/>
                    </a:lnTo>
                    <a:lnTo>
                      <a:pt x="30" y="0"/>
                    </a:lnTo>
                    <a:lnTo>
                      <a:pt x="18" y="30"/>
                    </a:lnTo>
                    <a:lnTo>
                      <a:pt x="12" y="66"/>
                    </a:lnTo>
                    <a:lnTo>
                      <a:pt x="12" y="66"/>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8" name="Freeform 22">
                <a:extLst>
                  <a:ext uri="{FF2B5EF4-FFF2-40B4-BE49-F238E27FC236}">
                    <a16:creationId xmlns:a16="http://schemas.microsoft.com/office/drawing/2014/main" id="{BA5A0D63-3884-4568-B1E2-193649BA64D9}"/>
                  </a:ext>
                </a:extLst>
              </p:cNvPr>
              <p:cNvSpPr>
                <a:spLocks/>
              </p:cNvSpPr>
              <p:nvPr/>
            </p:nvSpPr>
            <p:spPr bwMode="hidden">
              <a:xfrm>
                <a:off x="3569" y="3745"/>
                <a:ext cx="750" cy="461"/>
              </a:xfrm>
              <a:custGeom>
                <a:avLst/>
                <a:gdLst>
                  <a:gd name="T0" fmla="*/ 382 w 747"/>
                  <a:gd name="T1" fmla="*/ 443 h 461"/>
                  <a:gd name="T2" fmla="*/ 311 w 747"/>
                  <a:gd name="T3" fmla="*/ 437 h 461"/>
                  <a:gd name="T4" fmla="*/ 245 w 747"/>
                  <a:gd name="T5" fmla="*/ 425 h 461"/>
                  <a:gd name="T6" fmla="*/ 185 w 747"/>
                  <a:gd name="T7" fmla="*/ 407 h 461"/>
                  <a:gd name="T8" fmla="*/ 131 w 747"/>
                  <a:gd name="T9" fmla="*/ 383 h 461"/>
                  <a:gd name="T10" fmla="*/ 83 w 747"/>
                  <a:gd name="T11" fmla="*/ 347 h 461"/>
                  <a:gd name="T12" fmla="*/ 53 w 747"/>
                  <a:gd name="T13" fmla="*/ 311 h 461"/>
                  <a:gd name="T14" fmla="*/ 30 w 747"/>
                  <a:gd name="T15" fmla="*/ 269 h 461"/>
                  <a:gd name="T16" fmla="*/ 24 w 747"/>
                  <a:gd name="T17" fmla="*/ 227 h 461"/>
                  <a:gd name="T18" fmla="*/ 30 w 747"/>
                  <a:gd name="T19" fmla="*/ 185 h 461"/>
                  <a:gd name="T20" fmla="*/ 53 w 747"/>
                  <a:gd name="T21" fmla="*/ 143 h 461"/>
                  <a:gd name="T22" fmla="*/ 83 w 747"/>
                  <a:gd name="T23" fmla="*/ 107 h 461"/>
                  <a:gd name="T24" fmla="*/ 131 w 747"/>
                  <a:gd name="T25" fmla="*/ 77 h 461"/>
                  <a:gd name="T26" fmla="*/ 185 w 747"/>
                  <a:gd name="T27" fmla="*/ 47 h 461"/>
                  <a:gd name="T28" fmla="*/ 245 w 747"/>
                  <a:gd name="T29" fmla="*/ 30 h 461"/>
                  <a:gd name="T30" fmla="*/ 311 w 747"/>
                  <a:gd name="T31" fmla="*/ 18 h 461"/>
                  <a:gd name="T32" fmla="*/ 382 w 747"/>
                  <a:gd name="T33" fmla="*/ 12 h 461"/>
                  <a:gd name="T34" fmla="*/ 478 w 747"/>
                  <a:gd name="T35" fmla="*/ 18 h 461"/>
                  <a:gd name="T36" fmla="*/ 562 w 747"/>
                  <a:gd name="T37" fmla="*/ 41 h 461"/>
                  <a:gd name="T38" fmla="*/ 562 w 747"/>
                  <a:gd name="T39" fmla="*/ 36 h 461"/>
                  <a:gd name="T40" fmla="*/ 562 w 747"/>
                  <a:gd name="T41" fmla="*/ 30 h 461"/>
                  <a:gd name="T42" fmla="*/ 478 w 747"/>
                  <a:gd name="T43" fmla="*/ 6 h 461"/>
                  <a:gd name="T44" fmla="*/ 382 w 747"/>
                  <a:gd name="T45" fmla="*/ 0 h 461"/>
                  <a:gd name="T46" fmla="*/ 305 w 747"/>
                  <a:gd name="T47" fmla="*/ 6 h 461"/>
                  <a:gd name="T48" fmla="*/ 233 w 747"/>
                  <a:gd name="T49" fmla="*/ 18 h 461"/>
                  <a:gd name="T50" fmla="*/ 167 w 747"/>
                  <a:gd name="T51" fmla="*/ 41 h 461"/>
                  <a:gd name="T52" fmla="*/ 113 w 747"/>
                  <a:gd name="T53" fmla="*/ 65 h 461"/>
                  <a:gd name="T54" fmla="*/ 65 w 747"/>
                  <a:gd name="T55" fmla="*/ 101 h 461"/>
                  <a:gd name="T56" fmla="*/ 30 w 747"/>
                  <a:gd name="T57" fmla="*/ 137 h 461"/>
                  <a:gd name="T58" fmla="*/ 6 w 747"/>
                  <a:gd name="T59" fmla="*/ 179 h 461"/>
                  <a:gd name="T60" fmla="*/ 0 w 747"/>
                  <a:gd name="T61" fmla="*/ 227 h 461"/>
                  <a:gd name="T62" fmla="*/ 6 w 747"/>
                  <a:gd name="T63" fmla="*/ 275 h 461"/>
                  <a:gd name="T64" fmla="*/ 30 w 747"/>
                  <a:gd name="T65" fmla="*/ 317 h 461"/>
                  <a:gd name="T66" fmla="*/ 65 w 747"/>
                  <a:gd name="T67" fmla="*/ 359 h 461"/>
                  <a:gd name="T68" fmla="*/ 113 w 747"/>
                  <a:gd name="T69" fmla="*/ 395 h 461"/>
                  <a:gd name="T70" fmla="*/ 167 w 747"/>
                  <a:gd name="T71" fmla="*/ 419 h 461"/>
                  <a:gd name="T72" fmla="*/ 233 w 747"/>
                  <a:gd name="T73" fmla="*/ 443 h 461"/>
                  <a:gd name="T74" fmla="*/ 305 w 747"/>
                  <a:gd name="T75" fmla="*/ 455 h 461"/>
                  <a:gd name="T76" fmla="*/ 382 w 747"/>
                  <a:gd name="T77" fmla="*/ 461 h 461"/>
                  <a:gd name="T78" fmla="*/ 448 w 747"/>
                  <a:gd name="T79" fmla="*/ 455 h 461"/>
                  <a:gd name="T80" fmla="*/ 508 w 747"/>
                  <a:gd name="T81" fmla="*/ 449 h 461"/>
                  <a:gd name="T82" fmla="*/ 609 w 747"/>
                  <a:gd name="T83" fmla="*/ 413 h 461"/>
                  <a:gd name="T84" fmla="*/ 657 w 747"/>
                  <a:gd name="T85" fmla="*/ 389 h 461"/>
                  <a:gd name="T86" fmla="*/ 693 w 747"/>
                  <a:gd name="T87" fmla="*/ 359 h 461"/>
                  <a:gd name="T88" fmla="*/ 723 w 747"/>
                  <a:gd name="T89" fmla="*/ 329 h 461"/>
                  <a:gd name="T90" fmla="*/ 747 w 747"/>
                  <a:gd name="T91" fmla="*/ 293 h 461"/>
                  <a:gd name="T92" fmla="*/ 741 w 747"/>
                  <a:gd name="T93" fmla="*/ 287 h 461"/>
                  <a:gd name="T94" fmla="*/ 729 w 747"/>
                  <a:gd name="T95" fmla="*/ 281 h 461"/>
                  <a:gd name="T96" fmla="*/ 711 w 747"/>
                  <a:gd name="T97" fmla="*/ 317 h 461"/>
                  <a:gd name="T98" fmla="*/ 681 w 747"/>
                  <a:gd name="T99" fmla="*/ 347 h 461"/>
                  <a:gd name="T100" fmla="*/ 645 w 747"/>
                  <a:gd name="T101" fmla="*/ 377 h 461"/>
                  <a:gd name="T102" fmla="*/ 604 w 747"/>
                  <a:gd name="T103" fmla="*/ 401 h 461"/>
                  <a:gd name="T104" fmla="*/ 502 w 747"/>
                  <a:gd name="T105" fmla="*/ 431 h 461"/>
                  <a:gd name="T106" fmla="*/ 442 w 747"/>
                  <a:gd name="T107" fmla="*/ 443 h 461"/>
                  <a:gd name="T108" fmla="*/ 382 w 747"/>
                  <a:gd name="T109" fmla="*/ 443 h 461"/>
                  <a:gd name="T110" fmla="*/ 382 w 747"/>
                  <a:gd name="T111" fmla="*/ 44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7" h="461">
                    <a:moveTo>
                      <a:pt x="382" y="443"/>
                    </a:moveTo>
                    <a:lnTo>
                      <a:pt x="311" y="437"/>
                    </a:lnTo>
                    <a:lnTo>
                      <a:pt x="245" y="425"/>
                    </a:lnTo>
                    <a:lnTo>
                      <a:pt x="185" y="407"/>
                    </a:lnTo>
                    <a:lnTo>
                      <a:pt x="131" y="383"/>
                    </a:lnTo>
                    <a:lnTo>
                      <a:pt x="83" y="347"/>
                    </a:lnTo>
                    <a:lnTo>
                      <a:pt x="53" y="311"/>
                    </a:lnTo>
                    <a:lnTo>
                      <a:pt x="30" y="269"/>
                    </a:lnTo>
                    <a:lnTo>
                      <a:pt x="24" y="227"/>
                    </a:lnTo>
                    <a:lnTo>
                      <a:pt x="30" y="185"/>
                    </a:lnTo>
                    <a:lnTo>
                      <a:pt x="53" y="143"/>
                    </a:lnTo>
                    <a:lnTo>
                      <a:pt x="83" y="107"/>
                    </a:lnTo>
                    <a:lnTo>
                      <a:pt x="131" y="77"/>
                    </a:lnTo>
                    <a:lnTo>
                      <a:pt x="185" y="47"/>
                    </a:lnTo>
                    <a:lnTo>
                      <a:pt x="245" y="30"/>
                    </a:lnTo>
                    <a:lnTo>
                      <a:pt x="311" y="18"/>
                    </a:lnTo>
                    <a:lnTo>
                      <a:pt x="382" y="12"/>
                    </a:lnTo>
                    <a:lnTo>
                      <a:pt x="478" y="18"/>
                    </a:lnTo>
                    <a:lnTo>
                      <a:pt x="562" y="41"/>
                    </a:lnTo>
                    <a:lnTo>
                      <a:pt x="562" y="36"/>
                    </a:lnTo>
                    <a:lnTo>
                      <a:pt x="562" y="30"/>
                    </a:lnTo>
                    <a:lnTo>
                      <a:pt x="478" y="6"/>
                    </a:lnTo>
                    <a:lnTo>
                      <a:pt x="382" y="0"/>
                    </a:lnTo>
                    <a:lnTo>
                      <a:pt x="305" y="6"/>
                    </a:lnTo>
                    <a:lnTo>
                      <a:pt x="233" y="18"/>
                    </a:lnTo>
                    <a:lnTo>
                      <a:pt x="167" y="41"/>
                    </a:lnTo>
                    <a:lnTo>
                      <a:pt x="113" y="65"/>
                    </a:lnTo>
                    <a:lnTo>
                      <a:pt x="65" y="101"/>
                    </a:lnTo>
                    <a:lnTo>
                      <a:pt x="30" y="137"/>
                    </a:lnTo>
                    <a:lnTo>
                      <a:pt x="6" y="179"/>
                    </a:lnTo>
                    <a:lnTo>
                      <a:pt x="0" y="227"/>
                    </a:lnTo>
                    <a:lnTo>
                      <a:pt x="6" y="275"/>
                    </a:lnTo>
                    <a:lnTo>
                      <a:pt x="30" y="317"/>
                    </a:lnTo>
                    <a:lnTo>
                      <a:pt x="65" y="359"/>
                    </a:lnTo>
                    <a:lnTo>
                      <a:pt x="113" y="395"/>
                    </a:lnTo>
                    <a:lnTo>
                      <a:pt x="167" y="419"/>
                    </a:lnTo>
                    <a:lnTo>
                      <a:pt x="233" y="443"/>
                    </a:lnTo>
                    <a:lnTo>
                      <a:pt x="305" y="455"/>
                    </a:lnTo>
                    <a:lnTo>
                      <a:pt x="382" y="461"/>
                    </a:lnTo>
                    <a:lnTo>
                      <a:pt x="448" y="455"/>
                    </a:lnTo>
                    <a:lnTo>
                      <a:pt x="508" y="449"/>
                    </a:lnTo>
                    <a:lnTo>
                      <a:pt x="609" y="413"/>
                    </a:lnTo>
                    <a:lnTo>
                      <a:pt x="657" y="389"/>
                    </a:lnTo>
                    <a:lnTo>
                      <a:pt x="693" y="359"/>
                    </a:lnTo>
                    <a:lnTo>
                      <a:pt x="723" y="329"/>
                    </a:lnTo>
                    <a:lnTo>
                      <a:pt x="747" y="293"/>
                    </a:lnTo>
                    <a:lnTo>
                      <a:pt x="741" y="287"/>
                    </a:lnTo>
                    <a:lnTo>
                      <a:pt x="729" y="281"/>
                    </a:lnTo>
                    <a:lnTo>
                      <a:pt x="711" y="317"/>
                    </a:lnTo>
                    <a:lnTo>
                      <a:pt x="681" y="347"/>
                    </a:lnTo>
                    <a:lnTo>
                      <a:pt x="645" y="377"/>
                    </a:lnTo>
                    <a:lnTo>
                      <a:pt x="604" y="401"/>
                    </a:lnTo>
                    <a:lnTo>
                      <a:pt x="502" y="431"/>
                    </a:lnTo>
                    <a:lnTo>
                      <a:pt x="442" y="443"/>
                    </a:lnTo>
                    <a:lnTo>
                      <a:pt x="382" y="443"/>
                    </a:lnTo>
                    <a:lnTo>
                      <a:pt x="382" y="443"/>
                    </a:lnTo>
                    <a:close/>
                  </a:path>
                </a:pathLst>
              </a:custGeom>
              <a:gradFill rotWithShape="0">
                <a:gsLst>
                  <a:gs pos="0">
                    <a:schemeClr val="accent1"/>
                  </a:gs>
                  <a:gs pos="100000">
                    <a:schemeClr val="accent1">
                      <a:gamma/>
                      <a:shade val="90980"/>
                      <a:invGamma/>
                    </a:schemeClr>
                  </a:gs>
                </a:gsLst>
                <a:path path="rect">
                  <a:fillToRect l="50000" t="50000" r="50000" b="50000"/>
                </a:path>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39" name="Freeform 23">
                <a:extLst>
                  <a:ext uri="{FF2B5EF4-FFF2-40B4-BE49-F238E27FC236}">
                    <a16:creationId xmlns:a16="http://schemas.microsoft.com/office/drawing/2014/main" id="{897C1EA5-FAC7-42A9-8E82-8B19E75B6E36}"/>
                  </a:ext>
                </a:extLst>
              </p:cNvPr>
              <p:cNvSpPr>
                <a:spLocks/>
              </p:cNvSpPr>
              <p:nvPr/>
            </p:nvSpPr>
            <p:spPr bwMode="hidden">
              <a:xfrm>
                <a:off x="4037" y="3721"/>
                <a:ext cx="96" cy="30"/>
              </a:xfrm>
              <a:custGeom>
                <a:avLst/>
                <a:gdLst>
                  <a:gd name="T0" fmla="*/ 0 w 96"/>
                  <a:gd name="T1" fmla="*/ 0 h 30"/>
                  <a:gd name="T2" fmla="*/ 0 w 96"/>
                  <a:gd name="T3" fmla="*/ 12 h 30"/>
                  <a:gd name="T4" fmla="*/ 48 w 96"/>
                  <a:gd name="T5" fmla="*/ 18 h 30"/>
                  <a:gd name="T6" fmla="*/ 96 w 96"/>
                  <a:gd name="T7" fmla="*/ 30 h 30"/>
                  <a:gd name="T8" fmla="*/ 96 w 96"/>
                  <a:gd name="T9" fmla="*/ 24 h 30"/>
                  <a:gd name="T10" fmla="*/ 96 w 96"/>
                  <a:gd name="T11" fmla="*/ 18 h 30"/>
                  <a:gd name="T12" fmla="*/ 48 w 96"/>
                  <a:gd name="T13" fmla="*/ 12 h 30"/>
                  <a:gd name="T14" fmla="*/ 0 w 96"/>
                  <a:gd name="T15" fmla="*/ 0 h 30"/>
                  <a:gd name="T16" fmla="*/ 0 w 96"/>
                  <a:gd name="T17"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6" h="30">
                    <a:moveTo>
                      <a:pt x="0" y="0"/>
                    </a:moveTo>
                    <a:lnTo>
                      <a:pt x="0" y="12"/>
                    </a:lnTo>
                    <a:lnTo>
                      <a:pt x="48" y="18"/>
                    </a:lnTo>
                    <a:lnTo>
                      <a:pt x="96" y="30"/>
                    </a:lnTo>
                    <a:lnTo>
                      <a:pt x="96" y="24"/>
                    </a:lnTo>
                    <a:lnTo>
                      <a:pt x="96" y="18"/>
                    </a:lnTo>
                    <a:lnTo>
                      <a:pt x="48" y="12"/>
                    </a:lnTo>
                    <a:lnTo>
                      <a:pt x="0" y="0"/>
                    </a:lnTo>
                    <a:lnTo>
                      <a:pt x="0" y="0"/>
                    </a:lnTo>
                    <a:close/>
                  </a:path>
                </a:pathLst>
              </a:custGeom>
              <a:gradFill rotWithShape="0">
                <a:gsLst>
                  <a:gs pos="0">
                    <a:schemeClr val="accent1"/>
                  </a:gs>
                  <a:gs pos="100000">
                    <a:schemeClr val="accent1">
                      <a:gamma/>
                      <a:shade val="87843"/>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0" name="Freeform 24">
                <a:extLst>
                  <a:ext uri="{FF2B5EF4-FFF2-40B4-BE49-F238E27FC236}">
                    <a16:creationId xmlns:a16="http://schemas.microsoft.com/office/drawing/2014/main" id="{96A85378-A0C0-4A82-AC63-B990E7D83A49}"/>
                  </a:ext>
                </a:extLst>
              </p:cNvPr>
              <p:cNvSpPr>
                <a:spLocks/>
              </p:cNvSpPr>
              <p:nvPr/>
            </p:nvSpPr>
            <p:spPr bwMode="hidden">
              <a:xfrm>
                <a:off x="4175" y="4050"/>
                <a:ext cx="180" cy="132"/>
              </a:xfrm>
              <a:custGeom>
                <a:avLst/>
                <a:gdLst>
                  <a:gd name="T0" fmla="*/ 0 w 179"/>
                  <a:gd name="T1" fmla="*/ 132 h 132"/>
                  <a:gd name="T2" fmla="*/ 29 w 179"/>
                  <a:gd name="T3" fmla="*/ 132 h 132"/>
                  <a:gd name="T4" fmla="*/ 77 w 179"/>
                  <a:gd name="T5" fmla="*/ 108 h 132"/>
                  <a:gd name="T6" fmla="*/ 119 w 179"/>
                  <a:gd name="T7" fmla="*/ 78 h 132"/>
                  <a:gd name="T8" fmla="*/ 155 w 179"/>
                  <a:gd name="T9" fmla="*/ 48 h 132"/>
                  <a:gd name="T10" fmla="*/ 179 w 179"/>
                  <a:gd name="T11" fmla="*/ 12 h 132"/>
                  <a:gd name="T12" fmla="*/ 173 w 179"/>
                  <a:gd name="T13" fmla="*/ 6 h 132"/>
                  <a:gd name="T14" fmla="*/ 167 w 179"/>
                  <a:gd name="T15" fmla="*/ 0 h 132"/>
                  <a:gd name="T16" fmla="*/ 137 w 179"/>
                  <a:gd name="T17" fmla="*/ 42 h 132"/>
                  <a:gd name="T18" fmla="*/ 101 w 179"/>
                  <a:gd name="T19" fmla="*/ 78 h 132"/>
                  <a:gd name="T20" fmla="*/ 53 w 179"/>
                  <a:gd name="T21" fmla="*/ 108 h 132"/>
                  <a:gd name="T22" fmla="*/ 0 w 179"/>
                  <a:gd name="T23" fmla="*/ 132 h 132"/>
                  <a:gd name="T24" fmla="*/ 0 w 179"/>
                  <a:gd name="T25" fmla="*/ 132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9" h="132">
                    <a:moveTo>
                      <a:pt x="0" y="132"/>
                    </a:moveTo>
                    <a:lnTo>
                      <a:pt x="29" y="132"/>
                    </a:lnTo>
                    <a:lnTo>
                      <a:pt x="77" y="108"/>
                    </a:lnTo>
                    <a:lnTo>
                      <a:pt x="119" y="78"/>
                    </a:lnTo>
                    <a:lnTo>
                      <a:pt x="155" y="48"/>
                    </a:lnTo>
                    <a:lnTo>
                      <a:pt x="179" y="12"/>
                    </a:lnTo>
                    <a:lnTo>
                      <a:pt x="173" y="6"/>
                    </a:lnTo>
                    <a:lnTo>
                      <a:pt x="167" y="0"/>
                    </a:lnTo>
                    <a:lnTo>
                      <a:pt x="137" y="42"/>
                    </a:lnTo>
                    <a:lnTo>
                      <a:pt x="101" y="78"/>
                    </a:lnTo>
                    <a:lnTo>
                      <a:pt x="53" y="108"/>
                    </a:lnTo>
                    <a:lnTo>
                      <a:pt x="0" y="132"/>
                    </a:lnTo>
                    <a:lnTo>
                      <a:pt x="0" y="132"/>
                    </a:lnTo>
                    <a:close/>
                  </a:path>
                </a:pathLst>
              </a:custGeom>
              <a:gradFill rotWithShape="0">
                <a:gsLst>
                  <a:gs pos="0">
                    <a:schemeClr val="accent1"/>
                  </a:gs>
                  <a:gs pos="100000">
                    <a:schemeClr val="accent1">
                      <a:gamma/>
                      <a:shade val="87843"/>
                      <a:invGamma/>
                    </a:schemeClr>
                  </a:gs>
                </a:gsLst>
                <a:lin ang="189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1" name="Freeform 25">
                <a:extLst>
                  <a:ext uri="{FF2B5EF4-FFF2-40B4-BE49-F238E27FC236}">
                    <a16:creationId xmlns:a16="http://schemas.microsoft.com/office/drawing/2014/main" id="{75255E78-94AD-4E56-8780-44E8BAECA622}"/>
                  </a:ext>
                </a:extLst>
              </p:cNvPr>
              <p:cNvSpPr>
                <a:spLocks/>
              </p:cNvSpPr>
              <p:nvPr/>
            </p:nvSpPr>
            <p:spPr bwMode="hidden">
              <a:xfrm>
                <a:off x="2585" y="3822"/>
                <a:ext cx="449" cy="186"/>
              </a:xfrm>
              <a:custGeom>
                <a:avLst/>
                <a:gdLst>
                  <a:gd name="T0" fmla="*/ 6 w 448"/>
                  <a:gd name="T1" fmla="*/ 6 h 186"/>
                  <a:gd name="T2" fmla="*/ 78 w 448"/>
                  <a:gd name="T3" fmla="*/ 12 h 186"/>
                  <a:gd name="T4" fmla="*/ 150 w 448"/>
                  <a:gd name="T5" fmla="*/ 18 h 186"/>
                  <a:gd name="T6" fmla="*/ 215 w 448"/>
                  <a:gd name="T7" fmla="*/ 36 h 186"/>
                  <a:gd name="T8" fmla="*/ 275 w 448"/>
                  <a:gd name="T9" fmla="*/ 60 h 186"/>
                  <a:gd name="T10" fmla="*/ 329 w 448"/>
                  <a:gd name="T11" fmla="*/ 84 h 186"/>
                  <a:gd name="T12" fmla="*/ 377 w 448"/>
                  <a:gd name="T13" fmla="*/ 114 h 186"/>
                  <a:gd name="T14" fmla="*/ 419 w 448"/>
                  <a:gd name="T15" fmla="*/ 150 h 186"/>
                  <a:gd name="T16" fmla="*/ 448 w 448"/>
                  <a:gd name="T17" fmla="*/ 186 h 186"/>
                  <a:gd name="T18" fmla="*/ 448 w 448"/>
                  <a:gd name="T19" fmla="*/ 162 h 186"/>
                  <a:gd name="T20" fmla="*/ 413 w 448"/>
                  <a:gd name="T21" fmla="*/ 126 h 186"/>
                  <a:gd name="T22" fmla="*/ 371 w 448"/>
                  <a:gd name="T23" fmla="*/ 96 h 186"/>
                  <a:gd name="T24" fmla="*/ 323 w 448"/>
                  <a:gd name="T25" fmla="*/ 66 h 186"/>
                  <a:gd name="T26" fmla="*/ 269 w 448"/>
                  <a:gd name="T27" fmla="*/ 48 h 186"/>
                  <a:gd name="T28" fmla="*/ 144 w 448"/>
                  <a:gd name="T29" fmla="*/ 12 h 186"/>
                  <a:gd name="T30" fmla="*/ 78 w 448"/>
                  <a:gd name="T31" fmla="*/ 6 h 186"/>
                  <a:gd name="T32" fmla="*/ 6 w 448"/>
                  <a:gd name="T33" fmla="*/ 0 h 186"/>
                  <a:gd name="T34" fmla="*/ 0 w 448"/>
                  <a:gd name="T35" fmla="*/ 0 h 186"/>
                  <a:gd name="T36" fmla="*/ 0 w 448"/>
                  <a:gd name="T37" fmla="*/ 0 h 186"/>
                  <a:gd name="T38" fmla="*/ 0 w 448"/>
                  <a:gd name="T39" fmla="*/ 6 h 186"/>
                  <a:gd name="T40" fmla="*/ 0 w 448"/>
                  <a:gd name="T41" fmla="*/ 6 h 186"/>
                  <a:gd name="T42" fmla="*/ 6 w 448"/>
                  <a:gd name="T43" fmla="*/ 6 h 186"/>
                  <a:gd name="T44" fmla="*/ 6 w 448"/>
                  <a:gd name="T45" fmla="*/ 6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8" h="186">
                    <a:moveTo>
                      <a:pt x="6" y="6"/>
                    </a:moveTo>
                    <a:lnTo>
                      <a:pt x="78" y="12"/>
                    </a:lnTo>
                    <a:lnTo>
                      <a:pt x="150" y="18"/>
                    </a:lnTo>
                    <a:lnTo>
                      <a:pt x="215" y="36"/>
                    </a:lnTo>
                    <a:lnTo>
                      <a:pt x="275" y="60"/>
                    </a:lnTo>
                    <a:lnTo>
                      <a:pt x="329" y="84"/>
                    </a:lnTo>
                    <a:lnTo>
                      <a:pt x="377" y="114"/>
                    </a:lnTo>
                    <a:lnTo>
                      <a:pt x="419" y="150"/>
                    </a:lnTo>
                    <a:lnTo>
                      <a:pt x="448" y="186"/>
                    </a:lnTo>
                    <a:lnTo>
                      <a:pt x="448" y="162"/>
                    </a:lnTo>
                    <a:lnTo>
                      <a:pt x="413" y="126"/>
                    </a:lnTo>
                    <a:lnTo>
                      <a:pt x="371" y="96"/>
                    </a:lnTo>
                    <a:lnTo>
                      <a:pt x="323" y="66"/>
                    </a:lnTo>
                    <a:lnTo>
                      <a:pt x="269" y="48"/>
                    </a:lnTo>
                    <a:lnTo>
                      <a:pt x="144" y="12"/>
                    </a:lnTo>
                    <a:lnTo>
                      <a:pt x="78" y="6"/>
                    </a:lnTo>
                    <a:lnTo>
                      <a:pt x="6" y="0"/>
                    </a:lnTo>
                    <a:lnTo>
                      <a:pt x="0" y="0"/>
                    </a:lnTo>
                    <a:lnTo>
                      <a:pt x="0" y="0"/>
                    </a:lnTo>
                    <a:lnTo>
                      <a:pt x="0" y="6"/>
                    </a:lnTo>
                    <a:lnTo>
                      <a:pt x="0" y="6"/>
                    </a:lnTo>
                    <a:lnTo>
                      <a:pt x="6" y="6"/>
                    </a:lnTo>
                    <a:lnTo>
                      <a:pt x="6" y="6"/>
                    </a:lnTo>
                    <a:close/>
                  </a:path>
                </a:pathLst>
              </a:custGeom>
              <a:gradFill rotWithShape="0">
                <a:gsLst>
                  <a:gs pos="0">
                    <a:schemeClr val="accent1">
                      <a:gamma/>
                      <a:shade val="90980"/>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2" name="Freeform 26">
                <a:extLst>
                  <a:ext uri="{FF2B5EF4-FFF2-40B4-BE49-F238E27FC236}">
                    <a16:creationId xmlns:a16="http://schemas.microsoft.com/office/drawing/2014/main" id="{0178D85F-9587-47BE-B868-E839B77F7376}"/>
                  </a:ext>
                </a:extLst>
              </p:cNvPr>
              <p:cNvSpPr>
                <a:spLocks/>
              </p:cNvSpPr>
              <p:nvPr/>
            </p:nvSpPr>
            <p:spPr bwMode="hidden">
              <a:xfrm>
                <a:off x="2142" y="3852"/>
                <a:ext cx="892" cy="462"/>
              </a:xfrm>
              <a:custGeom>
                <a:avLst/>
                <a:gdLst>
                  <a:gd name="T0" fmla="*/ 23 w 890"/>
                  <a:gd name="T1" fmla="*/ 276 h 462"/>
                  <a:gd name="T2" fmla="*/ 29 w 890"/>
                  <a:gd name="T3" fmla="*/ 222 h 462"/>
                  <a:gd name="T4" fmla="*/ 59 w 890"/>
                  <a:gd name="T5" fmla="*/ 174 h 462"/>
                  <a:gd name="T6" fmla="*/ 95 w 890"/>
                  <a:gd name="T7" fmla="*/ 132 h 462"/>
                  <a:gd name="T8" fmla="*/ 149 w 890"/>
                  <a:gd name="T9" fmla="*/ 96 h 462"/>
                  <a:gd name="T10" fmla="*/ 209 w 890"/>
                  <a:gd name="T11" fmla="*/ 60 h 462"/>
                  <a:gd name="T12" fmla="*/ 281 w 890"/>
                  <a:gd name="T13" fmla="*/ 36 h 462"/>
                  <a:gd name="T14" fmla="*/ 364 w 890"/>
                  <a:gd name="T15" fmla="*/ 24 h 462"/>
                  <a:gd name="T16" fmla="*/ 448 w 890"/>
                  <a:gd name="T17" fmla="*/ 18 h 462"/>
                  <a:gd name="T18" fmla="*/ 532 w 890"/>
                  <a:gd name="T19" fmla="*/ 24 h 462"/>
                  <a:gd name="T20" fmla="*/ 609 w 890"/>
                  <a:gd name="T21" fmla="*/ 36 h 462"/>
                  <a:gd name="T22" fmla="*/ 681 w 890"/>
                  <a:gd name="T23" fmla="*/ 60 h 462"/>
                  <a:gd name="T24" fmla="*/ 741 w 890"/>
                  <a:gd name="T25" fmla="*/ 96 h 462"/>
                  <a:gd name="T26" fmla="*/ 795 w 890"/>
                  <a:gd name="T27" fmla="*/ 132 h 462"/>
                  <a:gd name="T28" fmla="*/ 831 w 890"/>
                  <a:gd name="T29" fmla="*/ 174 h 462"/>
                  <a:gd name="T30" fmla="*/ 861 w 890"/>
                  <a:gd name="T31" fmla="*/ 222 h 462"/>
                  <a:gd name="T32" fmla="*/ 867 w 890"/>
                  <a:gd name="T33" fmla="*/ 276 h 462"/>
                  <a:gd name="T34" fmla="*/ 855 w 890"/>
                  <a:gd name="T35" fmla="*/ 330 h 462"/>
                  <a:gd name="T36" fmla="*/ 831 w 890"/>
                  <a:gd name="T37" fmla="*/ 378 h 462"/>
                  <a:gd name="T38" fmla="*/ 783 w 890"/>
                  <a:gd name="T39" fmla="*/ 426 h 462"/>
                  <a:gd name="T40" fmla="*/ 723 w 890"/>
                  <a:gd name="T41" fmla="*/ 462 h 462"/>
                  <a:gd name="T42" fmla="*/ 765 w 890"/>
                  <a:gd name="T43" fmla="*/ 462 h 462"/>
                  <a:gd name="T44" fmla="*/ 819 w 890"/>
                  <a:gd name="T45" fmla="*/ 426 h 462"/>
                  <a:gd name="T46" fmla="*/ 855 w 890"/>
                  <a:gd name="T47" fmla="*/ 378 h 462"/>
                  <a:gd name="T48" fmla="*/ 884 w 890"/>
                  <a:gd name="T49" fmla="*/ 330 h 462"/>
                  <a:gd name="T50" fmla="*/ 890 w 890"/>
                  <a:gd name="T51" fmla="*/ 276 h 462"/>
                  <a:gd name="T52" fmla="*/ 884 w 890"/>
                  <a:gd name="T53" fmla="*/ 222 h 462"/>
                  <a:gd name="T54" fmla="*/ 855 w 890"/>
                  <a:gd name="T55" fmla="*/ 168 h 462"/>
                  <a:gd name="T56" fmla="*/ 813 w 890"/>
                  <a:gd name="T57" fmla="*/ 120 h 462"/>
                  <a:gd name="T58" fmla="*/ 759 w 890"/>
                  <a:gd name="T59" fmla="*/ 84 h 462"/>
                  <a:gd name="T60" fmla="*/ 693 w 890"/>
                  <a:gd name="T61" fmla="*/ 48 h 462"/>
                  <a:gd name="T62" fmla="*/ 621 w 890"/>
                  <a:gd name="T63" fmla="*/ 24 h 462"/>
                  <a:gd name="T64" fmla="*/ 538 w 890"/>
                  <a:gd name="T65" fmla="*/ 6 h 462"/>
                  <a:gd name="T66" fmla="*/ 448 w 890"/>
                  <a:gd name="T67" fmla="*/ 0 h 462"/>
                  <a:gd name="T68" fmla="*/ 358 w 890"/>
                  <a:gd name="T69" fmla="*/ 6 h 462"/>
                  <a:gd name="T70" fmla="*/ 275 w 890"/>
                  <a:gd name="T71" fmla="*/ 24 h 462"/>
                  <a:gd name="T72" fmla="*/ 197 w 890"/>
                  <a:gd name="T73" fmla="*/ 48 h 462"/>
                  <a:gd name="T74" fmla="*/ 131 w 890"/>
                  <a:gd name="T75" fmla="*/ 84 h 462"/>
                  <a:gd name="T76" fmla="*/ 77 w 890"/>
                  <a:gd name="T77" fmla="*/ 120 h 462"/>
                  <a:gd name="T78" fmla="*/ 35 w 890"/>
                  <a:gd name="T79" fmla="*/ 168 h 462"/>
                  <a:gd name="T80" fmla="*/ 12 w 890"/>
                  <a:gd name="T81" fmla="*/ 222 h 462"/>
                  <a:gd name="T82" fmla="*/ 0 w 890"/>
                  <a:gd name="T83" fmla="*/ 276 h 462"/>
                  <a:gd name="T84" fmla="*/ 6 w 890"/>
                  <a:gd name="T85" fmla="*/ 330 h 462"/>
                  <a:gd name="T86" fmla="*/ 35 w 890"/>
                  <a:gd name="T87" fmla="*/ 378 h 462"/>
                  <a:gd name="T88" fmla="*/ 71 w 890"/>
                  <a:gd name="T89" fmla="*/ 426 h 462"/>
                  <a:gd name="T90" fmla="*/ 125 w 890"/>
                  <a:gd name="T91" fmla="*/ 462 h 462"/>
                  <a:gd name="T92" fmla="*/ 167 w 890"/>
                  <a:gd name="T93" fmla="*/ 462 h 462"/>
                  <a:gd name="T94" fmla="*/ 107 w 890"/>
                  <a:gd name="T95" fmla="*/ 426 h 462"/>
                  <a:gd name="T96" fmla="*/ 59 w 890"/>
                  <a:gd name="T97" fmla="*/ 378 h 462"/>
                  <a:gd name="T98" fmla="*/ 35 w 890"/>
                  <a:gd name="T99" fmla="*/ 330 h 462"/>
                  <a:gd name="T100" fmla="*/ 23 w 890"/>
                  <a:gd name="T101" fmla="*/ 276 h 462"/>
                  <a:gd name="T102" fmla="*/ 23 w 890"/>
                  <a:gd name="T103" fmla="*/ 27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90" h="462">
                    <a:moveTo>
                      <a:pt x="23" y="276"/>
                    </a:moveTo>
                    <a:lnTo>
                      <a:pt x="29" y="222"/>
                    </a:lnTo>
                    <a:lnTo>
                      <a:pt x="59" y="174"/>
                    </a:lnTo>
                    <a:lnTo>
                      <a:pt x="95" y="132"/>
                    </a:lnTo>
                    <a:lnTo>
                      <a:pt x="149" y="96"/>
                    </a:lnTo>
                    <a:lnTo>
                      <a:pt x="209" y="60"/>
                    </a:lnTo>
                    <a:lnTo>
                      <a:pt x="281" y="36"/>
                    </a:lnTo>
                    <a:lnTo>
                      <a:pt x="364" y="24"/>
                    </a:lnTo>
                    <a:lnTo>
                      <a:pt x="448" y="18"/>
                    </a:lnTo>
                    <a:lnTo>
                      <a:pt x="532" y="24"/>
                    </a:lnTo>
                    <a:lnTo>
                      <a:pt x="609" y="36"/>
                    </a:lnTo>
                    <a:lnTo>
                      <a:pt x="681" y="60"/>
                    </a:lnTo>
                    <a:lnTo>
                      <a:pt x="741" y="96"/>
                    </a:lnTo>
                    <a:lnTo>
                      <a:pt x="795" y="132"/>
                    </a:lnTo>
                    <a:lnTo>
                      <a:pt x="831" y="174"/>
                    </a:lnTo>
                    <a:lnTo>
                      <a:pt x="861" y="222"/>
                    </a:lnTo>
                    <a:lnTo>
                      <a:pt x="867" y="276"/>
                    </a:lnTo>
                    <a:lnTo>
                      <a:pt x="855" y="330"/>
                    </a:lnTo>
                    <a:lnTo>
                      <a:pt x="831" y="378"/>
                    </a:lnTo>
                    <a:lnTo>
                      <a:pt x="783" y="426"/>
                    </a:lnTo>
                    <a:lnTo>
                      <a:pt x="723" y="462"/>
                    </a:lnTo>
                    <a:lnTo>
                      <a:pt x="765" y="462"/>
                    </a:lnTo>
                    <a:lnTo>
                      <a:pt x="819" y="426"/>
                    </a:lnTo>
                    <a:lnTo>
                      <a:pt x="855" y="378"/>
                    </a:lnTo>
                    <a:lnTo>
                      <a:pt x="884" y="330"/>
                    </a:lnTo>
                    <a:lnTo>
                      <a:pt x="890" y="276"/>
                    </a:lnTo>
                    <a:lnTo>
                      <a:pt x="884" y="222"/>
                    </a:lnTo>
                    <a:lnTo>
                      <a:pt x="855" y="168"/>
                    </a:lnTo>
                    <a:lnTo>
                      <a:pt x="813" y="120"/>
                    </a:lnTo>
                    <a:lnTo>
                      <a:pt x="759" y="84"/>
                    </a:lnTo>
                    <a:lnTo>
                      <a:pt x="693" y="48"/>
                    </a:lnTo>
                    <a:lnTo>
                      <a:pt x="621" y="24"/>
                    </a:lnTo>
                    <a:lnTo>
                      <a:pt x="538" y="6"/>
                    </a:lnTo>
                    <a:lnTo>
                      <a:pt x="448" y="0"/>
                    </a:lnTo>
                    <a:lnTo>
                      <a:pt x="358" y="6"/>
                    </a:lnTo>
                    <a:lnTo>
                      <a:pt x="275" y="24"/>
                    </a:lnTo>
                    <a:lnTo>
                      <a:pt x="197" y="48"/>
                    </a:lnTo>
                    <a:lnTo>
                      <a:pt x="131" y="84"/>
                    </a:lnTo>
                    <a:lnTo>
                      <a:pt x="77" y="120"/>
                    </a:lnTo>
                    <a:lnTo>
                      <a:pt x="35" y="168"/>
                    </a:lnTo>
                    <a:lnTo>
                      <a:pt x="12" y="222"/>
                    </a:lnTo>
                    <a:lnTo>
                      <a:pt x="0" y="276"/>
                    </a:lnTo>
                    <a:lnTo>
                      <a:pt x="6" y="330"/>
                    </a:lnTo>
                    <a:lnTo>
                      <a:pt x="35" y="378"/>
                    </a:lnTo>
                    <a:lnTo>
                      <a:pt x="71" y="426"/>
                    </a:lnTo>
                    <a:lnTo>
                      <a:pt x="125" y="462"/>
                    </a:lnTo>
                    <a:lnTo>
                      <a:pt x="167" y="462"/>
                    </a:lnTo>
                    <a:lnTo>
                      <a:pt x="107" y="426"/>
                    </a:lnTo>
                    <a:lnTo>
                      <a:pt x="59" y="378"/>
                    </a:lnTo>
                    <a:lnTo>
                      <a:pt x="35" y="330"/>
                    </a:lnTo>
                    <a:lnTo>
                      <a:pt x="23" y="276"/>
                    </a:lnTo>
                    <a:lnTo>
                      <a:pt x="23" y="276"/>
                    </a:lnTo>
                    <a:close/>
                  </a:path>
                </a:pathLst>
              </a:custGeom>
              <a:gradFill rotWithShape="0">
                <a:gsLst>
                  <a:gs pos="0">
                    <a:schemeClr val="accent1"/>
                  </a:gs>
                  <a:gs pos="100000">
                    <a:schemeClr val="accent1">
                      <a:gamma/>
                      <a:shade val="84706"/>
                      <a:invGamma/>
                    </a:schemeClr>
                  </a:gs>
                </a:gsLst>
                <a:lin ang="27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3" name="Freeform 27">
                <a:extLst>
                  <a:ext uri="{FF2B5EF4-FFF2-40B4-BE49-F238E27FC236}">
                    <a16:creationId xmlns:a16="http://schemas.microsoft.com/office/drawing/2014/main" id="{A628E87E-6DFE-465F-B5F7-D394F1329BE1}"/>
                  </a:ext>
                </a:extLst>
              </p:cNvPr>
              <p:cNvSpPr>
                <a:spLocks/>
              </p:cNvSpPr>
              <p:nvPr/>
            </p:nvSpPr>
            <p:spPr bwMode="hidden">
              <a:xfrm>
                <a:off x="2082" y="3828"/>
                <a:ext cx="407" cy="486"/>
              </a:xfrm>
              <a:custGeom>
                <a:avLst/>
                <a:gdLst>
                  <a:gd name="T0" fmla="*/ 18 w 406"/>
                  <a:gd name="T1" fmla="*/ 300 h 486"/>
                  <a:gd name="T2" fmla="*/ 24 w 406"/>
                  <a:gd name="T3" fmla="*/ 246 h 486"/>
                  <a:gd name="T4" fmla="*/ 48 w 406"/>
                  <a:gd name="T5" fmla="*/ 198 h 486"/>
                  <a:gd name="T6" fmla="*/ 83 w 406"/>
                  <a:gd name="T7" fmla="*/ 150 h 486"/>
                  <a:gd name="T8" fmla="*/ 131 w 406"/>
                  <a:gd name="T9" fmla="*/ 108 h 486"/>
                  <a:gd name="T10" fmla="*/ 185 w 406"/>
                  <a:gd name="T11" fmla="*/ 72 h 486"/>
                  <a:gd name="T12" fmla="*/ 251 w 406"/>
                  <a:gd name="T13" fmla="*/ 42 h 486"/>
                  <a:gd name="T14" fmla="*/ 329 w 406"/>
                  <a:gd name="T15" fmla="*/ 24 h 486"/>
                  <a:gd name="T16" fmla="*/ 406 w 406"/>
                  <a:gd name="T17" fmla="*/ 6 h 486"/>
                  <a:gd name="T18" fmla="*/ 406 w 406"/>
                  <a:gd name="T19" fmla="*/ 0 h 486"/>
                  <a:gd name="T20" fmla="*/ 323 w 406"/>
                  <a:gd name="T21" fmla="*/ 12 h 486"/>
                  <a:gd name="T22" fmla="*/ 245 w 406"/>
                  <a:gd name="T23" fmla="*/ 36 h 486"/>
                  <a:gd name="T24" fmla="*/ 179 w 406"/>
                  <a:gd name="T25" fmla="*/ 66 h 486"/>
                  <a:gd name="T26" fmla="*/ 119 w 406"/>
                  <a:gd name="T27" fmla="*/ 102 h 486"/>
                  <a:gd name="T28" fmla="*/ 72 w 406"/>
                  <a:gd name="T29" fmla="*/ 144 h 486"/>
                  <a:gd name="T30" fmla="*/ 30 w 406"/>
                  <a:gd name="T31" fmla="*/ 192 h 486"/>
                  <a:gd name="T32" fmla="*/ 6 w 406"/>
                  <a:gd name="T33" fmla="*/ 246 h 486"/>
                  <a:gd name="T34" fmla="*/ 0 w 406"/>
                  <a:gd name="T35" fmla="*/ 300 h 486"/>
                  <a:gd name="T36" fmla="*/ 6 w 406"/>
                  <a:gd name="T37" fmla="*/ 348 h 486"/>
                  <a:gd name="T38" fmla="*/ 30 w 406"/>
                  <a:gd name="T39" fmla="*/ 396 h 486"/>
                  <a:gd name="T40" fmla="*/ 66 w 406"/>
                  <a:gd name="T41" fmla="*/ 444 h 486"/>
                  <a:gd name="T42" fmla="*/ 107 w 406"/>
                  <a:gd name="T43" fmla="*/ 486 h 486"/>
                  <a:gd name="T44" fmla="*/ 131 w 406"/>
                  <a:gd name="T45" fmla="*/ 486 h 486"/>
                  <a:gd name="T46" fmla="*/ 83 w 406"/>
                  <a:gd name="T47" fmla="*/ 450 h 486"/>
                  <a:gd name="T48" fmla="*/ 48 w 406"/>
                  <a:gd name="T49" fmla="*/ 402 h 486"/>
                  <a:gd name="T50" fmla="*/ 24 w 406"/>
                  <a:gd name="T51" fmla="*/ 354 h 486"/>
                  <a:gd name="T52" fmla="*/ 18 w 406"/>
                  <a:gd name="T53" fmla="*/ 300 h 486"/>
                  <a:gd name="T54" fmla="*/ 18 w 406"/>
                  <a:gd name="T55" fmla="*/ 300 h 4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06" h="486">
                    <a:moveTo>
                      <a:pt x="18" y="300"/>
                    </a:moveTo>
                    <a:lnTo>
                      <a:pt x="24" y="246"/>
                    </a:lnTo>
                    <a:lnTo>
                      <a:pt x="48" y="198"/>
                    </a:lnTo>
                    <a:lnTo>
                      <a:pt x="83" y="150"/>
                    </a:lnTo>
                    <a:lnTo>
                      <a:pt x="131" y="108"/>
                    </a:lnTo>
                    <a:lnTo>
                      <a:pt x="185" y="72"/>
                    </a:lnTo>
                    <a:lnTo>
                      <a:pt x="251" y="42"/>
                    </a:lnTo>
                    <a:lnTo>
                      <a:pt x="329" y="24"/>
                    </a:lnTo>
                    <a:lnTo>
                      <a:pt x="406" y="6"/>
                    </a:lnTo>
                    <a:lnTo>
                      <a:pt x="406" y="0"/>
                    </a:lnTo>
                    <a:lnTo>
                      <a:pt x="323" y="12"/>
                    </a:lnTo>
                    <a:lnTo>
                      <a:pt x="245" y="36"/>
                    </a:lnTo>
                    <a:lnTo>
                      <a:pt x="179" y="66"/>
                    </a:lnTo>
                    <a:lnTo>
                      <a:pt x="119" y="102"/>
                    </a:lnTo>
                    <a:lnTo>
                      <a:pt x="72" y="144"/>
                    </a:lnTo>
                    <a:lnTo>
                      <a:pt x="30" y="192"/>
                    </a:lnTo>
                    <a:lnTo>
                      <a:pt x="6" y="246"/>
                    </a:lnTo>
                    <a:lnTo>
                      <a:pt x="0" y="300"/>
                    </a:lnTo>
                    <a:lnTo>
                      <a:pt x="6" y="348"/>
                    </a:lnTo>
                    <a:lnTo>
                      <a:pt x="30" y="396"/>
                    </a:lnTo>
                    <a:lnTo>
                      <a:pt x="66" y="444"/>
                    </a:lnTo>
                    <a:lnTo>
                      <a:pt x="107" y="486"/>
                    </a:lnTo>
                    <a:lnTo>
                      <a:pt x="131" y="486"/>
                    </a:lnTo>
                    <a:lnTo>
                      <a:pt x="83" y="450"/>
                    </a:lnTo>
                    <a:lnTo>
                      <a:pt x="48" y="402"/>
                    </a:lnTo>
                    <a:lnTo>
                      <a:pt x="24" y="354"/>
                    </a:lnTo>
                    <a:lnTo>
                      <a:pt x="18" y="300"/>
                    </a:lnTo>
                    <a:lnTo>
                      <a:pt x="18" y="300"/>
                    </a:lnTo>
                    <a:close/>
                  </a:path>
                </a:pathLst>
              </a:custGeom>
              <a:gradFill rotWithShape="0">
                <a:gsLst>
                  <a:gs pos="0">
                    <a:schemeClr val="accent1"/>
                  </a:gs>
                  <a:gs pos="100000">
                    <a:schemeClr val="accent1">
                      <a:gamma/>
                      <a:shade val="90980"/>
                      <a:invGamma/>
                    </a:schemeClr>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4" name="Freeform 28">
                <a:extLst>
                  <a:ext uri="{FF2B5EF4-FFF2-40B4-BE49-F238E27FC236}">
                    <a16:creationId xmlns:a16="http://schemas.microsoft.com/office/drawing/2014/main" id="{4F98AACF-4B23-4BE2-ADEF-CA45AEE2DA6E}"/>
                  </a:ext>
                </a:extLst>
              </p:cNvPr>
              <p:cNvSpPr>
                <a:spLocks/>
              </p:cNvSpPr>
              <p:nvPr/>
            </p:nvSpPr>
            <p:spPr bwMode="hidden">
              <a:xfrm>
                <a:off x="2987" y="4044"/>
                <a:ext cx="108" cy="252"/>
              </a:xfrm>
              <a:custGeom>
                <a:avLst/>
                <a:gdLst>
                  <a:gd name="T0" fmla="*/ 89 w 107"/>
                  <a:gd name="T1" fmla="*/ 84 h 252"/>
                  <a:gd name="T2" fmla="*/ 83 w 107"/>
                  <a:gd name="T3" fmla="*/ 132 h 252"/>
                  <a:gd name="T4" fmla="*/ 65 w 107"/>
                  <a:gd name="T5" fmla="*/ 174 h 252"/>
                  <a:gd name="T6" fmla="*/ 36 w 107"/>
                  <a:gd name="T7" fmla="*/ 216 h 252"/>
                  <a:gd name="T8" fmla="*/ 0 w 107"/>
                  <a:gd name="T9" fmla="*/ 252 h 252"/>
                  <a:gd name="T10" fmla="*/ 18 w 107"/>
                  <a:gd name="T11" fmla="*/ 252 h 252"/>
                  <a:gd name="T12" fmla="*/ 53 w 107"/>
                  <a:gd name="T13" fmla="*/ 216 h 252"/>
                  <a:gd name="T14" fmla="*/ 83 w 107"/>
                  <a:gd name="T15" fmla="*/ 174 h 252"/>
                  <a:gd name="T16" fmla="*/ 101 w 107"/>
                  <a:gd name="T17" fmla="*/ 132 h 252"/>
                  <a:gd name="T18" fmla="*/ 107 w 107"/>
                  <a:gd name="T19" fmla="*/ 84 h 252"/>
                  <a:gd name="T20" fmla="*/ 101 w 107"/>
                  <a:gd name="T21" fmla="*/ 42 h 252"/>
                  <a:gd name="T22" fmla="*/ 89 w 107"/>
                  <a:gd name="T23" fmla="*/ 0 h 252"/>
                  <a:gd name="T24" fmla="*/ 65 w 107"/>
                  <a:gd name="T25" fmla="*/ 0 h 252"/>
                  <a:gd name="T26" fmla="*/ 83 w 107"/>
                  <a:gd name="T27" fmla="*/ 42 h 252"/>
                  <a:gd name="T28" fmla="*/ 89 w 107"/>
                  <a:gd name="T29" fmla="*/ 84 h 252"/>
                  <a:gd name="T30" fmla="*/ 89 w 107"/>
                  <a:gd name="T31" fmla="*/ 84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7" h="252">
                    <a:moveTo>
                      <a:pt x="89" y="84"/>
                    </a:moveTo>
                    <a:lnTo>
                      <a:pt x="83" y="132"/>
                    </a:lnTo>
                    <a:lnTo>
                      <a:pt x="65" y="174"/>
                    </a:lnTo>
                    <a:lnTo>
                      <a:pt x="36" y="216"/>
                    </a:lnTo>
                    <a:lnTo>
                      <a:pt x="0" y="252"/>
                    </a:lnTo>
                    <a:lnTo>
                      <a:pt x="18" y="252"/>
                    </a:lnTo>
                    <a:lnTo>
                      <a:pt x="53" y="216"/>
                    </a:lnTo>
                    <a:lnTo>
                      <a:pt x="83" y="174"/>
                    </a:lnTo>
                    <a:lnTo>
                      <a:pt x="101" y="132"/>
                    </a:lnTo>
                    <a:lnTo>
                      <a:pt x="107" y="84"/>
                    </a:lnTo>
                    <a:lnTo>
                      <a:pt x="101" y="42"/>
                    </a:lnTo>
                    <a:lnTo>
                      <a:pt x="89" y="0"/>
                    </a:lnTo>
                    <a:lnTo>
                      <a:pt x="65" y="0"/>
                    </a:lnTo>
                    <a:lnTo>
                      <a:pt x="83" y="42"/>
                    </a:lnTo>
                    <a:lnTo>
                      <a:pt x="89" y="84"/>
                    </a:lnTo>
                    <a:lnTo>
                      <a:pt x="89" y="84"/>
                    </a:lnTo>
                    <a:close/>
                  </a:path>
                </a:pathLst>
              </a:custGeom>
              <a:gradFill rotWithShape="0">
                <a:gsLst>
                  <a:gs pos="0">
                    <a:schemeClr val="accent1"/>
                  </a:gs>
                  <a:gs pos="100000">
                    <a:schemeClr val="accent1">
                      <a:gamma/>
                      <a:shade val="81961"/>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50" name="Freeform 29">
                <a:extLst>
                  <a:ext uri="{FF2B5EF4-FFF2-40B4-BE49-F238E27FC236}">
                    <a16:creationId xmlns:a16="http://schemas.microsoft.com/office/drawing/2014/main" id="{D3BDE0C8-0BE3-4AFA-A303-A4730495BDF1}"/>
                  </a:ext>
                </a:extLst>
              </p:cNvPr>
              <p:cNvSpPr>
                <a:spLocks/>
              </p:cNvSpPr>
              <p:nvPr/>
            </p:nvSpPr>
            <p:spPr bwMode="hidden">
              <a:xfrm>
                <a:off x="2068" y="3685"/>
                <a:ext cx="835" cy="150"/>
              </a:xfrm>
              <a:custGeom>
                <a:avLst/>
                <a:gdLst>
                  <a:gd name="T0" fmla="*/ 518 w 835"/>
                  <a:gd name="T1" fmla="*/ 18 h 150"/>
                  <a:gd name="T2" fmla="*/ 597 w 835"/>
                  <a:gd name="T3" fmla="*/ 24 h 150"/>
                  <a:gd name="T4" fmla="*/ 682 w 835"/>
                  <a:gd name="T5" fmla="*/ 30 h 150"/>
                  <a:gd name="T6" fmla="*/ 755 w 835"/>
                  <a:gd name="T7" fmla="*/ 42 h 150"/>
                  <a:gd name="T8" fmla="*/ 828 w 835"/>
                  <a:gd name="T9" fmla="*/ 60 h 150"/>
                  <a:gd name="T10" fmla="*/ 835 w 835"/>
                  <a:gd name="T11" fmla="*/ 42 h 150"/>
                  <a:gd name="T12" fmla="*/ 761 w 835"/>
                  <a:gd name="T13" fmla="*/ 24 h 150"/>
                  <a:gd name="T14" fmla="*/ 688 w 835"/>
                  <a:gd name="T15" fmla="*/ 12 h 150"/>
                  <a:gd name="T16" fmla="*/ 603 w 835"/>
                  <a:gd name="T17" fmla="*/ 6 h 150"/>
                  <a:gd name="T18" fmla="*/ 518 w 835"/>
                  <a:gd name="T19" fmla="*/ 0 h 150"/>
                  <a:gd name="T20" fmla="*/ 372 w 835"/>
                  <a:gd name="T21" fmla="*/ 12 h 150"/>
                  <a:gd name="T22" fmla="*/ 232 w 835"/>
                  <a:gd name="T23" fmla="*/ 36 h 150"/>
                  <a:gd name="T24" fmla="*/ 110 w 835"/>
                  <a:gd name="T25" fmla="*/ 78 h 150"/>
                  <a:gd name="T26" fmla="*/ 0 w 835"/>
                  <a:gd name="T27" fmla="*/ 132 h 150"/>
                  <a:gd name="T28" fmla="*/ 19 w 835"/>
                  <a:gd name="T29" fmla="*/ 150 h 150"/>
                  <a:gd name="T30" fmla="*/ 122 w 835"/>
                  <a:gd name="T31" fmla="*/ 96 h 150"/>
                  <a:gd name="T32" fmla="*/ 244 w 835"/>
                  <a:gd name="T33" fmla="*/ 54 h 150"/>
                  <a:gd name="T34" fmla="*/ 378 w 835"/>
                  <a:gd name="T35" fmla="*/ 30 h 150"/>
                  <a:gd name="T36" fmla="*/ 518 w 835"/>
                  <a:gd name="T37" fmla="*/ 18 h 150"/>
                  <a:gd name="T38" fmla="*/ 518 w 835"/>
                  <a:gd name="T39" fmla="*/ 18 h 15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835" h="150">
                    <a:moveTo>
                      <a:pt x="518" y="18"/>
                    </a:moveTo>
                    <a:lnTo>
                      <a:pt x="597" y="24"/>
                    </a:lnTo>
                    <a:lnTo>
                      <a:pt x="682" y="30"/>
                    </a:lnTo>
                    <a:lnTo>
                      <a:pt x="755" y="42"/>
                    </a:lnTo>
                    <a:lnTo>
                      <a:pt x="828" y="60"/>
                    </a:lnTo>
                    <a:lnTo>
                      <a:pt x="835" y="42"/>
                    </a:lnTo>
                    <a:lnTo>
                      <a:pt x="761" y="24"/>
                    </a:lnTo>
                    <a:lnTo>
                      <a:pt x="688" y="12"/>
                    </a:lnTo>
                    <a:lnTo>
                      <a:pt x="603" y="6"/>
                    </a:lnTo>
                    <a:lnTo>
                      <a:pt x="518" y="0"/>
                    </a:lnTo>
                    <a:lnTo>
                      <a:pt x="372" y="12"/>
                    </a:lnTo>
                    <a:lnTo>
                      <a:pt x="232" y="36"/>
                    </a:lnTo>
                    <a:lnTo>
                      <a:pt x="110" y="78"/>
                    </a:lnTo>
                    <a:lnTo>
                      <a:pt x="0" y="132"/>
                    </a:lnTo>
                    <a:lnTo>
                      <a:pt x="19" y="150"/>
                    </a:lnTo>
                    <a:lnTo>
                      <a:pt x="122" y="96"/>
                    </a:lnTo>
                    <a:lnTo>
                      <a:pt x="244" y="54"/>
                    </a:lnTo>
                    <a:lnTo>
                      <a:pt x="378" y="30"/>
                    </a:lnTo>
                    <a:lnTo>
                      <a:pt x="518" y="18"/>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51" name="Freeform 30">
                <a:extLst>
                  <a:ext uri="{FF2B5EF4-FFF2-40B4-BE49-F238E27FC236}">
                    <a16:creationId xmlns:a16="http://schemas.microsoft.com/office/drawing/2014/main" id="{27ED62A3-AE60-4FAD-A14D-22BE8455CBB3}"/>
                  </a:ext>
                </a:extLst>
              </p:cNvPr>
              <p:cNvSpPr>
                <a:spLocks/>
              </p:cNvSpPr>
              <p:nvPr/>
            </p:nvSpPr>
            <p:spPr bwMode="hidden">
              <a:xfrm>
                <a:off x="1867" y="3853"/>
                <a:ext cx="171" cy="461"/>
              </a:xfrm>
              <a:custGeom>
                <a:avLst/>
                <a:gdLst>
                  <a:gd name="T0" fmla="*/ 31 w 171"/>
                  <a:gd name="T1" fmla="*/ 263 h 461"/>
                  <a:gd name="T2" fmla="*/ 43 w 171"/>
                  <a:gd name="T3" fmla="*/ 191 h 461"/>
                  <a:gd name="T4" fmla="*/ 67 w 171"/>
                  <a:gd name="T5" fmla="*/ 131 h 461"/>
                  <a:gd name="T6" fmla="*/ 116 w 171"/>
                  <a:gd name="T7" fmla="*/ 72 h 461"/>
                  <a:gd name="T8" fmla="*/ 171 w 171"/>
                  <a:gd name="T9" fmla="*/ 18 h 461"/>
                  <a:gd name="T10" fmla="*/ 153 w 171"/>
                  <a:gd name="T11" fmla="*/ 0 h 461"/>
                  <a:gd name="T12" fmla="*/ 86 w 171"/>
                  <a:gd name="T13" fmla="*/ 60 h 461"/>
                  <a:gd name="T14" fmla="*/ 43 w 171"/>
                  <a:gd name="T15" fmla="*/ 120 h 461"/>
                  <a:gd name="T16" fmla="*/ 13 w 171"/>
                  <a:gd name="T17" fmla="*/ 191 h 461"/>
                  <a:gd name="T18" fmla="*/ 0 w 171"/>
                  <a:gd name="T19" fmla="*/ 263 h 461"/>
                  <a:gd name="T20" fmla="*/ 6 w 171"/>
                  <a:gd name="T21" fmla="*/ 317 h 461"/>
                  <a:gd name="T22" fmla="*/ 25 w 171"/>
                  <a:gd name="T23" fmla="*/ 365 h 461"/>
                  <a:gd name="T24" fmla="*/ 49 w 171"/>
                  <a:gd name="T25" fmla="*/ 413 h 461"/>
                  <a:gd name="T26" fmla="*/ 86 w 171"/>
                  <a:gd name="T27" fmla="*/ 461 h 461"/>
                  <a:gd name="T28" fmla="*/ 122 w 171"/>
                  <a:gd name="T29" fmla="*/ 461 h 461"/>
                  <a:gd name="T30" fmla="*/ 86 w 171"/>
                  <a:gd name="T31" fmla="*/ 413 h 461"/>
                  <a:gd name="T32" fmla="*/ 55 w 171"/>
                  <a:gd name="T33" fmla="*/ 365 h 461"/>
                  <a:gd name="T34" fmla="*/ 37 w 171"/>
                  <a:gd name="T35" fmla="*/ 317 h 461"/>
                  <a:gd name="T36" fmla="*/ 31 w 171"/>
                  <a:gd name="T37" fmla="*/ 263 h 461"/>
                  <a:gd name="T38" fmla="*/ 31 w 171"/>
                  <a:gd name="T39" fmla="*/ 263 h 461"/>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71" h="461">
                    <a:moveTo>
                      <a:pt x="31" y="263"/>
                    </a:moveTo>
                    <a:lnTo>
                      <a:pt x="43" y="191"/>
                    </a:lnTo>
                    <a:lnTo>
                      <a:pt x="67" y="131"/>
                    </a:lnTo>
                    <a:lnTo>
                      <a:pt x="116" y="72"/>
                    </a:lnTo>
                    <a:lnTo>
                      <a:pt x="171" y="18"/>
                    </a:lnTo>
                    <a:lnTo>
                      <a:pt x="153" y="0"/>
                    </a:lnTo>
                    <a:lnTo>
                      <a:pt x="86" y="60"/>
                    </a:lnTo>
                    <a:lnTo>
                      <a:pt x="43" y="120"/>
                    </a:lnTo>
                    <a:lnTo>
                      <a:pt x="13" y="191"/>
                    </a:lnTo>
                    <a:lnTo>
                      <a:pt x="0" y="263"/>
                    </a:lnTo>
                    <a:lnTo>
                      <a:pt x="6" y="317"/>
                    </a:lnTo>
                    <a:lnTo>
                      <a:pt x="25" y="365"/>
                    </a:lnTo>
                    <a:lnTo>
                      <a:pt x="49" y="413"/>
                    </a:lnTo>
                    <a:lnTo>
                      <a:pt x="86" y="461"/>
                    </a:lnTo>
                    <a:lnTo>
                      <a:pt x="122" y="461"/>
                    </a:lnTo>
                    <a:lnTo>
                      <a:pt x="86" y="413"/>
                    </a:lnTo>
                    <a:lnTo>
                      <a:pt x="55" y="365"/>
                    </a:lnTo>
                    <a:lnTo>
                      <a:pt x="37" y="317"/>
                    </a:lnTo>
                    <a:lnTo>
                      <a:pt x="31" y="26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47" name="Freeform 31">
                <a:extLst>
                  <a:ext uri="{FF2B5EF4-FFF2-40B4-BE49-F238E27FC236}">
                    <a16:creationId xmlns:a16="http://schemas.microsoft.com/office/drawing/2014/main" id="{3593F9B5-C587-41F3-8270-72039F6310E3}"/>
                  </a:ext>
                </a:extLst>
              </p:cNvPr>
              <p:cNvSpPr>
                <a:spLocks/>
              </p:cNvSpPr>
              <p:nvPr/>
            </p:nvSpPr>
            <p:spPr bwMode="hidden">
              <a:xfrm>
                <a:off x="2951" y="3751"/>
                <a:ext cx="360" cy="563"/>
              </a:xfrm>
              <a:custGeom>
                <a:avLst/>
                <a:gdLst>
                  <a:gd name="T0" fmla="*/ 360 w 360"/>
                  <a:gd name="T1" fmla="*/ 365 h 563"/>
                  <a:gd name="T2" fmla="*/ 353 w 360"/>
                  <a:gd name="T3" fmla="*/ 305 h 563"/>
                  <a:gd name="T4" fmla="*/ 335 w 360"/>
                  <a:gd name="T5" fmla="*/ 251 h 563"/>
                  <a:gd name="T6" fmla="*/ 305 w 360"/>
                  <a:gd name="T7" fmla="*/ 204 h 563"/>
                  <a:gd name="T8" fmla="*/ 262 w 360"/>
                  <a:gd name="T9" fmla="*/ 156 h 563"/>
                  <a:gd name="T10" fmla="*/ 213 w 360"/>
                  <a:gd name="T11" fmla="*/ 108 h 563"/>
                  <a:gd name="T12" fmla="*/ 159 w 360"/>
                  <a:gd name="T13" fmla="*/ 66 h 563"/>
                  <a:gd name="T14" fmla="*/ 92 w 360"/>
                  <a:gd name="T15" fmla="*/ 30 h 563"/>
                  <a:gd name="T16" fmla="*/ 19 w 360"/>
                  <a:gd name="T17" fmla="*/ 0 h 563"/>
                  <a:gd name="T18" fmla="*/ 0 w 360"/>
                  <a:gd name="T19" fmla="*/ 12 h 563"/>
                  <a:gd name="T20" fmla="*/ 67 w 360"/>
                  <a:gd name="T21" fmla="*/ 42 h 563"/>
                  <a:gd name="T22" fmla="*/ 134 w 360"/>
                  <a:gd name="T23" fmla="*/ 78 h 563"/>
                  <a:gd name="T24" fmla="*/ 189 w 360"/>
                  <a:gd name="T25" fmla="*/ 114 h 563"/>
                  <a:gd name="T26" fmla="*/ 238 w 360"/>
                  <a:gd name="T27" fmla="*/ 162 h 563"/>
                  <a:gd name="T28" fmla="*/ 274 w 360"/>
                  <a:gd name="T29" fmla="*/ 210 h 563"/>
                  <a:gd name="T30" fmla="*/ 299 w 360"/>
                  <a:gd name="T31" fmla="*/ 257 h 563"/>
                  <a:gd name="T32" fmla="*/ 317 w 360"/>
                  <a:gd name="T33" fmla="*/ 311 h 563"/>
                  <a:gd name="T34" fmla="*/ 323 w 360"/>
                  <a:gd name="T35" fmla="*/ 365 h 563"/>
                  <a:gd name="T36" fmla="*/ 317 w 360"/>
                  <a:gd name="T37" fmla="*/ 419 h 563"/>
                  <a:gd name="T38" fmla="*/ 299 w 360"/>
                  <a:gd name="T39" fmla="*/ 467 h 563"/>
                  <a:gd name="T40" fmla="*/ 274 w 360"/>
                  <a:gd name="T41" fmla="*/ 515 h 563"/>
                  <a:gd name="T42" fmla="*/ 238 w 360"/>
                  <a:gd name="T43" fmla="*/ 563 h 563"/>
                  <a:gd name="T44" fmla="*/ 268 w 360"/>
                  <a:gd name="T45" fmla="*/ 563 h 563"/>
                  <a:gd name="T46" fmla="*/ 311 w 360"/>
                  <a:gd name="T47" fmla="*/ 515 h 563"/>
                  <a:gd name="T48" fmla="*/ 335 w 360"/>
                  <a:gd name="T49" fmla="*/ 467 h 563"/>
                  <a:gd name="T50" fmla="*/ 353 w 360"/>
                  <a:gd name="T51" fmla="*/ 419 h 563"/>
                  <a:gd name="T52" fmla="*/ 360 w 360"/>
                  <a:gd name="T53" fmla="*/ 365 h 563"/>
                  <a:gd name="T54" fmla="*/ 360 w 360"/>
                  <a:gd name="T55" fmla="*/ 365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60" h="563">
                    <a:moveTo>
                      <a:pt x="360" y="365"/>
                    </a:moveTo>
                    <a:lnTo>
                      <a:pt x="353" y="305"/>
                    </a:lnTo>
                    <a:lnTo>
                      <a:pt x="335" y="251"/>
                    </a:lnTo>
                    <a:lnTo>
                      <a:pt x="305" y="204"/>
                    </a:lnTo>
                    <a:lnTo>
                      <a:pt x="262" y="156"/>
                    </a:lnTo>
                    <a:lnTo>
                      <a:pt x="213" y="108"/>
                    </a:lnTo>
                    <a:lnTo>
                      <a:pt x="159" y="66"/>
                    </a:lnTo>
                    <a:lnTo>
                      <a:pt x="92" y="30"/>
                    </a:lnTo>
                    <a:lnTo>
                      <a:pt x="19" y="0"/>
                    </a:lnTo>
                    <a:lnTo>
                      <a:pt x="0" y="12"/>
                    </a:lnTo>
                    <a:lnTo>
                      <a:pt x="67" y="42"/>
                    </a:lnTo>
                    <a:lnTo>
                      <a:pt x="134" y="78"/>
                    </a:lnTo>
                    <a:lnTo>
                      <a:pt x="189" y="114"/>
                    </a:lnTo>
                    <a:lnTo>
                      <a:pt x="238" y="162"/>
                    </a:lnTo>
                    <a:lnTo>
                      <a:pt x="274" y="210"/>
                    </a:lnTo>
                    <a:lnTo>
                      <a:pt x="299" y="257"/>
                    </a:lnTo>
                    <a:lnTo>
                      <a:pt x="317" y="311"/>
                    </a:lnTo>
                    <a:lnTo>
                      <a:pt x="323" y="365"/>
                    </a:lnTo>
                    <a:lnTo>
                      <a:pt x="317" y="419"/>
                    </a:lnTo>
                    <a:lnTo>
                      <a:pt x="299" y="467"/>
                    </a:lnTo>
                    <a:lnTo>
                      <a:pt x="274" y="515"/>
                    </a:lnTo>
                    <a:lnTo>
                      <a:pt x="238" y="563"/>
                    </a:lnTo>
                    <a:lnTo>
                      <a:pt x="268" y="563"/>
                    </a:lnTo>
                    <a:lnTo>
                      <a:pt x="311" y="515"/>
                    </a:lnTo>
                    <a:lnTo>
                      <a:pt x="335" y="467"/>
                    </a:lnTo>
                    <a:lnTo>
                      <a:pt x="353" y="419"/>
                    </a:lnTo>
                    <a:lnTo>
                      <a:pt x="360" y="365"/>
                    </a:lnTo>
                    <a:lnTo>
                      <a:pt x="360" y="36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8" name="Freeform 32">
                <a:extLst>
                  <a:ext uri="{FF2B5EF4-FFF2-40B4-BE49-F238E27FC236}">
                    <a16:creationId xmlns:a16="http://schemas.microsoft.com/office/drawing/2014/main" id="{F231BF0E-8AE4-487A-BA91-46F3562E40BD}"/>
                  </a:ext>
                </a:extLst>
              </p:cNvPr>
              <p:cNvSpPr>
                <a:spLocks/>
              </p:cNvSpPr>
              <p:nvPr/>
            </p:nvSpPr>
            <p:spPr bwMode="hidden">
              <a:xfrm>
                <a:off x="2318" y="3631"/>
                <a:ext cx="1078" cy="425"/>
              </a:xfrm>
              <a:custGeom>
                <a:avLst/>
                <a:gdLst>
                  <a:gd name="T0" fmla="*/ 1053 w 1078"/>
                  <a:gd name="T1" fmla="*/ 425 h 425"/>
                  <a:gd name="T2" fmla="*/ 1078 w 1078"/>
                  <a:gd name="T3" fmla="*/ 419 h 425"/>
                  <a:gd name="T4" fmla="*/ 1066 w 1078"/>
                  <a:gd name="T5" fmla="*/ 377 h 425"/>
                  <a:gd name="T6" fmla="*/ 1047 w 1078"/>
                  <a:gd name="T7" fmla="*/ 336 h 425"/>
                  <a:gd name="T8" fmla="*/ 986 w 1078"/>
                  <a:gd name="T9" fmla="*/ 252 h 425"/>
                  <a:gd name="T10" fmla="*/ 907 w 1078"/>
                  <a:gd name="T11" fmla="*/ 180 h 425"/>
                  <a:gd name="T12" fmla="*/ 810 w 1078"/>
                  <a:gd name="T13" fmla="*/ 120 h 425"/>
                  <a:gd name="T14" fmla="*/ 694 w 1078"/>
                  <a:gd name="T15" fmla="*/ 72 h 425"/>
                  <a:gd name="T16" fmla="*/ 560 w 1078"/>
                  <a:gd name="T17" fmla="*/ 30 h 425"/>
                  <a:gd name="T18" fmla="*/ 420 w 1078"/>
                  <a:gd name="T19" fmla="*/ 6 h 425"/>
                  <a:gd name="T20" fmla="*/ 268 w 1078"/>
                  <a:gd name="T21" fmla="*/ 0 h 425"/>
                  <a:gd name="T22" fmla="*/ 134 w 1078"/>
                  <a:gd name="T23" fmla="*/ 6 h 425"/>
                  <a:gd name="T24" fmla="*/ 0 w 1078"/>
                  <a:gd name="T25" fmla="*/ 24 h 425"/>
                  <a:gd name="T26" fmla="*/ 12 w 1078"/>
                  <a:gd name="T27" fmla="*/ 36 h 425"/>
                  <a:gd name="T28" fmla="*/ 134 w 1078"/>
                  <a:gd name="T29" fmla="*/ 18 h 425"/>
                  <a:gd name="T30" fmla="*/ 268 w 1078"/>
                  <a:gd name="T31" fmla="*/ 12 h 425"/>
                  <a:gd name="T32" fmla="*/ 420 w 1078"/>
                  <a:gd name="T33" fmla="*/ 18 h 425"/>
                  <a:gd name="T34" fmla="*/ 554 w 1078"/>
                  <a:gd name="T35" fmla="*/ 42 h 425"/>
                  <a:gd name="T36" fmla="*/ 682 w 1078"/>
                  <a:gd name="T37" fmla="*/ 84 h 425"/>
                  <a:gd name="T38" fmla="*/ 798 w 1078"/>
                  <a:gd name="T39" fmla="*/ 132 h 425"/>
                  <a:gd name="T40" fmla="*/ 895 w 1078"/>
                  <a:gd name="T41" fmla="*/ 192 h 425"/>
                  <a:gd name="T42" fmla="*/ 968 w 1078"/>
                  <a:gd name="T43" fmla="*/ 264 h 425"/>
                  <a:gd name="T44" fmla="*/ 999 w 1078"/>
                  <a:gd name="T45" fmla="*/ 300 h 425"/>
                  <a:gd name="T46" fmla="*/ 1023 w 1078"/>
                  <a:gd name="T47" fmla="*/ 342 h 425"/>
                  <a:gd name="T48" fmla="*/ 1041 w 1078"/>
                  <a:gd name="T49" fmla="*/ 383 h 425"/>
                  <a:gd name="T50" fmla="*/ 1053 w 1078"/>
                  <a:gd name="T51" fmla="*/ 425 h 425"/>
                  <a:gd name="T52" fmla="*/ 1053 w 1078"/>
                  <a:gd name="T53"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78" h="425">
                    <a:moveTo>
                      <a:pt x="1053" y="425"/>
                    </a:moveTo>
                    <a:lnTo>
                      <a:pt x="1078" y="419"/>
                    </a:lnTo>
                    <a:lnTo>
                      <a:pt x="1066" y="377"/>
                    </a:lnTo>
                    <a:lnTo>
                      <a:pt x="1047" y="336"/>
                    </a:lnTo>
                    <a:lnTo>
                      <a:pt x="986" y="252"/>
                    </a:lnTo>
                    <a:lnTo>
                      <a:pt x="907" y="180"/>
                    </a:lnTo>
                    <a:lnTo>
                      <a:pt x="810" y="120"/>
                    </a:lnTo>
                    <a:lnTo>
                      <a:pt x="694" y="72"/>
                    </a:lnTo>
                    <a:lnTo>
                      <a:pt x="560" y="30"/>
                    </a:lnTo>
                    <a:lnTo>
                      <a:pt x="420" y="6"/>
                    </a:lnTo>
                    <a:lnTo>
                      <a:pt x="268" y="0"/>
                    </a:lnTo>
                    <a:lnTo>
                      <a:pt x="134" y="6"/>
                    </a:lnTo>
                    <a:lnTo>
                      <a:pt x="0" y="24"/>
                    </a:lnTo>
                    <a:lnTo>
                      <a:pt x="12" y="36"/>
                    </a:lnTo>
                    <a:lnTo>
                      <a:pt x="134" y="18"/>
                    </a:lnTo>
                    <a:lnTo>
                      <a:pt x="268" y="12"/>
                    </a:lnTo>
                    <a:lnTo>
                      <a:pt x="420" y="18"/>
                    </a:lnTo>
                    <a:lnTo>
                      <a:pt x="554" y="42"/>
                    </a:lnTo>
                    <a:lnTo>
                      <a:pt x="682" y="84"/>
                    </a:lnTo>
                    <a:lnTo>
                      <a:pt x="798" y="132"/>
                    </a:lnTo>
                    <a:lnTo>
                      <a:pt x="895" y="192"/>
                    </a:lnTo>
                    <a:lnTo>
                      <a:pt x="968" y="264"/>
                    </a:lnTo>
                    <a:lnTo>
                      <a:pt x="999" y="300"/>
                    </a:lnTo>
                    <a:lnTo>
                      <a:pt x="1023" y="342"/>
                    </a:lnTo>
                    <a:lnTo>
                      <a:pt x="1041" y="383"/>
                    </a:lnTo>
                    <a:lnTo>
                      <a:pt x="1053" y="425"/>
                    </a:lnTo>
                    <a:lnTo>
                      <a:pt x="1053" y="425"/>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49" name="Freeform 33">
                <a:extLst>
                  <a:ext uri="{FF2B5EF4-FFF2-40B4-BE49-F238E27FC236}">
                    <a16:creationId xmlns:a16="http://schemas.microsoft.com/office/drawing/2014/main" id="{417FB8DB-F289-4B25-9853-9A835FB04B0F}"/>
                  </a:ext>
                </a:extLst>
              </p:cNvPr>
              <p:cNvSpPr>
                <a:spLocks/>
              </p:cNvSpPr>
              <p:nvPr/>
            </p:nvSpPr>
            <p:spPr bwMode="hidden">
              <a:xfrm>
                <a:off x="3304" y="4080"/>
                <a:ext cx="98" cy="234"/>
              </a:xfrm>
              <a:custGeom>
                <a:avLst/>
                <a:gdLst>
                  <a:gd name="T0" fmla="*/ 0 w 98"/>
                  <a:gd name="T1" fmla="*/ 234 h 234"/>
                  <a:gd name="T2" fmla="*/ 25 w 98"/>
                  <a:gd name="T3" fmla="*/ 234 h 234"/>
                  <a:gd name="T4" fmla="*/ 55 w 98"/>
                  <a:gd name="T5" fmla="*/ 186 h 234"/>
                  <a:gd name="T6" fmla="*/ 80 w 98"/>
                  <a:gd name="T7" fmla="*/ 138 h 234"/>
                  <a:gd name="T8" fmla="*/ 92 w 98"/>
                  <a:gd name="T9" fmla="*/ 90 h 234"/>
                  <a:gd name="T10" fmla="*/ 98 w 98"/>
                  <a:gd name="T11" fmla="*/ 36 h 234"/>
                  <a:gd name="T12" fmla="*/ 98 w 98"/>
                  <a:gd name="T13" fmla="*/ 0 h 234"/>
                  <a:gd name="T14" fmla="*/ 74 w 98"/>
                  <a:gd name="T15" fmla="*/ 0 h 234"/>
                  <a:gd name="T16" fmla="*/ 74 w 98"/>
                  <a:gd name="T17" fmla="*/ 36 h 234"/>
                  <a:gd name="T18" fmla="*/ 67 w 98"/>
                  <a:gd name="T19" fmla="*/ 90 h 234"/>
                  <a:gd name="T20" fmla="*/ 55 w 98"/>
                  <a:gd name="T21" fmla="*/ 138 h 234"/>
                  <a:gd name="T22" fmla="*/ 31 w 98"/>
                  <a:gd name="T23" fmla="*/ 186 h 234"/>
                  <a:gd name="T24" fmla="*/ 0 w 98"/>
                  <a:gd name="T25" fmla="*/ 234 h 234"/>
                  <a:gd name="T26" fmla="*/ 0 w 98"/>
                  <a:gd name="T27" fmla="*/ 234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8" h="234">
                    <a:moveTo>
                      <a:pt x="0" y="234"/>
                    </a:moveTo>
                    <a:lnTo>
                      <a:pt x="25" y="234"/>
                    </a:lnTo>
                    <a:lnTo>
                      <a:pt x="55" y="186"/>
                    </a:lnTo>
                    <a:lnTo>
                      <a:pt x="80" y="138"/>
                    </a:lnTo>
                    <a:lnTo>
                      <a:pt x="92" y="90"/>
                    </a:lnTo>
                    <a:lnTo>
                      <a:pt x="98" y="36"/>
                    </a:lnTo>
                    <a:lnTo>
                      <a:pt x="98" y="0"/>
                    </a:lnTo>
                    <a:lnTo>
                      <a:pt x="74" y="0"/>
                    </a:lnTo>
                    <a:lnTo>
                      <a:pt x="74" y="36"/>
                    </a:lnTo>
                    <a:lnTo>
                      <a:pt x="67" y="90"/>
                    </a:lnTo>
                    <a:lnTo>
                      <a:pt x="55" y="138"/>
                    </a:lnTo>
                    <a:lnTo>
                      <a:pt x="31" y="186"/>
                    </a:lnTo>
                    <a:lnTo>
                      <a:pt x="0" y="234"/>
                    </a:lnTo>
                    <a:lnTo>
                      <a:pt x="0" y="234"/>
                    </a:lnTo>
                    <a:close/>
                  </a:path>
                </a:pathLst>
              </a:custGeom>
              <a:gradFill rotWithShape="0">
                <a:gsLst>
                  <a:gs pos="0">
                    <a:schemeClr val="accent1"/>
                  </a:gs>
                  <a:gs pos="100000">
                    <a:schemeClr val="accent1">
                      <a:gamma/>
                      <a:shade val="8784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55" name="Freeform 34">
                <a:extLst>
                  <a:ext uri="{FF2B5EF4-FFF2-40B4-BE49-F238E27FC236}">
                    <a16:creationId xmlns:a16="http://schemas.microsoft.com/office/drawing/2014/main" id="{DC8006CB-C0E5-4A1A-9D68-9D48F38C5A24}"/>
                  </a:ext>
                </a:extLst>
              </p:cNvPr>
              <p:cNvSpPr>
                <a:spLocks/>
              </p:cNvSpPr>
              <p:nvPr/>
            </p:nvSpPr>
            <p:spPr bwMode="hidden">
              <a:xfrm>
                <a:off x="1776" y="3673"/>
                <a:ext cx="481" cy="641"/>
              </a:xfrm>
              <a:custGeom>
                <a:avLst/>
                <a:gdLst>
                  <a:gd name="T0" fmla="*/ 18 w 481"/>
                  <a:gd name="T1" fmla="*/ 443 h 641"/>
                  <a:gd name="T2" fmla="*/ 24 w 481"/>
                  <a:gd name="T3" fmla="*/ 371 h 641"/>
                  <a:gd name="T4" fmla="*/ 55 w 481"/>
                  <a:gd name="T5" fmla="*/ 305 h 641"/>
                  <a:gd name="T6" fmla="*/ 91 w 481"/>
                  <a:gd name="T7" fmla="*/ 246 h 641"/>
                  <a:gd name="T8" fmla="*/ 146 w 481"/>
                  <a:gd name="T9" fmla="*/ 186 h 641"/>
                  <a:gd name="T10" fmla="*/ 213 w 481"/>
                  <a:gd name="T11" fmla="*/ 132 h 641"/>
                  <a:gd name="T12" fmla="*/ 292 w 481"/>
                  <a:gd name="T13" fmla="*/ 84 h 641"/>
                  <a:gd name="T14" fmla="*/ 384 w 481"/>
                  <a:gd name="T15" fmla="*/ 48 h 641"/>
                  <a:gd name="T16" fmla="*/ 481 w 481"/>
                  <a:gd name="T17" fmla="*/ 12 h 641"/>
                  <a:gd name="T18" fmla="*/ 457 w 481"/>
                  <a:gd name="T19" fmla="*/ 0 h 641"/>
                  <a:gd name="T20" fmla="*/ 359 w 481"/>
                  <a:gd name="T21" fmla="*/ 36 h 641"/>
                  <a:gd name="T22" fmla="*/ 274 w 481"/>
                  <a:gd name="T23" fmla="*/ 78 h 641"/>
                  <a:gd name="T24" fmla="*/ 195 w 481"/>
                  <a:gd name="T25" fmla="*/ 126 h 641"/>
                  <a:gd name="T26" fmla="*/ 128 w 481"/>
                  <a:gd name="T27" fmla="*/ 180 h 641"/>
                  <a:gd name="T28" fmla="*/ 73 w 481"/>
                  <a:gd name="T29" fmla="*/ 240 h 641"/>
                  <a:gd name="T30" fmla="*/ 37 w 481"/>
                  <a:gd name="T31" fmla="*/ 305 h 641"/>
                  <a:gd name="T32" fmla="*/ 6 w 481"/>
                  <a:gd name="T33" fmla="*/ 371 h 641"/>
                  <a:gd name="T34" fmla="*/ 0 w 481"/>
                  <a:gd name="T35" fmla="*/ 443 h 641"/>
                  <a:gd name="T36" fmla="*/ 6 w 481"/>
                  <a:gd name="T37" fmla="*/ 497 h 641"/>
                  <a:gd name="T38" fmla="*/ 18 w 481"/>
                  <a:gd name="T39" fmla="*/ 545 h 641"/>
                  <a:gd name="T40" fmla="*/ 43 w 481"/>
                  <a:gd name="T41" fmla="*/ 593 h 641"/>
                  <a:gd name="T42" fmla="*/ 73 w 481"/>
                  <a:gd name="T43" fmla="*/ 641 h 641"/>
                  <a:gd name="T44" fmla="*/ 97 w 481"/>
                  <a:gd name="T45" fmla="*/ 641 h 641"/>
                  <a:gd name="T46" fmla="*/ 67 w 481"/>
                  <a:gd name="T47" fmla="*/ 593 h 641"/>
                  <a:gd name="T48" fmla="*/ 43 w 481"/>
                  <a:gd name="T49" fmla="*/ 545 h 641"/>
                  <a:gd name="T50" fmla="*/ 24 w 481"/>
                  <a:gd name="T51" fmla="*/ 497 h 641"/>
                  <a:gd name="T52" fmla="*/ 18 w 481"/>
                  <a:gd name="T53" fmla="*/ 443 h 641"/>
                  <a:gd name="T54" fmla="*/ 18 w 481"/>
                  <a:gd name="T55" fmla="*/ 443 h 64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0" t="0" r="r" b="b"/>
                <a:pathLst>
                  <a:path w="481" h="641">
                    <a:moveTo>
                      <a:pt x="18" y="443"/>
                    </a:moveTo>
                    <a:lnTo>
                      <a:pt x="24" y="371"/>
                    </a:lnTo>
                    <a:lnTo>
                      <a:pt x="55" y="305"/>
                    </a:lnTo>
                    <a:lnTo>
                      <a:pt x="91" y="246"/>
                    </a:lnTo>
                    <a:lnTo>
                      <a:pt x="146" y="186"/>
                    </a:lnTo>
                    <a:lnTo>
                      <a:pt x="213" y="132"/>
                    </a:lnTo>
                    <a:lnTo>
                      <a:pt x="292" y="84"/>
                    </a:lnTo>
                    <a:lnTo>
                      <a:pt x="384" y="48"/>
                    </a:lnTo>
                    <a:lnTo>
                      <a:pt x="481" y="12"/>
                    </a:lnTo>
                    <a:lnTo>
                      <a:pt x="457" y="0"/>
                    </a:lnTo>
                    <a:lnTo>
                      <a:pt x="359" y="36"/>
                    </a:lnTo>
                    <a:lnTo>
                      <a:pt x="274" y="78"/>
                    </a:lnTo>
                    <a:lnTo>
                      <a:pt x="195" y="126"/>
                    </a:lnTo>
                    <a:lnTo>
                      <a:pt x="128" y="180"/>
                    </a:lnTo>
                    <a:lnTo>
                      <a:pt x="73" y="240"/>
                    </a:lnTo>
                    <a:lnTo>
                      <a:pt x="37" y="305"/>
                    </a:lnTo>
                    <a:lnTo>
                      <a:pt x="6" y="371"/>
                    </a:lnTo>
                    <a:lnTo>
                      <a:pt x="0" y="443"/>
                    </a:lnTo>
                    <a:lnTo>
                      <a:pt x="6" y="497"/>
                    </a:lnTo>
                    <a:lnTo>
                      <a:pt x="18" y="545"/>
                    </a:lnTo>
                    <a:lnTo>
                      <a:pt x="43" y="593"/>
                    </a:lnTo>
                    <a:lnTo>
                      <a:pt x="73" y="641"/>
                    </a:lnTo>
                    <a:lnTo>
                      <a:pt x="97" y="641"/>
                    </a:lnTo>
                    <a:lnTo>
                      <a:pt x="67" y="593"/>
                    </a:lnTo>
                    <a:lnTo>
                      <a:pt x="43" y="545"/>
                    </a:lnTo>
                    <a:lnTo>
                      <a:pt x="24" y="497"/>
                    </a:lnTo>
                    <a:lnTo>
                      <a:pt x="18" y="443"/>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51" name="Freeform 35">
                <a:extLst>
                  <a:ext uri="{FF2B5EF4-FFF2-40B4-BE49-F238E27FC236}">
                    <a16:creationId xmlns:a16="http://schemas.microsoft.com/office/drawing/2014/main" id="{AA810D3B-0BB5-40C0-A97F-9F1EA587FEE2}"/>
                  </a:ext>
                </a:extLst>
              </p:cNvPr>
              <p:cNvSpPr>
                <a:spLocks noEditPoints="1"/>
              </p:cNvSpPr>
              <p:nvPr/>
            </p:nvSpPr>
            <p:spPr bwMode="hidden">
              <a:xfrm>
                <a:off x="4200" y="3402"/>
                <a:ext cx="1201" cy="731"/>
              </a:xfrm>
              <a:custGeom>
                <a:avLst/>
                <a:gdLst>
                  <a:gd name="T0" fmla="*/ 484 w 1201"/>
                  <a:gd name="T1" fmla="*/ 6 h 731"/>
                  <a:gd name="T2" fmla="*/ 263 w 1201"/>
                  <a:gd name="T3" fmla="*/ 60 h 731"/>
                  <a:gd name="T4" fmla="*/ 101 w 1201"/>
                  <a:gd name="T5" fmla="*/ 162 h 731"/>
                  <a:gd name="T6" fmla="*/ 12 w 1201"/>
                  <a:gd name="T7" fmla="*/ 294 h 731"/>
                  <a:gd name="T8" fmla="*/ 0 w 1201"/>
                  <a:gd name="T9" fmla="*/ 366 h 731"/>
                  <a:gd name="T10" fmla="*/ 12 w 1201"/>
                  <a:gd name="T11" fmla="*/ 437 h 731"/>
                  <a:gd name="T12" fmla="*/ 101 w 1201"/>
                  <a:gd name="T13" fmla="*/ 569 h 731"/>
                  <a:gd name="T14" fmla="*/ 263 w 1201"/>
                  <a:gd name="T15" fmla="*/ 671 h 731"/>
                  <a:gd name="T16" fmla="*/ 484 w 1201"/>
                  <a:gd name="T17" fmla="*/ 725 h 731"/>
                  <a:gd name="T18" fmla="*/ 723 w 1201"/>
                  <a:gd name="T19" fmla="*/ 725 h 731"/>
                  <a:gd name="T20" fmla="*/ 938 w 1201"/>
                  <a:gd name="T21" fmla="*/ 671 h 731"/>
                  <a:gd name="T22" fmla="*/ 1100 w 1201"/>
                  <a:gd name="T23" fmla="*/ 569 h 731"/>
                  <a:gd name="T24" fmla="*/ 1189 w 1201"/>
                  <a:gd name="T25" fmla="*/ 437 h 731"/>
                  <a:gd name="T26" fmla="*/ 1201 w 1201"/>
                  <a:gd name="T27" fmla="*/ 366 h 731"/>
                  <a:gd name="T28" fmla="*/ 1189 w 1201"/>
                  <a:gd name="T29" fmla="*/ 294 h 731"/>
                  <a:gd name="T30" fmla="*/ 1100 w 1201"/>
                  <a:gd name="T31" fmla="*/ 162 h 731"/>
                  <a:gd name="T32" fmla="*/ 938 w 1201"/>
                  <a:gd name="T33" fmla="*/ 60 h 731"/>
                  <a:gd name="T34" fmla="*/ 723 w 1201"/>
                  <a:gd name="T35" fmla="*/ 6 h 731"/>
                  <a:gd name="T36" fmla="*/ 604 w 1201"/>
                  <a:gd name="T37" fmla="*/ 0 h 731"/>
                  <a:gd name="T38" fmla="*/ 490 w 1201"/>
                  <a:gd name="T39" fmla="*/ 701 h 731"/>
                  <a:gd name="T40" fmla="*/ 287 w 1201"/>
                  <a:gd name="T41" fmla="*/ 647 h 731"/>
                  <a:gd name="T42" fmla="*/ 131 w 1201"/>
                  <a:gd name="T43" fmla="*/ 557 h 731"/>
                  <a:gd name="T44" fmla="*/ 48 w 1201"/>
                  <a:gd name="T45" fmla="*/ 437 h 731"/>
                  <a:gd name="T46" fmla="*/ 36 w 1201"/>
                  <a:gd name="T47" fmla="*/ 366 h 731"/>
                  <a:gd name="T48" fmla="*/ 48 w 1201"/>
                  <a:gd name="T49" fmla="*/ 300 h 731"/>
                  <a:gd name="T50" fmla="*/ 131 w 1201"/>
                  <a:gd name="T51" fmla="*/ 174 h 731"/>
                  <a:gd name="T52" fmla="*/ 287 w 1201"/>
                  <a:gd name="T53" fmla="*/ 84 h 731"/>
                  <a:gd name="T54" fmla="*/ 490 w 1201"/>
                  <a:gd name="T55" fmla="*/ 30 h 731"/>
                  <a:gd name="T56" fmla="*/ 717 w 1201"/>
                  <a:gd name="T57" fmla="*/ 30 h 731"/>
                  <a:gd name="T58" fmla="*/ 920 w 1201"/>
                  <a:gd name="T59" fmla="*/ 84 h 731"/>
                  <a:gd name="T60" fmla="*/ 1070 w 1201"/>
                  <a:gd name="T61" fmla="*/ 174 h 731"/>
                  <a:gd name="T62" fmla="*/ 1153 w 1201"/>
                  <a:gd name="T63" fmla="*/ 300 h 731"/>
                  <a:gd name="T64" fmla="*/ 1153 w 1201"/>
                  <a:gd name="T65" fmla="*/ 437 h 731"/>
                  <a:gd name="T66" fmla="*/ 1070 w 1201"/>
                  <a:gd name="T67" fmla="*/ 557 h 731"/>
                  <a:gd name="T68" fmla="*/ 920 w 1201"/>
                  <a:gd name="T69" fmla="*/ 647 h 731"/>
                  <a:gd name="T70" fmla="*/ 717 w 1201"/>
                  <a:gd name="T71" fmla="*/ 701 h 731"/>
                  <a:gd name="T72" fmla="*/ 604 w 1201"/>
                  <a:gd name="T73" fmla="*/ 70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01" h="731">
                    <a:moveTo>
                      <a:pt x="604" y="0"/>
                    </a:moveTo>
                    <a:lnTo>
                      <a:pt x="484" y="6"/>
                    </a:lnTo>
                    <a:lnTo>
                      <a:pt x="370" y="30"/>
                    </a:lnTo>
                    <a:lnTo>
                      <a:pt x="263" y="60"/>
                    </a:lnTo>
                    <a:lnTo>
                      <a:pt x="179" y="108"/>
                    </a:lnTo>
                    <a:lnTo>
                      <a:pt x="101" y="162"/>
                    </a:lnTo>
                    <a:lnTo>
                      <a:pt x="48" y="222"/>
                    </a:lnTo>
                    <a:lnTo>
                      <a:pt x="12" y="294"/>
                    </a:lnTo>
                    <a:lnTo>
                      <a:pt x="6" y="330"/>
                    </a:lnTo>
                    <a:lnTo>
                      <a:pt x="0" y="366"/>
                    </a:lnTo>
                    <a:lnTo>
                      <a:pt x="6" y="401"/>
                    </a:lnTo>
                    <a:lnTo>
                      <a:pt x="12" y="437"/>
                    </a:lnTo>
                    <a:lnTo>
                      <a:pt x="48" y="509"/>
                    </a:lnTo>
                    <a:lnTo>
                      <a:pt x="101" y="569"/>
                    </a:lnTo>
                    <a:lnTo>
                      <a:pt x="179" y="623"/>
                    </a:lnTo>
                    <a:lnTo>
                      <a:pt x="263" y="671"/>
                    </a:lnTo>
                    <a:lnTo>
                      <a:pt x="370" y="701"/>
                    </a:lnTo>
                    <a:lnTo>
                      <a:pt x="484" y="725"/>
                    </a:lnTo>
                    <a:lnTo>
                      <a:pt x="604" y="731"/>
                    </a:lnTo>
                    <a:lnTo>
                      <a:pt x="723" y="725"/>
                    </a:lnTo>
                    <a:lnTo>
                      <a:pt x="837" y="701"/>
                    </a:lnTo>
                    <a:lnTo>
                      <a:pt x="938" y="671"/>
                    </a:lnTo>
                    <a:lnTo>
                      <a:pt x="1028" y="623"/>
                    </a:lnTo>
                    <a:lnTo>
                      <a:pt x="1100" y="569"/>
                    </a:lnTo>
                    <a:lnTo>
                      <a:pt x="1153" y="509"/>
                    </a:lnTo>
                    <a:lnTo>
                      <a:pt x="1189" y="437"/>
                    </a:lnTo>
                    <a:lnTo>
                      <a:pt x="1201" y="401"/>
                    </a:lnTo>
                    <a:lnTo>
                      <a:pt x="1201" y="366"/>
                    </a:lnTo>
                    <a:lnTo>
                      <a:pt x="1201" y="330"/>
                    </a:lnTo>
                    <a:lnTo>
                      <a:pt x="1189" y="294"/>
                    </a:lnTo>
                    <a:lnTo>
                      <a:pt x="1153" y="222"/>
                    </a:lnTo>
                    <a:lnTo>
                      <a:pt x="1100" y="162"/>
                    </a:lnTo>
                    <a:lnTo>
                      <a:pt x="1028" y="108"/>
                    </a:lnTo>
                    <a:lnTo>
                      <a:pt x="938" y="60"/>
                    </a:lnTo>
                    <a:lnTo>
                      <a:pt x="837" y="30"/>
                    </a:lnTo>
                    <a:lnTo>
                      <a:pt x="723" y="6"/>
                    </a:lnTo>
                    <a:lnTo>
                      <a:pt x="604" y="0"/>
                    </a:lnTo>
                    <a:lnTo>
                      <a:pt x="604" y="0"/>
                    </a:lnTo>
                    <a:close/>
                    <a:moveTo>
                      <a:pt x="604" y="707"/>
                    </a:moveTo>
                    <a:lnTo>
                      <a:pt x="490" y="701"/>
                    </a:lnTo>
                    <a:lnTo>
                      <a:pt x="382" y="683"/>
                    </a:lnTo>
                    <a:lnTo>
                      <a:pt x="287" y="647"/>
                    </a:lnTo>
                    <a:lnTo>
                      <a:pt x="203" y="611"/>
                    </a:lnTo>
                    <a:lnTo>
                      <a:pt x="131" y="557"/>
                    </a:lnTo>
                    <a:lnTo>
                      <a:pt x="83" y="497"/>
                    </a:lnTo>
                    <a:lnTo>
                      <a:pt x="48" y="437"/>
                    </a:lnTo>
                    <a:lnTo>
                      <a:pt x="42" y="401"/>
                    </a:lnTo>
                    <a:lnTo>
                      <a:pt x="36" y="366"/>
                    </a:lnTo>
                    <a:lnTo>
                      <a:pt x="42" y="330"/>
                    </a:lnTo>
                    <a:lnTo>
                      <a:pt x="48" y="300"/>
                    </a:lnTo>
                    <a:lnTo>
                      <a:pt x="83" y="234"/>
                    </a:lnTo>
                    <a:lnTo>
                      <a:pt x="131" y="174"/>
                    </a:lnTo>
                    <a:lnTo>
                      <a:pt x="203" y="126"/>
                    </a:lnTo>
                    <a:lnTo>
                      <a:pt x="287" y="84"/>
                    </a:lnTo>
                    <a:lnTo>
                      <a:pt x="382" y="54"/>
                    </a:lnTo>
                    <a:lnTo>
                      <a:pt x="490" y="30"/>
                    </a:lnTo>
                    <a:lnTo>
                      <a:pt x="604" y="24"/>
                    </a:lnTo>
                    <a:lnTo>
                      <a:pt x="717" y="30"/>
                    </a:lnTo>
                    <a:lnTo>
                      <a:pt x="825" y="54"/>
                    </a:lnTo>
                    <a:lnTo>
                      <a:pt x="920" y="84"/>
                    </a:lnTo>
                    <a:lnTo>
                      <a:pt x="1004" y="126"/>
                    </a:lnTo>
                    <a:lnTo>
                      <a:pt x="1070" y="174"/>
                    </a:lnTo>
                    <a:lnTo>
                      <a:pt x="1124" y="234"/>
                    </a:lnTo>
                    <a:lnTo>
                      <a:pt x="1153" y="300"/>
                    </a:lnTo>
                    <a:lnTo>
                      <a:pt x="1165" y="366"/>
                    </a:lnTo>
                    <a:lnTo>
                      <a:pt x="1153" y="437"/>
                    </a:lnTo>
                    <a:lnTo>
                      <a:pt x="1124" y="497"/>
                    </a:lnTo>
                    <a:lnTo>
                      <a:pt x="1070" y="557"/>
                    </a:lnTo>
                    <a:lnTo>
                      <a:pt x="1004" y="611"/>
                    </a:lnTo>
                    <a:lnTo>
                      <a:pt x="920" y="647"/>
                    </a:lnTo>
                    <a:lnTo>
                      <a:pt x="825" y="683"/>
                    </a:lnTo>
                    <a:lnTo>
                      <a:pt x="717" y="701"/>
                    </a:lnTo>
                    <a:lnTo>
                      <a:pt x="604" y="707"/>
                    </a:lnTo>
                    <a:lnTo>
                      <a:pt x="604" y="707"/>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2" name="Freeform 36">
                <a:extLst>
                  <a:ext uri="{FF2B5EF4-FFF2-40B4-BE49-F238E27FC236}">
                    <a16:creationId xmlns:a16="http://schemas.microsoft.com/office/drawing/2014/main" id="{5BA4D9C8-1FB7-4FA0-9E00-38C928F6B879}"/>
                  </a:ext>
                </a:extLst>
              </p:cNvPr>
              <p:cNvSpPr>
                <a:spLocks/>
              </p:cNvSpPr>
              <p:nvPr/>
            </p:nvSpPr>
            <p:spPr bwMode="hidden">
              <a:xfrm>
                <a:off x="4128" y="3366"/>
                <a:ext cx="544" cy="737"/>
              </a:xfrm>
              <a:custGeom>
                <a:avLst/>
                <a:gdLst>
                  <a:gd name="T0" fmla="*/ 24 w 544"/>
                  <a:gd name="T1" fmla="*/ 402 h 737"/>
                  <a:gd name="T2" fmla="*/ 36 w 544"/>
                  <a:gd name="T3" fmla="*/ 330 h 737"/>
                  <a:gd name="T4" fmla="*/ 66 w 544"/>
                  <a:gd name="T5" fmla="*/ 264 h 737"/>
                  <a:gd name="T6" fmla="*/ 108 w 544"/>
                  <a:gd name="T7" fmla="*/ 204 h 737"/>
                  <a:gd name="T8" fmla="*/ 173 w 544"/>
                  <a:gd name="T9" fmla="*/ 150 h 737"/>
                  <a:gd name="T10" fmla="*/ 251 w 544"/>
                  <a:gd name="T11" fmla="*/ 102 h 737"/>
                  <a:gd name="T12" fmla="*/ 335 w 544"/>
                  <a:gd name="T13" fmla="*/ 60 h 737"/>
                  <a:gd name="T14" fmla="*/ 436 w 544"/>
                  <a:gd name="T15" fmla="*/ 30 h 737"/>
                  <a:gd name="T16" fmla="*/ 544 w 544"/>
                  <a:gd name="T17" fmla="*/ 12 h 737"/>
                  <a:gd name="T18" fmla="*/ 544 w 544"/>
                  <a:gd name="T19" fmla="*/ 0 h 737"/>
                  <a:gd name="T20" fmla="*/ 430 w 544"/>
                  <a:gd name="T21" fmla="*/ 18 h 737"/>
                  <a:gd name="T22" fmla="*/ 329 w 544"/>
                  <a:gd name="T23" fmla="*/ 48 h 737"/>
                  <a:gd name="T24" fmla="*/ 233 w 544"/>
                  <a:gd name="T25" fmla="*/ 90 h 737"/>
                  <a:gd name="T26" fmla="*/ 155 w 544"/>
                  <a:gd name="T27" fmla="*/ 138 h 737"/>
                  <a:gd name="T28" fmla="*/ 90 w 544"/>
                  <a:gd name="T29" fmla="*/ 198 h 737"/>
                  <a:gd name="T30" fmla="*/ 42 w 544"/>
                  <a:gd name="T31" fmla="*/ 258 h 737"/>
                  <a:gd name="T32" fmla="*/ 12 w 544"/>
                  <a:gd name="T33" fmla="*/ 330 h 737"/>
                  <a:gd name="T34" fmla="*/ 0 w 544"/>
                  <a:gd name="T35" fmla="*/ 402 h 737"/>
                  <a:gd name="T36" fmla="*/ 6 w 544"/>
                  <a:gd name="T37" fmla="*/ 455 h 737"/>
                  <a:gd name="T38" fmla="*/ 18 w 544"/>
                  <a:gd name="T39" fmla="*/ 503 h 737"/>
                  <a:gd name="T40" fmla="*/ 42 w 544"/>
                  <a:gd name="T41" fmla="*/ 545 h 737"/>
                  <a:gd name="T42" fmla="*/ 78 w 544"/>
                  <a:gd name="T43" fmla="*/ 593 h 737"/>
                  <a:gd name="T44" fmla="*/ 114 w 544"/>
                  <a:gd name="T45" fmla="*/ 635 h 737"/>
                  <a:gd name="T46" fmla="*/ 161 w 544"/>
                  <a:gd name="T47" fmla="*/ 671 h 737"/>
                  <a:gd name="T48" fmla="*/ 221 w 544"/>
                  <a:gd name="T49" fmla="*/ 707 h 737"/>
                  <a:gd name="T50" fmla="*/ 281 w 544"/>
                  <a:gd name="T51" fmla="*/ 737 h 737"/>
                  <a:gd name="T52" fmla="*/ 323 w 544"/>
                  <a:gd name="T53" fmla="*/ 737 h 737"/>
                  <a:gd name="T54" fmla="*/ 257 w 544"/>
                  <a:gd name="T55" fmla="*/ 707 h 737"/>
                  <a:gd name="T56" fmla="*/ 203 w 544"/>
                  <a:gd name="T57" fmla="*/ 671 h 737"/>
                  <a:gd name="T58" fmla="*/ 149 w 544"/>
                  <a:gd name="T59" fmla="*/ 635 h 737"/>
                  <a:gd name="T60" fmla="*/ 108 w 544"/>
                  <a:gd name="T61" fmla="*/ 593 h 737"/>
                  <a:gd name="T62" fmla="*/ 72 w 544"/>
                  <a:gd name="T63" fmla="*/ 551 h 737"/>
                  <a:gd name="T64" fmla="*/ 48 w 544"/>
                  <a:gd name="T65" fmla="*/ 503 h 737"/>
                  <a:gd name="T66" fmla="*/ 30 w 544"/>
                  <a:gd name="T67" fmla="*/ 455 h 737"/>
                  <a:gd name="T68" fmla="*/ 24 w 544"/>
                  <a:gd name="T69" fmla="*/ 402 h 737"/>
                  <a:gd name="T70" fmla="*/ 24 w 544"/>
                  <a:gd name="T71" fmla="*/ 402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4" h="737">
                    <a:moveTo>
                      <a:pt x="24" y="402"/>
                    </a:moveTo>
                    <a:lnTo>
                      <a:pt x="36" y="330"/>
                    </a:lnTo>
                    <a:lnTo>
                      <a:pt x="66" y="264"/>
                    </a:lnTo>
                    <a:lnTo>
                      <a:pt x="108" y="204"/>
                    </a:lnTo>
                    <a:lnTo>
                      <a:pt x="173" y="150"/>
                    </a:lnTo>
                    <a:lnTo>
                      <a:pt x="251" y="102"/>
                    </a:lnTo>
                    <a:lnTo>
                      <a:pt x="335" y="60"/>
                    </a:lnTo>
                    <a:lnTo>
                      <a:pt x="436" y="30"/>
                    </a:lnTo>
                    <a:lnTo>
                      <a:pt x="544" y="12"/>
                    </a:lnTo>
                    <a:lnTo>
                      <a:pt x="544" y="0"/>
                    </a:lnTo>
                    <a:lnTo>
                      <a:pt x="430" y="18"/>
                    </a:lnTo>
                    <a:lnTo>
                      <a:pt x="329" y="48"/>
                    </a:lnTo>
                    <a:lnTo>
                      <a:pt x="233" y="90"/>
                    </a:lnTo>
                    <a:lnTo>
                      <a:pt x="155" y="138"/>
                    </a:lnTo>
                    <a:lnTo>
                      <a:pt x="90" y="198"/>
                    </a:lnTo>
                    <a:lnTo>
                      <a:pt x="42" y="258"/>
                    </a:lnTo>
                    <a:lnTo>
                      <a:pt x="12" y="330"/>
                    </a:lnTo>
                    <a:lnTo>
                      <a:pt x="0" y="402"/>
                    </a:lnTo>
                    <a:lnTo>
                      <a:pt x="6" y="455"/>
                    </a:lnTo>
                    <a:lnTo>
                      <a:pt x="18" y="503"/>
                    </a:lnTo>
                    <a:lnTo>
                      <a:pt x="42" y="545"/>
                    </a:lnTo>
                    <a:lnTo>
                      <a:pt x="78" y="593"/>
                    </a:lnTo>
                    <a:lnTo>
                      <a:pt x="114" y="635"/>
                    </a:lnTo>
                    <a:lnTo>
                      <a:pt x="161" y="671"/>
                    </a:lnTo>
                    <a:lnTo>
                      <a:pt x="221" y="707"/>
                    </a:lnTo>
                    <a:lnTo>
                      <a:pt x="281" y="737"/>
                    </a:lnTo>
                    <a:lnTo>
                      <a:pt x="323" y="737"/>
                    </a:lnTo>
                    <a:lnTo>
                      <a:pt x="257" y="707"/>
                    </a:lnTo>
                    <a:lnTo>
                      <a:pt x="203" y="671"/>
                    </a:lnTo>
                    <a:lnTo>
                      <a:pt x="149" y="635"/>
                    </a:lnTo>
                    <a:lnTo>
                      <a:pt x="108" y="593"/>
                    </a:lnTo>
                    <a:lnTo>
                      <a:pt x="72" y="551"/>
                    </a:lnTo>
                    <a:lnTo>
                      <a:pt x="48" y="503"/>
                    </a:lnTo>
                    <a:lnTo>
                      <a:pt x="30" y="455"/>
                    </a:lnTo>
                    <a:lnTo>
                      <a:pt x="24" y="402"/>
                    </a:lnTo>
                    <a:lnTo>
                      <a:pt x="24" y="402"/>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3" name="Freeform 37">
                <a:extLst>
                  <a:ext uri="{FF2B5EF4-FFF2-40B4-BE49-F238E27FC236}">
                    <a16:creationId xmlns:a16="http://schemas.microsoft.com/office/drawing/2014/main" id="{A099B432-473C-41E5-B634-D2514432BAD9}"/>
                  </a:ext>
                </a:extLst>
              </p:cNvPr>
              <p:cNvSpPr>
                <a:spLocks/>
              </p:cNvSpPr>
              <p:nvPr/>
            </p:nvSpPr>
            <p:spPr bwMode="hidden">
              <a:xfrm>
                <a:off x="4792" y="3360"/>
                <a:ext cx="609" cy="252"/>
              </a:xfrm>
              <a:custGeom>
                <a:avLst/>
                <a:gdLst>
                  <a:gd name="T0" fmla="*/ 12 w 609"/>
                  <a:gd name="T1" fmla="*/ 12 h 252"/>
                  <a:gd name="T2" fmla="*/ 113 w 609"/>
                  <a:gd name="T3" fmla="*/ 18 h 252"/>
                  <a:gd name="T4" fmla="*/ 203 w 609"/>
                  <a:gd name="T5" fmla="*/ 30 h 252"/>
                  <a:gd name="T6" fmla="*/ 292 w 609"/>
                  <a:gd name="T7" fmla="*/ 48 h 252"/>
                  <a:gd name="T8" fmla="*/ 376 w 609"/>
                  <a:gd name="T9" fmla="*/ 78 h 252"/>
                  <a:gd name="T10" fmla="*/ 448 w 609"/>
                  <a:gd name="T11" fmla="*/ 114 h 252"/>
                  <a:gd name="T12" fmla="*/ 514 w 609"/>
                  <a:gd name="T13" fmla="*/ 156 h 252"/>
                  <a:gd name="T14" fmla="*/ 567 w 609"/>
                  <a:gd name="T15" fmla="*/ 198 h 252"/>
                  <a:gd name="T16" fmla="*/ 609 w 609"/>
                  <a:gd name="T17" fmla="*/ 252 h 252"/>
                  <a:gd name="T18" fmla="*/ 609 w 609"/>
                  <a:gd name="T19" fmla="*/ 216 h 252"/>
                  <a:gd name="T20" fmla="*/ 561 w 609"/>
                  <a:gd name="T21" fmla="*/ 168 h 252"/>
                  <a:gd name="T22" fmla="*/ 502 w 609"/>
                  <a:gd name="T23" fmla="*/ 126 h 252"/>
                  <a:gd name="T24" fmla="*/ 436 w 609"/>
                  <a:gd name="T25" fmla="*/ 90 h 252"/>
                  <a:gd name="T26" fmla="*/ 364 w 609"/>
                  <a:gd name="T27" fmla="*/ 60 h 252"/>
                  <a:gd name="T28" fmla="*/ 286 w 609"/>
                  <a:gd name="T29" fmla="*/ 36 h 252"/>
                  <a:gd name="T30" fmla="*/ 197 w 609"/>
                  <a:gd name="T31" fmla="*/ 18 h 252"/>
                  <a:gd name="T32" fmla="*/ 107 w 609"/>
                  <a:gd name="T33" fmla="*/ 6 h 252"/>
                  <a:gd name="T34" fmla="*/ 12 w 609"/>
                  <a:gd name="T35" fmla="*/ 0 h 252"/>
                  <a:gd name="T36" fmla="*/ 6 w 609"/>
                  <a:gd name="T37" fmla="*/ 0 h 252"/>
                  <a:gd name="T38" fmla="*/ 0 w 609"/>
                  <a:gd name="T39" fmla="*/ 0 h 252"/>
                  <a:gd name="T40" fmla="*/ 0 w 609"/>
                  <a:gd name="T41" fmla="*/ 12 h 252"/>
                  <a:gd name="T42" fmla="*/ 6 w 609"/>
                  <a:gd name="T43" fmla="*/ 12 h 252"/>
                  <a:gd name="T44" fmla="*/ 12 w 609"/>
                  <a:gd name="T45" fmla="*/ 12 h 252"/>
                  <a:gd name="T46" fmla="*/ 12 w 609"/>
                  <a:gd name="T47" fmla="*/ 12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09" h="252">
                    <a:moveTo>
                      <a:pt x="12" y="12"/>
                    </a:moveTo>
                    <a:lnTo>
                      <a:pt x="113" y="18"/>
                    </a:lnTo>
                    <a:lnTo>
                      <a:pt x="203" y="30"/>
                    </a:lnTo>
                    <a:lnTo>
                      <a:pt x="292" y="48"/>
                    </a:lnTo>
                    <a:lnTo>
                      <a:pt x="376" y="78"/>
                    </a:lnTo>
                    <a:lnTo>
                      <a:pt x="448" y="114"/>
                    </a:lnTo>
                    <a:lnTo>
                      <a:pt x="514" y="156"/>
                    </a:lnTo>
                    <a:lnTo>
                      <a:pt x="567" y="198"/>
                    </a:lnTo>
                    <a:lnTo>
                      <a:pt x="609" y="252"/>
                    </a:lnTo>
                    <a:lnTo>
                      <a:pt x="609" y="216"/>
                    </a:lnTo>
                    <a:lnTo>
                      <a:pt x="561" y="168"/>
                    </a:lnTo>
                    <a:lnTo>
                      <a:pt x="502" y="126"/>
                    </a:lnTo>
                    <a:lnTo>
                      <a:pt x="436" y="90"/>
                    </a:lnTo>
                    <a:lnTo>
                      <a:pt x="364" y="60"/>
                    </a:lnTo>
                    <a:lnTo>
                      <a:pt x="286" y="36"/>
                    </a:lnTo>
                    <a:lnTo>
                      <a:pt x="197" y="18"/>
                    </a:lnTo>
                    <a:lnTo>
                      <a:pt x="107" y="6"/>
                    </a:lnTo>
                    <a:lnTo>
                      <a:pt x="12" y="0"/>
                    </a:lnTo>
                    <a:lnTo>
                      <a:pt x="6" y="0"/>
                    </a:lnTo>
                    <a:lnTo>
                      <a:pt x="0" y="0"/>
                    </a:lnTo>
                    <a:lnTo>
                      <a:pt x="0" y="12"/>
                    </a:lnTo>
                    <a:lnTo>
                      <a:pt x="6" y="12"/>
                    </a:lnTo>
                    <a:lnTo>
                      <a:pt x="12" y="12"/>
                    </a:lnTo>
                    <a:lnTo>
                      <a:pt x="12" y="12"/>
                    </a:lnTo>
                    <a:close/>
                  </a:path>
                </a:pathLst>
              </a:custGeom>
              <a:gradFill rotWithShape="0">
                <a:gsLst>
                  <a:gs pos="0">
                    <a:schemeClr val="accent1">
                      <a:gamma/>
                      <a:tint val="94118"/>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4" name="Freeform 38">
                <a:extLst>
                  <a:ext uri="{FF2B5EF4-FFF2-40B4-BE49-F238E27FC236}">
                    <a16:creationId xmlns:a16="http://schemas.microsoft.com/office/drawing/2014/main" id="{CC374566-3F71-4214-BDF9-0DCD238051F1}"/>
                  </a:ext>
                </a:extLst>
              </p:cNvPr>
              <p:cNvSpPr>
                <a:spLocks/>
              </p:cNvSpPr>
              <p:nvPr/>
            </p:nvSpPr>
            <p:spPr bwMode="hidden">
              <a:xfrm>
                <a:off x="5246" y="4007"/>
                <a:ext cx="72" cy="54"/>
              </a:xfrm>
              <a:custGeom>
                <a:avLst/>
                <a:gdLst>
                  <a:gd name="T0" fmla="*/ 72 w 72"/>
                  <a:gd name="T1" fmla="*/ 0 h 54"/>
                  <a:gd name="T2" fmla="*/ 36 w 72"/>
                  <a:gd name="T3" fmla="*/ 30 h 54"/>
                  <a:gd name="T4" fmla="*/ 0 w 72"/>
                  <a:gd name="T5" fmla="*/ 54 h 54"/>
                  <a:gd name="T6" fmla="*/ 36 w 72"/>
                  <a:gd name="T7" fmla="*/ 54 h 54"/>
                  <a:gd name="T8" fmla="*/ 54 w 72"/>
                  <a:gd name="T9" fmla="*/ 42 h 54"/>
                  <a:gd name="T10" fmla="*/ 72 w 72"/>
                  <a:gd name="T11" fmla="*/ 24 h 54"/>
                  <a:gd name="T12" fmla="*/ 72 w 72"/>
                  <a:gd name="T13" fmla="*/ 24 h 54"/>
                  <a:gd name="T14" fmla="*/ 72 w 72"/>
                  <a:gd name="T15" fmla="*/ 0 h 54"/>
                  <a:gd name="T16" fmla="*/ 72 w 72"/>
                  <a:gd name="T17" fmla="*/ 0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2" h="54">
                    <a:moveTo>
                      <a:pt x="72" y="0"/>
                    </a:moveTo>
                    <a:lnTo>
                      <a:pt x="36" y="30"/>
                    </a:lnTo>
                    <a:lnTo>
                      <a:pt x="0" y="54"/>
                    </a:lnTo>
                    <a:lnTo>
                      <a:pt x="36" y="54"/>
                    </a:lnTo>
                    <a:lnTo>
                      <a:pt x="54" y="42"/>
                    </a:lnTo>
                    <a:lnTo>
                      <a:pt x="72" y="24"/>
                    </a:lnTo>
                    <a:lnTo>
                      <a:pt x="72" y="24"/>
                    </a:lnTo>
                    <a:lnTo>
                      <a:pt x="72" y="0"/>
                    </a:lnTo>
                    <a:lnTo>
                      <a:pt x="72" y="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5" name="Freeform 39">
                <a:extLst>
                  <a:ext uri="{FF2B5EF4-FFF2-40B4-BE49-F238E27FC236}">
                    <a16:creationId xmlns:a16="http://schemas.microsoft.com/office/drawing/2014/main" id="{ECF79C6F-AF44-4E0C-84E1-0E2DED18145F}"/>
                  </a:ext>
                </a:extLst>
              </p:cNvPr>
              <p:cNvSpPr>
                <a:spLocks/>
              </p:cNvSpPr>
              <p:nvPr/>
            </p:nvSpPr>
            <p:spPr bwMode="hidden">
              <a:xfrm>
                <a:off x="4505" y="4073"/>
                <a:ext cx="705" cy="108"/>
              </a:xfrm>
              <a:custGeom>
                <a:avLst/>
                <a:gdLst>
                  <a:gd name="T0" fmla="*/ 299 w 705"/>
                  <a:gd name="T1" fmla="*/ 90 h 108"/>
                  <a:gd name="T2" fmla="*/ 221 w 705"/>
                  <a:gd name="T3" fmla="*/ 90 h 108"/>
                  <a:gd name="T4" fmla="*/ 143 w 705"/>
                  <a:gd name="T5" fmla="*/ 78 h 108"/>
                  <a:gd name="T6" fmla="*/ 0 w 705"/>
                  <a:gd name="T7" fmla="*/ 48 h 108"/>
                  <a:gd name="T8" fmla="*/ 0 w 705"/>
                  <a:gd name="T9" fmla="*/ 66 h 108"/>
                  <a:gd name="T10" fmla="*/ 143 w 705"/>
                  <a:gd name="T11" fmla="*/ 96 h 108"/>
                  <a:gd name="T12" fmla="*/ 221 w 705"/>
                  <a:gd name="T13" fmla="*/ 108 h 108"/>
                  <a:gd name="T14" fmla="*/ 299 w 705"/>
                  <a:gd name="T15" fmla="*/ 108 h 108"/>
                  <a:gd name="T16" fmla="*/ 412 w 705"/>
                  <a:gd name="T17" fmla="*/ 102 h 108"/>
                  <a:gd name="T18" fmla="*/ 520 w 705"/>
                  <a:gd name="T19" fmla="*/ 84 h 108"/>
                  <a:gd name="T20" fmla="*/ 615 w 705"/>
                  <a:gd name="T21" fmla="*/ 60 h 108"/>
                  <a:gd name="T22" fmla="*/ 705 w 705"/>
                  <a:gd name="T23" fmla="*/ 24 h 108"/>
                  <a:gd name="T24" fmla="*/ 705 w 705"/>
                  <a:gd name="T25" fmla="*/ 0 h 108"/>
                  <a:gd name="T26" fmla="*/ 615 w 705"/>
                  <a:gd name="T27" fmla="*/ 42 h 108"/>
                  <a:gd name="T28" fmla="*/ 520 w 705"/>
                  <a:gd name="T29" fmla="*/ 66 h 108"/>
                  <a:gd name="T30" fmla="*/ 412 w 705"/>
                  <a:gd name="T31" fmla="*/ 84 h 108"/>
                  <a:gd name="T32" fmla="*/ 299 w 705"/>
                  <a:gd name="T33" fmla="*/ 90 h 108"/>
                  <a:gd name="T34" fmla="*/ 299 w 705"/>
                  <a:gd name="T35" fmla="*/ 9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05" h="108">
                    <a:moveTo>
                      <a:pt x="299" y="90"/>
                    </a:moveTo>
                    <a:lnTo>
                      <a:pt x="221" y="90"/>
                    </a:lnTo>
                    <a:lnTo>
                      <a:pt x="143" y="78"/>
                    </a:lnTo>
                    <a:lnTo>
                      <a:pt x="0" y="48"/>
                    </a:lnTo>
                    <a:lnTo>
                      <a:pt x="0" y="66"/>
                    </a:lnTo>
                    <a:lnTo>
                      <a:pt x="143" y="96"/>
                    </a:lnTo>
                    <a:lnTo>
                      <a:pt x="221" y="108"/>
                    </a:lnTo>
                    <a:lnTo>
                      <a:pt x="299" y="108"/>
                    </a:lnTo>
                    <a:lnTo>
                      <a:pt x="412" y="102"/>
                    </a:lnTo>
                    <a:lnTo>
                      <a:pt x="520" y="84"/>
                    </a:lnTo>
                    <a:lnTo>
                      <a:pt x="615" y="60"/>
                    </a:lnTo>
                    <a:lnTo>
                      <a:pt x="705" y="24"/>
                    </a:lnTo>
                    <a:lnTo>
                      <a:pt x="705" y="0"/>
                    </a:lnTo>
                    <a:lnTo>
                      <a:pt x="615" y="42"/>
                    </a:lnTo>
                    <a:lnTo>
                      <a:pt x="520" y="66"/>
                    </a:lnTo>
                    <a:lnTo>
                      <a:pt x="412" y="84"/>
                    </a:lnTo>
                    <a:lnTo>
                      <a:pt x="299" y="90"/>
                    </a:lnTo>
                    <a:lnTo>
                      <a:pt x="29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6" name="Freeform 40">
                <a:extLst>
                  <a:ext uri="{FF2B5EF4-FFF2-40B4-BE49-F238E27FC236}">
                    <a16:creationId xmlns:a16="http://schemas.microsoft.com/office/drawing/2014/main" id="{236A58BC-7F52-4F26-A261-39BC1294F448}"/>
                  </a:ext>
                </a:extLst>
              </p:cNvPr>
              <p:cNvSpPr>
                <a:spLocks/>
              </p:cNvSpPr>
              <p:nvPr/>
            </p:nvSpPr>
            <p:spPr bwMode="hidden">
              <a:xfrm>
                <a:off x="5336" y="3654"/>
                <a:ext cx="143" cy="341"/>
              </a:xfrm>
              <a:custGeom>
                <a:avLst/>
                <a:gdLst>
                  <a:gd name="T0" fmla="*/ 119 w 143"/>
                  <a:gd name="T1" fmla="*/ 114 h 341"/>
                  <a:gd name="T2" fmla="*/ 113 w 143"/>
                  <a:gd name="T3" fmla="*/ 173 h 341"/>
                  <a:gd name="T4" fmla="*/ 89 w 143"/>
                  <a:gd name="T5" fmla="*/ 239 h 341"/>
                  <a:gd name="T6" fmla="*/ 47 w 143"/>
                  <a:gd name="T7" fmla="*/ 293 h 341"/>
                  <a:gd name="T8" fmla="*/ 0 w 143"/>
                  <a:gd name="T9" fmla="*/ 341 h 341"/>
                  <a:gd name="T10" fmla="*/ 29 w 143"/>
                  <a:gd name="T11" fmla="*/ 341 h 341"/>
                  <a:gd name="T12" fmla="*/ 77 w 143"/>
                  <a:gd name="T13" fmla="*/ 287 h 341"/>
                  <a:gd name="T14" fmla="*/ 113 w 143"/>
                  <a:gd name="T15" fmla="*/ 233 h 341"/>
                  <a:gd name="T16" fmla="*/ 137 w 143"/>
                  <a:gd name="T17" fmla="*/ 173 h 341"/>
                  <a:gd name="T18" fmla="*/ 143 w 143"/>
                  <a:gd name="T19" fmla="*/ 114 h 341"/>
                  <a:gd name="T20" fmla="*/ 137 w 143"/>
                  <a:gd name="T21" fmla="*/ 60 h 341"/>
                  <a:gd name="T22" fmla="*/ 119 w 143"/>
                  <a:gd name="T23" fmla="*/ 0 h 341"/>
                  <a:gd name="T24" fmla="*/ 89 w 143"/>
                  <a:gd name="T25" fmla="*/ 0 h 341"/>
                  <a:gd name="T26" fmla="*/ 113 w 143"/>
                  <a:gd name="T27" fmla="*/ 60 h 341"/>
                  <a:gd name="T28" fmla="*/ 119 w 143"/>
                  <a:gd name="T29" fmla="*/ 114 h 341"/>
                  <a:gd name="T30" fmla="*/ 119 w 143"/>
                  <a:gd name="T31" fmla="*/ 114 h 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3" h="341">
                    <a:moveTo>
                      <a:pt x="119" y="114"/>
                    </a:moveTo>
                    <a:lnTo>
                      <a:pt x="113" y="173"/>
                    </a:lnTo>
                    <a:lnTo>
                      <a:pt x="89" y="239"/>
                    </a:lnTo>
                    <a:lnTo>
                      <a:pt x="47" y="293"/>
                    </a:lnTo>
                    <a:lnTo>
                      <a:pt x="0" y="341"/>
                    </a:lnTo>
                    <a:lnTo>
                      <a:pt x="29" y="341"/>
                    </a:lnTo>
                    <a:lnTo>
                      <a:pt x="77" y="287"/>
                    </a:lnTo>
                    <a:lnTo>
                      <a:pt x="113" y="233"/>
                    </a:lnTo>
                    <a:lnTo>
                      <a:pt x="137" y="173"/>
                    </a:lnTo>
                    <a:lnTo>
                      <a:pt x="143" y="114"/>
                    </a:lnTo>
                    <a:lnTo>
                      <a:pt x="137" y="60"/>
                    </a:lnTo>
                    <a:lnTo>
                      <a:pt x="119" y="0"/>
                    </a:lnTo>
                    <a:lnTo>
                      <a:pt x="89" y="0"/>
                    </a:lnTo>
                    <a:lnTo>
                      <a:pt x="113" y="60"/>
                    </a:lnTo>
                    <a:lnTo>
                      <a:pt x="119" y="114"/>
                    </a:lnTo>
                    <a:lnTo>
                      <a:pt x="119" y="114"/>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7" name="Freeform 41">
                <a:extLst>
                  <a:ext uri="{FF2B5EF4-FFF2-40B4-BE49-F238E27FC236}">
                    <a16:creationId xmlns:a16="http://schemas.microsoft.com/office/drawing/2014/main" id="{82F13CFB-4CEA-4F46-8EC5-FA7E38328D4D}"/>
                  </a:ext>
                </a:extLst>
              </p:cNvPr>
              <p:cNvSpPr>
                <a:spLocks/>
              </p:cNvSpPr>
              <p:nvPr/>
            </p:nvSpPr>
            <p:spPr bwMode="hidden">
              <a:xfrm>
                <a:off x="5061" y="3624"/>
                <a:ext cx="83" cy="90"/>
              </a:xfrm>
              <a:custGeom>
                <a:avLst/>
                <a:gdLst>
                  <a:gd name="T0" fmla="*/ 59 w 83"/>
                  <a:gd name="T1" fmla="*/ 90 h 90"/>
                  <a:gd name="T2" fmla="*/ 83 w 83"/>
                  <a:gd name="T3" fmla="*/ 84 h 90"/>
                  <a:gd name="T4" fmla="*/ 71 w 83"/>
                  <a:gd name="T5" fmla="*/ 60 h 90"/>
                  <a:gd name="T6" fmla="*/ 53 w 83"/>
                  <a:gd name="T7" fmla="*/ 42 h 90"/>
                  <a:gd name="T8" fmla="*/ 6 w 83"/>
                  <a:gd name="T9" fmla="*/ 0 h 90"/>
                  <a:gd name="T10" fmla="*/ 0 w 83"/>
                  <a:gd name="T11" fmla="*/ 18 h 90"/>
                  <a:gd name="T12" fmla="*/ 35 w 83"/>
                  <a:gd name="T13" fmla="*/ 48 h 90"/>
                  <a:gd name="T14" fmla="*/ 59 w 83"/>
                  <a:gd name="T15" fmla="*/ 90 h 90"/>
                  <a:gd name="T16" fmla="*/ 59 w 83"/>
                  <a:gd name="T17"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3" h="90">
                    <a:moveTo>
                      <a:pt x="59" y="90"/>
                    </a:moveTo>
                    <a:lnTo>
                      <a:pt x="83" y="84"/>
                    </a:lnTo>
                    <a:lnTo>
                      <a:pt x="71" y="60"/>
                    </a:lnTo>
                    <a:lnTo>
                      <a:pt x="53" y="42"/>
                    </a:lnTo>
                    <a:lnTo>
                      <a:pt x="6" y="0"/>
                    </a:lnTo>
                    <a:lnTo>
                      <a:pt x="0" y="18"/>
                    </a:lnTo>
                    <a:lnTo>
                      <a:pt x="35" y="48"/>
                    </a:lnTo>
                    <a:lnTo>
                      <a:pt x="59" y="90"/>
                    </a:lnTo>
                    <a:lnTo>
                      <a:pt x="59" y="90"/>
                    </a:lnTo>
                    <a:close/>
                  </a:path>
                </a:pathLst>
              </a:custGeom>
              <a:gradFill rotWithShape="0">
                <a:gsLst>
                  <a:gs pos="0">
                    <a:schemeClr val="accent1"/>
                  </a:gs>
                  <a:gs pos="100000">
                    <a:schemeClr val="accent1">
                      <a:gamma/>
                      <a:shade val="94118"/>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8" name="Freeform 42">
                <a:extLst>
                  <a:ext uri="{FF2B5EF4-FFF2-40B4-BE49-F238E27FC236}">
                    <a16:creationId xmlns:a16="http://schemas.microsoft.com/office/drawing/2014/main" id="{F83B5593-119F-419D-9F8B-5DFB563579A4}"/>
                  </a:ext>
                </a:extLst>
              </p:cNvPr>
              <p:cNvSpPr>
                <a:spLocks/>
              </p:cNvSpPr>
              <p:nvPr/>
            </p:nvSpPr>
            <p:spPr bwMode="hidden">
              <a:xfrm>
                <a:off x="4445" y="3552"/>
                <a:ext cx="717" cy="431"/>
              </a:xfrm>
              <a:custGeom>
                <a:avLst/>
                <a:gdLst>
                  <a:gd name="T0" fmla="*/ 693 w 717"/>
                  <a:gd name="T1" fmla="*/ 216 h 431"/>
                  <a:gd name="T2" fmla="*/ 687 w 717"/>
                  <a:gd name="T3" fmla="*/ 257 h 431"/>
                  <a:gd name="T4" fmla="*/ 669 w 717"/>
                  <a:gd name="T5" fmla="*/ 293 h 431"/>
                  <a:gd name="T6" fmla="*/ 633 w 717"/>
                  <a:gd name="T7" fmla="*/ 329 h 431"/>
                  <a:gd name="T8" fmla="*/ 598 w 717"/>
                  <a:gd name="T9" fmla="*/ 359 h 431"/>
                  <a:gd name="T10" fmla="*/ 544 w 717"/>
                  <a:gd name="T11" fmla="*/ 383 h 431"/>
                  <a:gd name="T12" fmla="*/ 490 w 717"/>
                  <a:gd name="T13" fmla="*/ 401 h 431"/>
                  <a:gd name="T14" fmla="*/ 424 w 717"/>
                  <a:gd name="T15" fmla="*/ 413 h 431"/>
                  <a:gd name="T16" fmla="*/ 359 w 717"/>
                  <a:gd name="T17" fmla="*/ 419 h 431"/>
                  <a:gd name="T18" fmla="*/ 293 w 717"/>
                  <a:gd name="T19" fmla="*/ 413 h 431"/>
                  <a:gd name="T20" fmla="*/ 227 w 717"/>
                  <a:gd name="T21" fmla="*/ 401 h 431"/>
                  <a:gd name="T22" fmla="*/ 173 w 717"/>
                  <a:gd name="T23" fmla="*/ 383 h 431"/>
                  <a:gd name="T24" fmla="*/ 119 w 717"/>
                  <a:gd name="T25" fmla="*/ 359 h 431"/>
                  <a:gd name="T26" fmla="*/ 84 w 717"/>
                  <a:gd name="T27" fmla="*/ 329 h 431"/>
                  <a:gd name="T28" fmla="*/ 48 w 717"/>
                  <a:gd name="T29" fmla="*/ 293 h 431"/>
                  <a:gd name="T30" fmla="*/ 30 w 717"/>
                  <a:gd name="T31" fmla="*/ 257 h 431"/>
                  <a:gd name="T32" fmla="*/ 24 w 717"/>
                  <a:gd name="T33" fmla="*/ 216 h 431"/>
                  <a:gd name="T34" fmla="*/ 30 w 717"/>
                  <a:gd name="T35" fmla="*/ 174 h 431"/>
                  <a:gd name="T36" fmla="*/ 48 w 717"/>
                  <a:gd name="T37" fmla="*/ 138 h 431"/>
                  <a:gd name="T38" fmla="*/ 84 w 717"/>
                  <a:gd name="T39" fmla="*/ 102 h 431"/>
                  <a:gd name="T40" fmla="*/ 119 w 717"/>
                  <a:gd name="T41" fmla="*/ 72 h 431"/>
                  <a:gd name="T42" fmla="*/ 173 w 717"/>
                  <a:gd name="T43" fmla="*/ 48 h 431"/>
                  <a:gd name="T44" fmla="*/ 227 w 717"/>
                  <a:gd name="T45" fmla="*/ 30 h 431"/>
                  <a:gd name="T46" fmla="*/ 293 w 717"/>
                  <a:gd name="T47" fmla="*/ 18 h 431"/>
                  <a:gd name="T48" fmla="*/ 359 w 717"/>
                  <a:gd name="T49" fmla="*/ 12 h 431"/>
                  <a:gd name="T50" fmla="*/ 418 w 717"/>
                  <a:gd name="T51" fmla="*/ 18 h 431"/>
                  <a:gd name="T52" fmla="*/ 478 w 717"/>
                  <a:gd name="T53" fmla="*/ 30 h 431"/>
                  <a:gd name="T54" fmla="*/ 532 w 717"/>
                  <a:gd name="T55" fmla="*/ 48 h 431"/>
                  <a:gd name="T56" fmla="*/ 580 w 717"/>
                  <a:gd name="T57" fmla="*/ 66 h 431"/>
                  <a:gd name="T58" fmla="*/ 586 w 717"/>
                  <a:gd name="T59" fmla="*/ 48 h 431"/>
                  <a:gd name="T60" fmla="*/ 478 w 717"/>
                  <a:gd name="T61" fmla="*/ 12 h 431"/>
                  <a:gd name="T62" fmla="*/ 418 w 717"/>
                  <a:gd name="T63" fmla="*/ 6 h 431"/>
                  <a:gd name="T64" fmla="*/ 359 w 717"/>
                  <a:gd name="T65" fmla="*/ 0 h 431"/>
                  <a:gd name="T66" fmla="*/ 287 w 717"/>
                  <a:gd name="T67" fmla="*/ 6 h 431"/>
                  <a:gd name="T68" fmla="*/ 221 w 717"/>
                  <a:gd name="T69" fmla="*/ 18 h 431"/>
                  <a:gd name="T70" fmla="*/ 161 w 717"/>
                  <a:gd name="T71" fmla="*/ 36 h 431"/>
                  <a:gd name="T72" fmla="*/ 107 w 717"/>
                  <a:gd name="T73" fmla="*/ 66 h 431"/>
                  <a:gd name="T74" fmla="*/ 60 w 717"/>
                  <a:gd name="T75" fmla="*/ 96 h 431"/>
                  <a:gd name="T76" fmla="*/ 30 w 717"/>
                  <a:gd name="T77" fmla="*/ 132 h 431"/>
                  <a:gd name="T78" fmla="*/ 6 w 717"/>
                  <a:gd name="T79" fmla="*/ 174 h 431"/>
                  <a:gd name="T80" fmla="*/ 0 w 717"/>
                  <a:gd name="T81" fmla="*/ 216 h 431"/>
                  <a:gd name="T82" fmla="*/ 6 w 717"/>
                  <a:gd name="T83" fmla="*/ 257 h 431"/>
                  <a:gd name="T84" fmla="*/ 30 w 717"/>
                  <a:gd name="T85" fmla="*/ 299 h 431"/>
                  <a:gd name="T86" fmla="*/ 60 w 717"/>
                  <a:gd name="T87" fmla="*/ 335 h 431"/>
                  <a:gd name="T88" fmla="*/ 107 w 717"/>
                  <a:gd name="T89" fmla="*/ 371 h 431"/>
                  <a:gd name="T90" fmla="*/ 161 w 717"/>
                  <a:gd name="T91" fmla="*/ 395 h 431"/>
                  <a:gd name="T92" fmla="*/ 221 w 717"/>
                  <a:gd name="T93" fmla="*/ 413 h 431"/>
                  <a:gd name="T94" fmla="*/ 287 w 717"/>
                  <a:gd name="T95" fmla="*/ 425 h 431"/>
                  <a:gd name="T96" fmla="*/ 359 w 717"/>
                  <a:gd name="T97" fmla="*/ 431 h 431"/>
                  <a:gd name="T98" fmla="*/ 430 w 717"/>
                  <a:gd name="T99" fmla="*/ 425 h 431"/>
                  <a:gd name="T100" fmla="*/ 496 w 717"/>
                  <a:gd name="T101" fmla="*/ 413 h 431"/>
                  <a:gd name="T102" fmla="*/ 562 w 717"/>
                  <a:gd name="T103" fmla="*/ 395 h 431"/>
                  <a:gd name="T104" fmla="*/ 610 w 717"/>
                  <a:gd name="T105" fmla="*/ 371 h 431"/>
                  <a:gd name="T106" fmla="*/ 657 w 717"/>
                  <a:gd name="T107" fmla="*/ 335 h 431"/>
                  <a:gd name="T108" fmla="*/ 687 w 717"/>
                  <a:gd name="T109" fmla="*/ 299 h 431"/>
                  <a:gd name="T110" fmla="*/ 711 w 717"/>
                  <a:gd name="T111" fmla="*/ 257 h 431"/>
                  <a:gd name="T112" fmla="*/ 717 w 717"/>
                  <a:gd name="T113" fmla="*/ 216 h 431"/>
                  <a:gd name="T114" fmla="*/ 717 w 717"/>
                  <a:gd name="T115" fmla="*/ 204 h 431"/>
                  <a:gd name="T116" fmla="*/ 711 w 717"/>
                  <a:gd name="T117" fmla="*/ 192 h 431"/>
                  <a:gd name="T118" fmla="*/ 687 w 717"/>
                  <a:gd name="T119" fmla="*/ 198 h 431"/>
                  <a:gd name="T120" fmla="*/ 693 w 717"/>
                  <a:gd name="T121" fmla="*/ 210 h 431"/>
                  <a:gd name="T122" fmla="*/ 693 w 717"/>
                  <a:gd name="T123" fmla="*/ 216 h 431"/>
                  <a:gd name="T124" fmla="*/ 693 w 717"/>
                  <a:gd name="T125" fmla="*/ 216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7" h="431">
                    <a:moveTo>
                      <a:pt x="693" y="216"/>
                    </a:moveTo>
                    <a:lnTo>
                      <a:pt x="687" y="257"/>
                    </a:lnTo>
                    <a:lnTo>
                      <a:pt x="669" y="293"/>
                    </a:lnTo>
                    <a:lnTo>
                      <a:pt x="633" y="329"/>
                    </a:lnTo>
                    <a:lnTo>
                      <a:pt x="598" y="359"/>
                    </a:lnTo>
                    <a:lnTo>
                      <a:pt x="544" y="383"/>
                    </a:lnTo>
                    <a:lnTo>
                      <a:pt x="490" y="401"/>
                    </a:lnTo>
                    <a:lnTo>
                      <a:pt x="424" y="413"/>
                    </a:lnTo>
                    <a:lnTo>
                      <a:pt x="359" y="419"/>
                    </a:lnTo>
                    <a:lnTo>
                      <a:pt x="293" y="413"/>
                    </a:lnTo>
                    <a:lnTo>
                      <a:pt x="227" y="401"/>
                    </a:lnTo>
                    <a:lnTo>
                      <a:pt x="173" y="383"/>
                    </a:lnTo>
                    <a:lnTo>
                      <a:pt x="119" y="359"/>
                    </a:lnTo>
                    <a:lnTo>
                      <a:pt x="84" y="329"/>
                    </a:lnTo>
                    <a:lnTo>
                      <a:pt x="48" y="293"/>
                    </a:lnTo>
                    <a:lnTo>
                      <a:pt x="30" y="257"/>
                    </a:lnTo>
                    <a:lnTo>
                      <a:pt x="24" y="216"/>
                    </a:lnTo>
                    <a:lnTo>
                      <a:pt x="30" y="174"/>
                    </a:lnTo>
                    <a:lnTo>
                      <a:pt x="48" y="138"/>
                    </a:lnTo>
                    <a:lnTo>
                      <a:pt x="84" y="102"/>
                    </a:lnTo>
                    <a:lnTo>
                      <a:pt x="119" y="72"/>
                    </a:lnTo>
                    <a:lnTo>
                      <a:pt x="173" y="48"/>
                    </a:lnTo>
                    <a:lnTo>
                      <a:pt x="227" y="30"/>
                    </a:lnTo>
                    <a:lnTo>
                      <a:pt x="293" y="18"/>
                    </a:lnTo>
                    <a:lnTo>
                      <a:pt x="359" y="12"/>
                    </a:lnTo>
                    <a:lnTo>
                      <a:pt x="418" y="18"/>
                    </a:lnTo>
                    <a:lnTo>
                      <a:pt x="478" y="30"/>
                    </a:lnTo>
                    <a:lnTo>
                      <a:pt x="532" y="48"/>
                    </a:lnTo>
                    <a:lnTo>
                      <a:pt x="580" y="66"/>
                    </a:lnTo>
                    <a:lnTo>
                      <a:pt x="586" y="48"/>
                    </a:lnTo>
                    <a:lnTo>
                      <a:pt x="478" y="12"/>
                    </a:lnTo>
                    <a:lnTo>
                      <a:pt x="418" y="6"/>
                    </a:lnTo>
                    <a:lnTo>
                      <a:pt x="359" y="0"/>
                    </a:lnTo>
                    <a:lnTo>
                      <a:pt x="287" y="6"/>
                    </a:lnTo>
                    <a:lnTo>
                      <a:pt x="221" y="18"/>
                    </a:lnTo>
                    <a:lnTo>
                      <a:pt x="161" y="36"/>
                    </a:lnTo>
                    <a:lnTo>
                      <a:pt x="107" y="66"/>
                    </a:lnTo>
                    <a:lnTo>
                      <a:pt x="60" y="96"/>
                    </a:lnTo>
                    <a:lnTo>
                      <a:pt x="30" y="132"/>
                    </a:lnTo>
                    <a:lnTo>
                      <a:pt x="6" y="174"/>
                    </a:lnTo>
                    <a:lnTo>
                      <a:pt x="0" y="216"/>
                    </a:lnTo>
                    <a:lnTo>
                      <a:pt x="6" y="257"/>
                    </a:lnTo>
                    <a:lnTo>
                      <a:pt x="30" y="299"/>
                    </a:lnTo>
                    <a:lnTo>
                      <a:pt x="60" y="335"/>
                    </a:lnTo>
                    <a:lnTo>
                      <a:pt x="107" y="371"/>
                    </a:lnTo>
                    <a:lnTo>
                      <a:pt x="161" y="395"/>
                    </a:lnTo>
                    <a:lnTo>
                      <a:pt x="221" y="413"/>
                    </a:lnTo>
                    <a:lnTo>
                      <a:pt x="287" y="425"/>
                    </a:lnTo>
                    <a:lnTo>
                      <a:pt x="359" y="431"/>
                    </a:lnTo>
                    <a:lnTo>
                      <a:pt x="430" y="425"/>
                    </a:lnTo>
                    <a:lnTo>
                      <a:pt x="496" y="413"/>
                    </a:lnTo>
                    <a:lnTo>
                      <a:pt x="562" y="395"/>
                    </a:lnTo>
                    <a:lnTo>
                      <a:pt x="610" y="371"/>
                    </a:lnTo>
                    <a:lnTo>
                      <a:pt x="657" y="335"/>
                    </a:lnTo>
                    <a:lnTo>
                      <a:pt x="687" y="299"/>
                    </a:lnTo>
                    <a:lnTo>
                      <a:pt x="711" y="257"/>
                    </a:lnTo>
                    <a:lnTo>
                      <a:pt x="717" y="216"/>
                    </a:lnTo>
                    <a:lnTo>
                      <a:pt x="717" y="204"/>
                    </a:lnTo>
                    <a:lnTo>
                      <a:pt x="711" y="192"/>
                    </a:lnTo>
                    <a:lnTo>
                      <a:pt x="687" y="198"/>
                    </a:lnTo>
                    <a:lnTo>
                      <a:pt x="693" y="210"/>
                    </a:lnTo>
                    <a:lnTo>
                      <a:pt x="693" y="216"/>
                    </a:lnTo>
                    <a:lnTo>
                      <a:pt x="693" y="216"/>
                    </a:lnTo>
                    <a:close/>
                  </a:path>
                </a:pathLst>
              </a:custGeom>
              <a:gradFill rotWithShape="0">
                <a:gsLst>
                  <a:gs pos="0">
                    <a:schemeClr val="accent1"/>
                  </a:gs>
                  <a:gs pos="100000">
                    <a:schemeClr val="accent1">
                      <a:gamma/>
                      <a:shade val="96863"/>
                      <a:invGamma/>
                    </a:schemeClr>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59" name="Freeform 43">
                <a:extLst>
                  <a:ext uri="{FF2B5EF4-FFF2-40B4-BE49-F238E27FC236}">
                    <a16:creationId xmlns:a16="http://schemas.microsoft.com/office/drawing/2014/main" id="{77882BAE-8F71-4760-AC21-D72E2C24FE19}"/>
                  </a:ext>
                </a:extLst>
              </p:cNvPr>
              <p:cNvSpPr>
                <a:spLocks/>
              </p:cNvSpPr>
              <p:nvPr/>
            </p:nvSpPr>
            <p:spPr bwMode="hidden">
              <a:xfrm>
                <a:off x="4349" y="3510"/>
                <a:ext cx="909" cy="533"/>
              </a:xfrm>
              <a:custGeom>
                <a:avLst/>
                <a:gdLst>
                  <a:gd name="T0" fmla="*/ 616 w 909"/>
                  <a:gd name="T1" fmla="*/ 0 h 533"/>
                  <a:gd name="T2" fmla="*/ 616 w 909"/>
                  <a:gd name="T3" fmla="*/ 18 h 533"/>
                  <a:gd name="T4" fmla="*/ 724 w 909"/>
                  <a:gd name="T5" fmla="*/ 60 h 533"/>
                  <a:gd name="T6" fmla="*/ 765 w 909"/>
                  <a:gd name="T7" fmla="*/ 84 h 533"/>
                  <a:gd name="T8" fmla="*/ 807 w 909"/>
                  <a:gd name="T9" fmla="*/ 114 h 533"/>
                  <a:gd name="T10" fmla="*/ 837 w 909"/>
                  <a:gd name="T11" fmla="*/ 144 h 533"/>
                  <a:gd name="T12" fmla="*/ 861 w 909"/>
                  <a:gd name="T13" fmla="*/ 180 h 533"/>
                  <a:gd name="T14" fmla="*/ 873 w 909"/>
                  <a:gd name="T15" fmla="*/ 216 h 533"/>
                  <a:gd name="T16" fmla="*/ 879 w 909"/>
                  <a:gd name="T17" fmla="*/ 258 h 533"/>
                  <a:gd name="T18" fmla="*/ 873 w 909"/>
                  <a:gd name="T19" fmla="*/ 311 h 533"/>
                  <a:gd name="T20" fmla="*/ 843 w 909"/>
                  <a:gd name="T21" fmla="*/ 359 h 533"/>
                  <a:gd name="T22" fmla="*/ 807 w 909"/>
                  <a:gd name="T23" fmla="*/ 401 h 533"/>
                  <a:gd name="T24" fmla="*/ 753 w 909"/>
                  <a:gd name="T25" fmla="*/ 443 h 533"/>
                  <a:gd name="T26" fmla="*/ 694 w 909"/>
                  <a:gd name="T27" fmla="*/ 473 h 533"/>
                  <a:gd name="T28" fmla="*/ 622 w 909"/>
                  <a:gd name="T29" fmla="*/ 497 h 533"/>
                  <a:gd name="T30" fmla="*/ 538 w 909"/>
                  <a:gd name="T31" fmla="*/ 509 h 533"/>
                  <a:gd name="T32" fmla="*/ 455 w 909"/>
                  <a:gd name="T33" fmla="*/ 515 h 533"/>
                  <a:gd name="T34" fmla="*/ 371 w 909"/>
                  <a:gd name="T35" fmla="*/ 509 h 533"/>
                  <a:gd name="T36" fmla="*/ 287 w 909"/>
                  <a:gd name="T37" fmla="*/ 497 h 533"/>
                  <a:gd name="T38" fmla="*/ 215 w 909"/>
                  <a:gd name="T39" fmla="*/ 473 h 533"/>
                  <a:gd name="T40" fmla="*/ 156 w 909"/>
                  <a:gd name="T41" fmla="*/ 443 h 533"/>
                  <a:gd name="T42" fmla="*/ 102 w 909"/>
                  <a:gd name="T43" fmla="*/ 401 h 533"/>
                  <a:gd name="T44" fmla="*/ 66 w 909"/>
                  <a:gd name="T45" fmla="*/ 359 h 533"/>
                  <a:gd name="T46" fmla="*/ 36 w 909"/>
                  <a:gd name="T47" fmla="*/ 311 h 533"/>
                  <a:gd name="T48" fmla="*/ 30 w 909"/>
                  <a:gd name="T49" fmla="*/ 258 h 533"/>
                  <a:gd name="T50" fmla="*/ 36 w 909"/>
                  <a:gd name="T51" fmla="*/ 222 h 533"/>
                  <a:gd name="T52" fmla="*/ 48 w 909"/>
                  <a:gd name="T53" fmla="*/ 186 h 533"/>
                  <a:gd name="T54" fmla="*/ 66 w 909"/>
                  <a:gd name="T55" fmla="*/ 156 h 533"/>
                  <a:gd name="T56" fmla="*/ 90 w 909"/>
                  <a:gd name="T57" fmla="*/ 126 h 533"/>
                  <a:gd name="T58" fmla="*/ 66 w 909"/>
                  <a:gd name="T59" fmla="*/ 114 h 533"/>
                  <a:gd name="T60" fmla="*/ 36 w 909"/>
                  <a:gd name="T61" fmla="*/ 144 h 533"/>
                  <a:gd name="T62" fmla="*/ 18 w 909"/>
                  <a:gd name="T63" fmla="*/ 180 h 533"/>
                  <a:gd name="T64" fmla="*/ 6 w 909"/>
                  <a:gd name="T65" fmla="*/ 216 h 533"/>
                  <a:gd name="T66" fmla="*/ 0 w 909"/>
                  <a:gd name="T67" fmla="*/ 258 h 533"/>
                  <a:gd name="T68" fmla="*/ 12 w 909"/>
                  <a:gd name="T69" fmla="*/ 311 h 533"/>
                  <a:gd name="T70" fmla="*/ 36 w 909"/>
                  <a:gd name="T71" fmla="*/ 365 h 533"/>
                  <a:gd name="T72" fmla="*/ 78 w 909"/>
                  <a:gd name="T73" fmla="*/ 413 h 533"/>
                  <a:gd name="T74" fmla="*/ 132 w 909"/>
                  <a:gd name="T75" fmla="*/ 449 h 533"/>
                  <a:gd name="T76" fmla="*/ 203 w 909"/>
                  <a:gd name="T77" fmla="*/ 485 h 533"/>
                  <a:gd name="T78" fmla="*/ 275 w 909"/>
                  <a:gd name="T79" fmla="*/ 509 h 533"/>
                  <a:gd name="T80" fmla="*/ 365 w 909"/>
                  <a:gd name="T81" fmla="*/ 527 h 533"/>
                  <a:gd name="T82" fmla="*/ 455 w 909"/>
                  <a:gd name="T83" fmla="*/ 533 h 533"/>
                  <a:gd name="T84" fmla="*/ 544 w 909"/>
                  <a:gd name="T85" fmla="*/ 527 h 533"/>
                  <a:gd name="T86" fmla="*/ 634 w 909"/>
                  <a:gd name="T87" fmla="*/ 509 h 533"/>
                  <a:gd name="T88" fmla="*/ 712 w 909"/>
                  <a:gd name="T89" fmla="*/ 485 h 533"/>
                  <a:gd name="T90" fmla="*/ 777 w 909"/>
                  <a:gd name="T91" fmla="*/ 449 h 533"/>
                  <a:gd name="T92" fmla="*/ 831 w 909"/>
                  <a:gd name="T93" fmla="*/ 413 h 533"/>
                  <a:gd name="T94" fmla="*/ 873 w 909"/>
                  <a:gd name="T95" fmla="*/ 365 h 533"/>
                  <a:gd name="T96" fmla="*/ 897 w 909"/>
                  <a:gd name="T97" fmla="*/ 311 h 533"/>
                  <a:gd name="T98" fmla="*/ 909 w 909"/>
                  <a:gd name="T99" fmla="*/ 258 h 533"/>
                  <a:gd name="T100" fmla="*/ 903 w 909"/>
                  <a:gd name="T101" fmla="*/ 216 h 533"/>
                  <a:gd name="T102" fmla="*/ 885 w 909"/>
                  <a:gd name="T103" fmla="*/ 174 h 533"/>
                  <a:gd name="T104" fmla="*/ 861 w 909"/>
                  <a:gd name="T105" fmla="*/ 132 h 533"/>
                  <a:gd name="T106" fmla="*/ 825 w 909"/>
                  <a:gd name="T107" fmla="*/ 102 h 533"/>
                  <a:gd name="T108" fmla="*/ 783 w 909"/>
                  <a:gd name="T109" fmla="*/ 66 h 533"/>
                  <a:gd name="T110" fmla="*/ 735 w 909"/>
                  <a:gd name="T111" fmla="*/ 42 h 533"/>
                  <a:gd name="T112" fmla="*/ 616 w 909"/>
                  <a:gd name="T113" fmla="*/ 0 h 533"/>
                  <a:gd name="T114" fmla="*/ 616 w 909"/>
                  <a:gd name="T115"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09" h="533">
                    <a:moveTo>
                      <a:pt x="616" y="0"/>
                    </a:moveTo>
                    <a:lnTo>
                      <a:pt x="616" y="18"/>
                    </a:lnTo>
                    <a:lnTo>
                      <a:pt x="724" y="60"/>
                    </a:lnTo>
                    <a:lnTo>
                      <a:pt x="765" y="84"/>
                    </a:lnTo>
                    <a:lnTo>
                      <a:pt x="807" y="114"/>
                    </a:lnTo>
                    <a:lnTo>
                      <a:pt x="837" y="144"/>
                    </a:lnTo>
                    <a:lnTo>
                      <a:pt x="861" y="180"/>
                    </a:lnTo>
                    <a:lnTo>
                      <a:pt x="873" y="216"/>
                    </a:lnTo>
                    <a:lnTo>
                      <a:pt x="879" y="258"/>
                    </a:lnTo>
                    <a:lnTo>
                      <a:pt x="873" y="311"/>
                    </a:lnTo>
                    <a:lnTo>
                      <a:pt x="843" y="359"/>
                    </a:lnTo>
                    <a:lnTo>
                      <a:pt x="807" y="401"/>
                    </a:lnTo>
                    <a:lnTo>
                      <a:pt x="753" y="443"/>
                    </a:lnTo>
                    <a:lnTo>
                      <a:pt x="694" y="473"/>
                    </a:lnTo>
                    <a:lnTo>
                      <a:pt x="622" y="497"/>
                    </a:lnTo>
                    <a:lnTo>
                      <a:pt x="538" y="509"/>
                    </a:lnTo>
                    <a:lnTo>
                      <a:pt x="455" y="515"/>
                    </a:lnTo>
                    <a:lnTo>
                      <a:pt x="371" y="509"/>
                    </a:lnTo>
                    <a:lnTo>
                      <a:pt x="287" y="497"/>
                    </a:lnTo>
                    <a:lnTo>
                      <a:pt x="215" y="473"/>
                    </a:lnTo>
                    <a:lnTo>
                      <a:pt x="156" y="443"/>
                    </a:lnTo>
                    <a:lnTo>
                      <a:pt x="102" y="401"/>
                    </a:lnTo>
                    <a:lnTo>
                      <a:pt x="66" y="359"/>
                    </a:lnTo>
                    <a:lnTo>
                      <a:pt x="36" y="311"/>
                    </a:lnTo>
                    <a:lnTo>
                      <a:pt x="30" y="258"/>
                    </a:lnTo>
                    <a:lnTo>
                      <a:pt x="36" y="222"/>
                    </a:lnTo>
                    <a:lnTo>
                      <a:pt x="48" y="186"/>
                    </a:lnTo>
                    <a:lnTo>
                      <a:pt x="66" y="156"/>
                    </a:lnTo>
                    <a:lnTo>
                      <a:pt x="90" y="126"/>
                    </a:lnTo>
                    <a:lnTo>
                      <a:pt x="66" y="114"/>
                    </a:lnTo>
                    <a:lnTo>
                      <a:pt x="36" y="144"/>
                    </a:lnTo>
                    <a:lnTo>
                      <a:pt x="18" y="180"/>
                    </a:lnTo>
                    <a:lnTo>
                      <a:pt x="6" y="216"/>
                    </a:lnTo>
                    <a:lnTo>
                      <a:pt x="0" y="258"/>
                    </a:lnTo>
                    <a:lnTo>
                      <a:pt x="12" y="311"/>
                    </a:lnTo>
                    <a:lnTo>
                      <a:pt x="36" y="365"/>
                    </a:lnTo>
                    <a:lnTo>
                      <a:pt x="78" y="413"/>
                    </a:lnTo>
                    <a:lnTo>
                      <a:pt x="132" y="449"/>
                    </a:lnTo>
                    <a:lnTo>
                      <a:pt x="203" y="485"/>
                    </a:lnTo>
                    <a:lnTo>
                      <a:pt x="275" y="509"/>
                    </a:lnTo>
                    <a:lnTo>
                      <a:pt x="365" y="527"/>
                    </a:lnTo>
                    <a:lnTo>
                      <a:pt x="455" y="533"/>
                    </a:lnTo>
                    <a:lnTo>
                      <a:pt x="544" y="527"/>
                    </a:lnTo>
                    <a:lnTo>
                      <a:pt x="634" y="509"/>
                    </a:lnTo>
                    <a:lnTo>
                      <a:pt x="712" y="485"/>
                    </a:lnTo>
                    <a:lnTo>
                      <a:pt x="777" y="449"/>
                    </a:lnTo>
                    <a:lnTo>
                      <a:pt x="831" y="413"/>
                    </a:lnTo>
                    <a:lnTo>
                      <a:pt x="873" y="365"/>
                    </a:lnTo>
                    <a:lnTo>
                      <a:pt x="897" y="311"/>
                    </a:lnTo>
                    <a:lnTo>
                      <a:pt x="909" y="258"/>
                    </a:lnTo>
                    <a:lnTo>
                      <a:pt x="903" y="216"/>
                    </a:lnTo>
                    <a:lnTo>
                      <a:pt x="885" y="174"/>
                    </a:lnTo>
                    <a:lnTo>
                      <a:pt x="861" y="132"/>
                    </a:lnTo>
                    <a:lnTo>
                      <a:pt x="825" y="102"/>
                    </a:lnTo>
                    <a:lnTo>
                      <a:pt x="783" y="66"/>
                    </a:lnTo>
                    <a:lnTo>
                      <a:pt x="735" y="42"/>
                    </a:lnTo>
                    <a:lnTo>
                      <a:pt x="616" y="0"/>
                    </a:lnTo>
                    <a:lnTo>
                      <a:pt x="616" y="0"/>
                    </a:lnTo>
                    <a:close/>
                  </a:path>
                </a:pathLst>
              </a:custGeom>
              <a:gradFill rotWithShape="0">
                <a:gsLst>
                  <a:gs pos="0">
                    <a:schemeClr val="accent1">
                      <a:gamma/>
                      <a:tint val="96863"/>
                      <a:invGamma/>
                    </a:schemeClr>
                  </a:gs>
                  <a:gs pos="100000">
                    <a:schemeClr val="accent1"/>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60" name="Freeform 44">
                <a:extLst>
                  <a:ext uri="{FF2B5EF4-FFF2-40B4-BE49-F238E27FC236}">
                    <a16:creationId xmlns:a16="http://schemas.microsoft.com/office/drawing/2014/main" id="{F4C83EF2-BFBB-4AC1-9BF3-1613D9C0FC82}"/>
                  </a:ext>
                </a:extLst>
              </p:cNvPr>
              <p:cNvSpPr>
                <a:spLocks/>
              </p:cNvSpPr>
              <p:nvPr/>
            </p:nvSpPr>
            <p:spPr bwMode="hidden">
              <a:xfrm>
                <a:off x="4564" y="3492"/>
                <a:ext cx="365" cy="66"/>
              </a:xfrm>
              <a:custGeom>
                <a:avLst/>
                <a:gdLst>
                  <a:gd name="T0" fmla="*/ 240 w 365"/>
                  <a:gd name="T1" fmla="*/ 18 h 66"/>
                  <a:gd name="T2" fmla="*/ 299 w 365"/>
                  <a:gd name="T3" fmla="*/ 24 h 66"/>
                  <a:gd name="T4" fmla="*/ 359 w 365"/>
                  <a:gd name="T5" fmla="*/ 30 h 66"/>
                  <a:gd name="T6" fmla="*/ 365 w 365"/>
                  <a:gd name="T7" fmla="*/ 12 h 66"/>
                  <a:gd name="T8" fmla="*/ 305 w 365"/>
                  <a:gd name="T9" fmla="*/ 6 h 66"/>
                  <a:gd name="T10" fmla="*/ 240 w 365"/>
                  <a:gd name="T11" fmla="*/ 0 h 66"/>
                  <a:gd name="T12" fmla="*/ 174 w 365"/>
                  <a:gd name="T13" fmla="*/ 6 h 66"/>
                  <a:gd name="T14" fmla="*/ 114 w 365"/>
                  <a:gd name="T15" fmla="*/ 12 h 66"/>
                  <a:gd name="T16" fmla="*/ 0 w 365"/>
                  <a:gd name="T17" fmla="*/ 42 h 66"/>
                  <a:gd name="T18" fmla="*/ 0 w 365"/>
                  <a:gd name="T19" fmla="*/ 66 h 66"/>
                  <a:gd name="T20" fmla="*/ 54 w 365"/>
                  <a:gd name="T21" fmla="*/ 48 h 66"/>
                  <a:gd name="T22" fmla="*/ 114 w 365"/>
                  <a:gd name="T23" fmla="*/ 30 h 66"/>
                  <a:gd name="T24" fmla="*/ 174 w 365"/>
                  <a:gd name="T25" fmla="*/ 24 h 66"/>
                  <a:gd name="T26" fmla="*/ 240 w 365"/>
                  <a:gd name="T27" fmla="*/ 18 h 66"/>
                  <a:gd name="T28" fmla="*/ 240 w 365"/>
                  <a:gd name="T29" fmla="*/ 18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5" h="66">
                    <a:moveTo>
                      <a:pt x="240" y="18"/>
                    </a:moveTo>
                    <a:lnTo>
                      <a:pt x="299" y="24"/>
                    </a:lnTo>
                    <a:lnTo>
                      <a:pt x="359" y="30"/>
                    </a:lnTo>
                    <a:lnTo>
                      <a:pt x="365" y="12"/>
                    </a:lnTo>
                    <a:lnTo>
                      <a:pt x="305" y="6"/>
                    </a:lnTo>
                    <a:lnTo>
                      <a:pt x="240" y="0"/>
                    </a:lnTo>
                    <a:lnTo>
                      <a:pt x="174" y="6"/>
                    </a:lnTo>
                    <a:lnTo>
                      <a:pt x="114" y="12"/>
                    </a:lnTo>
                    <a:lnTo>
                      <a:pt x="0" y="42"/>
                    </a:lnTo>
                    <a:lnTo>
                      <a:pt x="0" y="66"/>
                    </a:lnTo>
                    <a:lnTo>
                      <a:pt x="54" y="48"/>
                    </a:lnTo>
                    <a:lnTo>
                      <a:pt x="114" y="30"/>
                    </a:lnTo>
                    <a:lnTo>
                      <a:pt x="174" y="24"/>
                    </a:lnTo>
                    <a:lnTo>
                      <a:pt x="240" y="18"/>
                    </a:lnTo>
                    <a:lnTo>
                      <a:pt x="240"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11661" name="Freeform 45">
                <a:extLst>
                  <a:ext uri="{FF2B5EF4-FFF2-40B4-BE49-F238E27FC236}">
                    <a16:creationId xmlns:a16="http://schemas.microsoft.com/office/drawing/2014/main" id="{3F115534-7AAA-4BEE-96EF-BE1630BAF969}"/>
                  </a:ext>
                </a:extLst>
              </p:cNvPr>
              <p:cNvSpPr>
                <a:spLocks/>
              </p:cNvSpPr>
              <p:nvPr/>
            </p:nvSpPr>
            <p:spPr bwMode="hidden">
              <a:xfrm>
                <a:off x="4463" y="3558"/>
                <a:ext cx="66" cy="48"/>
              </a:xfrm>
              <a:custGeom>
                <a:avLst/>
                <a:gdLst>
                  <a:gd name="T0" fmla="*/ 66 w 66"/>
                  <a:gd name="T1" fmla="*/ 18 h 48"/>
                  <a:gd name="T2" fmla="*/ 48 w 66"/>
                  <a:gd name="T3" fmla="*/ 0 h 48"/>
                  <a:gd name="T4" fmla="*/ 24 w 66"/>
                  <a:gd name="T5" fmla="*/ 12 h 48"/>
                  <a:gd name="T6" fmla="*/ 0 w 66"/>
                  <a:gd name="T7" fmla="*/ 30 h 48"/>
                  <a:gd name="T8" fmla="*/ 12 w 66"/>
                  <a:gd name="T9" fmla="*/ 48 h 48"/>
                  <a:gd name="T10" fmla="*/ 42 w 66"/>
                  <a:gd name="T11" fmla="*/ 30 h 48"/>
                  <a:gd name="T12" fmla="*/ 66 w 66"/>
                  <a:gd name="T13" fmla="*/ 18 h 48"/>
                  <a:gd name="T14" fmla="*/ 66 w 66"/>
                  <a:gd name="T15" fmla="*/ 18 h 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48">
                    <a:moveTo>
                      <a:pt x="66" y="18"/>
                    </a:moveTo>
                    <a:lnTo>
                      <a:pt x="48" y="0"/>
                    </a:lnTo>
                    <a:lnTo>
                      <a:pt x="24" y="12"/>
                    </a:lnTo>
                    <a:lnTo>
                      <a:pt x="0" y="30"/>
                    </a:lnTo>
                    <a:lnTo>
                      <a:pt x="12" y="48"/>
                    </a:lnTo>
                    <a:lnTo>
                      <a:pt x="42" y="30"/>
                    </a:lnTo>
                    <a:lnTo>
                      <a:pt x="66" y="18"/>
                    </a:lnTo>
                    <a:lnTo>
                      <a:pt x="66" y="18"/>
                    </a:lnTo>
                    <a:close/>
                  </a:path>
                </a:pathLst>
              </a:custGeom>
              <a:gradFill rotWithShape="0">
                <a:gsLst>
                  <a:gs pos="0">
                    <a:schemeClr val="accent1">
                      <a:gamma/>
                      <a:tint val="96863"/>
                      <a:invGamma/>
                    </a:schemeClr>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defRPr/>
                </a:pPr>
                <a:endParaRPr lang="en-TT" sz="1800"/>
              </a:p>
            </p:txBody>
          </p:sp>
          <p:sp>
            <p:nvSpPr>
              <p:cNvPr id="1067" name="Freeform 46">
                <a:extLst>
                  <a:ext uri="{FF2B5EF4-FFF2-40B4-BE49-F238E27FC236}">
                    <a16:creationId xmlns:a16="http://schemas.microsoft.com/office/drawing/2014/main" id="{D330A234-AEC3-418F-9307-71161262E576}"/>
                  </a:ext>
                </a:extLst>
              </p:cNvPr>
              <p:cNvSpPr>
                <a:spLocks/>
              </p:cNvSpPr>
              <p:nvPr/>
            </p:nvSpPr>
            <p:spPr bwMode="hidden">
              <a:xfrm>
                <a:off x="5280" y="3186"/>
                <a:ext cx="383" cy="96"/>
              </a:xfrm>
              <a:custGeom>
                <a:avLst/>
                <a:gdLst>
                  <a:gd name="T0" fmla="*/ 212 w 382"/>
                  <a:gd name="T1" fmla="*/ 96 h 96"/>
                  <a:gd name="T2" fmla="*/ 143 w 382"/>
                  <a:gd name="T3" fmla="*/ 90 h 96"/>
                  <a:gd name="T4" fmla="*/ 83 w 382"/>
                  <a:gd name="T5" fmla="*/ 66 h 96"/>
                  <a:gd name="T6" fmla="*/ 35 w 382"/>
                  <a:gd name="T7" fmla="*/ 36 h 96"/>
                  <a:gd name="T8" fmla="*/ 6 w 382"/>
                  <a:gd name="T9" fmla="*/ 0 h 96"/>
                  <a:gd name="T10" fmla="*/ 0 w 382"/>
                  <a:gd name="T11" fmla="*/ 6 h 96"/>
                  <a:gd name="T12" fmla="*/ 29 w 382"/>
                  <a:gd name="T13" fmla="*/ 42 h 96"/>
                  <a:gd name="T14" fmla="*/ 77 w 382"/>
                  <a:gd name="T15" fmla="*/ 72 h 96"/>
                  <a:gd name="T16" fmla="*/ 137 w 382"/>
                  <a:gd name="T17" fmla="*/ 90 h 96"/>
                  <a:gd name="T18" fmla="*/ 212 w 382"/>
                  <a:gd name="T19" fmla="*/ 96 h 96"/>
                  <a:gd name="T20" fmla="*/ 266 w 382"/>
                  <a:gd name="T21" fmla="*/ 90 h 96"/>
                  <a:gd name="T22" fmla="*/ 314 w 382"/>
                  <a:gd name="T23" fmla="*/ 84 h 96"/>
                  <a:gd name="T24" fmla="*/ 355 w 382"/>
                  <a:gd name="T25" fmla="*/ 66 h 96"/>
                  <a:gd name="T26" fmla="*/ 385 w 382"/>
                  <a:gd name="T27" fmla="*/ 42 h 96"/>
                  <a:gd name="T28" fmla="*/ 379 w 382"/>
                  <a:gd name="T29" fmla="*/ 42 h 96"/>
                  <a:gd name="T30" fmla="*/ 349 w 382"/>
                  <a:gd name="T31" fmla="*/ 66 h 96"/>
                  <a:gd name="T32" fmla="*/ 308 w 382"/>
                  <a:gd name="T33" fmla="*/ 78 h 96"/>
                  <a:gd name="T34" fmla="*/ 266 w 382"/>
                  <a:gd name="T35" fmla="*/ 90 h 96"/>
                  <a:gd name="T36" fmla="*/ 212 w 382"/>
                  <a:gd name="T37" fmla="*/ 96 h 96"/>
                  <a:gd name="T38" fmla="*/ 212 w 382"/>
                  <a:gd name="T39" fmla="*/ 96 h 9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382" h="96">
                    <a:moveTo>
                      <a:pt x="209" y="96"/>
                    </a:moveTo>
                    <a:lnTo>
                      <a:pt x="143" y="90"/>
                    </a:lnTo>
                    <a:lnTo>
                      <a:pt x="83" y="66"/>
                    </a:lnTo>
                    <a:lnTo>
                      <a:pt x="35" y="36"/>
                    </a:lnTo>
                    <a:lnTo>
                      <a:pt x="6" y="0"/>
                    </a:lnTo>
                    <a:lnTo>
                      <a:pt x="0" y="6"/>
                    </a:lnTo>
                    <a:lnTo>
                      <a:pt x="29" y="42"/>
                    </a:lnTo>
                    <a:lnTo>
                      <a:pt x="77" y="72"/>
                    </a:lnTo>
                    <a:lnTo>
                      <a:pt x="137" y="90"/>
                    </a:lnTo>
                    <a:lnTo>
                      <a:pt x="209" y="96"/>
                    </a:lnTo>
                    <a:lnTo>
                      <a:pt x="263" y="90"/>
                    </a:lnTo>
                    <a:lnTo>
                      <a:pt x="311" y="84"/>
                    </a:lnTo>
                    <a:lnTo>
                      <a:pt x="352" y="66"/>
                    </a:lnTo>
                    <a:lnTo>
                      <a:pt x="382" y="42"/>
                    </a:lnTo>
                    <a:lnTo>
                      <a:pt x="376" y="42"/>
                    </a:lnTo>
                    <a:lnTo>
                      <a:pt x="346" y="66"/>
                    </a:lnTo>
                    <a:lnTo>
                      <a:pt x="305" y="78"/>
                    </a:lnTo>
                    <a:lnTo>
                      <a:pt x="263" y="90"/>
                    </a:lnTo>
                    <a:lnTo>
                      <a:pt x="209" y="96"/>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68" name="Freeform 47">
                <a:extLst>
                  <a:ext uri="{FF2B5EF4-FFF2-40B4-BE49-F238E27FC236}">
                    <a16:creationId xmlns:a16="http://schemas.microsoft.com/office/drawing/2014/main" id="{C588009A-7FA4-46E0-8D53-3E8C41DFD9AE}"/>
                  </a:ext>
                </a:extLst>
              </p:cNvPr>
              <p:cNvSpPr>
                <a:spLocks/>
              </p:cNvSpPr>
              <p:nvPr/>
            </p:nvSpPr>
            <p:spPr bwMode="hidden">
              <a:xfrm>
                <a:off x="5315" y="3024"/>
                <a:ext cx="258" cy="54"/>
              </a:xfrm>
              <a:custGeom>
                <a:avLst/>
                <a:gdLst>
                  <a:gd name="T0" fmla="*/ 174 w 258"/>
                  <a:gd name="T1" fmla="*/ 0 h 54"/>
                  <a:gd name="T2" fmla="*/ 216 w 258"/>
                  <a:gd name="T3" fmla="*/ 6 h 54"/>
                  <a:gd name="T4" fmla="*/ 258 w 258"/>
                  <a:gd name="T5" fmla="*/ 12 h 54"/>
                  <a:gd name="T6" fmla="*/ 252 w 258"/>
                  <a:gd name="T7" fmla="*/ 6 h 54"/>
                  <a:gd name="T8" fmla="*/ 216 w 258"/>
                  <a:gd name="T9" fmla="*/ 0 h 54"/>
                  <a:gd name="T10" fmla="*/ 174 w 258"/>
                  <a:gd name="T11" fmla="*/ 0 h 54"/>
                  <a:gd name="T12" fmla="*/ 120 w 258"/>
                  <a:gd name="T13" fmla="*/ 6 h 54"/>
                  <a:gd name="T14" fmla="*/ 78 w 258"/>
                  <a:gd name="T15" fmla="*/ 12 h 54"/>
                  <a:gd name="T16" fmla="*/ 36 w 258"/>
                  <a:gd name="T17" fmla="*/ 30 h 54"/>
                  <a:gd name="T18" fmla="*/ 0 w 258"/>
                  <a:gd name="T19" fmla="*/ 48 h 54"/>
                  <a:gd name="T20" fmla="*/ 6 w 258"/>
                  <a:gd name="T21" fmla="*/ 54 h 54"/>
                  <a:gd name="T22" fmla="*/ 36 w 258"/>
                  <a:gd name="T23" fmla="*/ 36 h 54"/>
                  <a:gd name="T24" fmla="*/ 78 w 258"/>
                  <a:gd name="T25" fmla="*/ 18 h 54"/>
                  <a:gd name="T26" fmla="*/ 120 w 258"/>
                  <a:gd name="T27" fmla="*/ 6 h 54"/>
                  <a:gd name="T28" fmla="*/ 174 w 258"/>
                  <a:gd name="T29" fmla="*/ 0 h 54"/>
                  <a:gd name="T30" fmla="*/ 174 w 258"/>
                  <a:gd name="T31" fmla="*/ 0 h 54"/>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258" h="54">
                    <a:moveTo>
                      <a:pt x="174" y="0"/>
                    </a:moveTo>
                    <a:lnTo>
                      <a:pt x="216" y="6"/>
                    </a:lnTo>
                    <a:lnTo>
                      <a:pt x="258" y="12"/>
                    </a:lnTo>
                    <a:lnTo>
                      <a:pt x="252" y="6"/>
                    </a:lnTo>
                    <a:lnTo>
                      <a:pt x="216" y="0"/>
                    </a:lnTo>
                    <a:lnTo>
                      <a:pt x="174" y="0"/>
                    </a:lnTo>
                    <a:lnTo>
                      <a:pt x="120" y="6"/>
                    </a:lnTo>
                    <a:lnTo>
                      <a:pt x="78" y="12"/>
                    </a:lnTo>
                    <a:lnTo>
                      <a:pt x="36" y="30"/>
                    </a:lnTo>
                    <a:lnTo>
                      <a:pt x="0" y="48"/>
                    </a:lnTo>
                    <a:lnTo>
                      <a:pt x="6" y="54"/>
                    </a:lnTo>
                    <a:lnTo>
                      <a:pt x="36" y="36"/>
                    </a:lnTo>
                    <a:lnTo>
                      <a:pt x="78" y="18"/>
                    </a:lnTo>
                    <a:lnTo>
                      <a:pt x="120" y="6"/>
                    </a:lnTo>
                    <a:lnTo>
                      <a:pt x="174" y="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69" name="Freeform 48">
                <a:extLst>
                  <a:ext uri="{FF2B5EF4-FFF2-40B4-BE49-F238E27FC236}">
                    <a16:creationId xmlns:a16="http://schemas.microsoft.com/office/drawing/2014/main" id="{491848C1-9C0C-4D69-8C9F-5B7D04EBF130}"/>
                  </a:ext>
                </a:extLst>
              </p:cNvPr>
              <p:cNvSpPr>
                <a:spLocks/>
              </p:cNvSpPr>
              <p:nvPr/>
            </p:nvSpPr>
            <p:spPr bwMode="hidden">
              <a:xfrm>
                <a:off x="5645" y="3066"/>
                <a:ext cx="60" cy="156"/>
              </a:xfrm>
              <a:custGeom>
                <a:avLst/>
                <a:gdLst>
                  <a:gd name="T0" fmla="*/ 54 w 60"/>
                  <a:gd name="T1" fmla="*/ 90 h 156"/>
                  <a:gd name="T2" fmla="*/ 48 w 60"/>
                  <a:gd name="T3" fmla="*/ 126 h 156"/>
                  <a:gd name="T4" fmla="*/ 24 w 60"/>
                  <a:gd name="T5" fmla="*/ 156 h 156"/>
                  <a:gd name="T6" fmla="*/ 30 w 60"/>
                  <a:gd name="T7" fmla="*/ 156 h 156"/>
                  <a:gd name="T8" fmla="*/ 54 w 60"/>
                  <a:gd name="T9" fmla="*/ 126 h 156"/>
                  <a:gd name="T10" fmla="*/ 60 w 60"/>
                  <a:gd name="T11" fmla="*/ 90 h 156"/>
                  <a:gd name="T12" fmla="*/ 54 w 60"/>
                  <a:gd name="T13" fmla="*/ 66 h 156"/>
                  <a:gd name="T14" fmla="*/ 48 w 60"/>
                  <a:gd name="T15" fmla="*/ 42 h 156"/>
                  <a:gd name="T16" fmla="*/ 30 w 60"/>
                  <a:gd name="T17" fmla="*/ 18 h 156"/>
                  <a:gd name="T18" fmla="*/ 6 w 60"/>
                  <a:gd name="T19" fmla="*/ 0 h 156"/>
                  <a:gd name="T20" fmla="*/ 0 w 60"/>
                  <a:gd name="T21" fmla="*/ 6 h 156"/>
                  <a:gd name="T22" fmla="*/ 24 w 60"/>
                  <a:gd name="T23" fmla="*/ 24 h 156"/>
                  <a:gd name="T24" fmla="*/ 42 w 60"/>
                  <a:gd name="T25" fmla="*/ 42 h 156"/>
                  <a:gd name="T26" fmla="*/ 48 w 60"/>
                  <a:gd name="T27" fmla="*/ 66 h 156"/>
                  <a:gd name="T28" fmla="*/ 54 w 60"/>
                  <a:gd name="T29" fmla="*/ 90 h 156"/>
                  <a:gd name="T30" fmla="*/ 54 w 60"/>
                  <a:gd name="T31" fmla="*/ 90 h 15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60" h="156">
                    <a:moveTo>
                      <a:pt x="54" y="90"/>
                    </a:moveTo>
                    <a:lnTo>
                      <a:pt x="48" y="126"/>
                    </a:lnTo>
                    <a:lnTo>
                      <a:pt x="24" y="156"/>
                    </a:lnTo>
                    <a:lnTo>
                      <a:pt x="30" y="156"/>
                    </a:lnTo>
                    <a:lnTo>
                      <a:pt x="54" y="126"/>
                    </a:lnTo>
                    <a:lnTo>
                      <a:pt x="60" y="90"/>
                    </a:lnTo>
                    <a:lnTo>
                      <a:pt x="54" y="66"/>
                    </a:lnTo>
                    <a:lnTo>
                      <a:pt x="48" y="42"/>
                    </a:lnTo>
                    <a:lnTo>
                      <a:pt x="30" y="18"/>
                    </a:lnTo>
                    <a:lnTo>
                      <a:pt x="6" y="0"/>
                    </a:lnTo>
                    <a:lnTo>
                      <a:pt x="0" y="6"/>
                    </a:lnTo>
                    <a:lnTo>
                      <a:pt x="24" y="24"/>
                    </a:lnTo>
                    <a:lnTo>
                      <a:pt x="42" y="42"/>
                    </a:lnTo>
                    <a:lnTo>
                      <a:pt x="48" y="66"/>
                    </a:lnTo>
                    <a:lnTo>
                      <a:pt x="54" y="9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0" name="Freeform 49">
                <a:extLst>
                  <a:ext uri="{FF2B5EF4-FFF2-40B4-BE49-F238E27FC236}">
                    <a16:creationId xmlns:a16="http://schemas.microsoft.com/office/drawing/2014/main" id="{443A9D3C-0B02-4EEF-A945-FB65E70DF7CD}"/>
                  </a:ext>
                </a:extLst>
              </p:cNvPr>
              <p:cNvSpPr>
                <a:spLocks/>
              </p:cNvSpPr>
              <p:nvPr/>
            </p:nvSpPr>
            <p:spPr bwMode="hidden">
              <a:xfrm>
                <a:off x="5375" y="3246"/>
                <a:ext cx="192" cy="18"/>
              </a:xfrm>
              <a:custGeom>
                <a:avLst/>
                <a:gdLst>
                  <a:gd name="T0" fmla="*/ 114 w 192"/>
                  <a:gd name="T1" fmla="*/ 12 h 18"/>
                  <a:gd name="T2" fmla="*/ 72 w 192"/>
                  <a:gd name="T3" fmla="*/ 6 h 18"/>
                  <a:gd name="T4" fmla="*/ 30 w 192"/>
                  <a:gd name="T5" fmla="*/ 0 h 18"/>
                  <a:gd name="T6" fmla="*/ 0 w 192"/>
                  <a:gd name="T7" fmla="*/ 0 h 18"/>
                  <a:gd name="T8" fmla="*/ 54 w 192"/>
                  <a:gd name="T9" fmla="*/ 12 h 18"/>
                  <a:gd name="T10" fmla="*/ 114 w 192"/>
                  <a:gd name="T11" fmla="*/ 18 h 18"/>
                  <a:gd name="T12" fmla="*/ 156 w 192"/>
                  <a:gd name="T13" fmla="*/ 18 h 18"/>
                  <a:gd name="T14" fmla="*/ 192 w 192"/>
                  <a:gd name="T15" fmla="*/ 12 h 18"/>
                  <a:gd name="T16" fmla="*/ 186 w 192"/>
                  <a:gd name="T17" fmla="*/ 0 h 18"/>
                  <a:gd name="T18" fmla="*/ 150 w 192"/>
                  <a:gd name="T19" fmla="*/ 6 h 18"/>
                  <a:gd name="T20" fmla="*/ 114 w 192"/>
                  <a:gd name="T21" fmla="*/ 12 h 18"/>
                  <a:gd name="T22" fmla="*/ 114 w 192"/>
                  <a:gd name="T23" fmla="*/ 12 h 1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92" h="18">
                    <a:moveTo>
                      <a:pt x="114" y="12"/>
                    </a:moveTo>
                    <a:lnTo>
                      <a:pt x="72" y="6"/>
                    </a:lnTo>
                    <a:lnTo>
                      <a:pt x="30" y="0"/>
                    </a:lnTo>
                    <a:lnTo>
                      <a:pt x="0" y="0"/>
                    </a:lnTo>
                    <a:lnTo>
                      <a:pt x="54" y="12"/>
                    </a:lnTo>
                    <a:lnTo>
                      <a:pt x="114" y="18"/>
                    </a:lnTo>
                    <a:lnTo>
                      <a:pt x="156" y="18"/>
                    </a:lnTo>
                    <a:lnTo>
                      <a:pt x="192" y="12"/>
                    </a:lnTo>
                    <a:lnTo>
                      <a:pt x="186" y="0"/>
                    </a:lnTo>
                    <a:lnTo>
                      <a:pt x="150" y="6"/>
                    </a:lnTo>
                    <a:lnTo>
                      <a:pt x="114" y="12"/>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1" name="Freeform 50">
                <a:extLst>
                  <a:ext uri="{FF2B5EF4-FFF2-40B4-BE49-F238E27FC236}">
                    <a16:creationId xmlns:a16="http://schemas.microsoft.com/office/drawing/2014/main" id="{3088C8DE-DB00-4A8C-B836-54102A52F6D5}"/>
                  </a:ext>
                </a:extLst>
              </p:cNvPr>
              <p:cNvSpPr>
                <a:spLocks/>
              </p:cNvSpPr>
              <p:nvPr/>
            </p:nvSpPr>
            <p:spPr bwMode="hidden">
              <a:xfrm>
                <a:off x="5304" y="3042"/>
                <a:ext cx="161" cy="186"/>
              </a:xfrm>
              <a:custGeom>
                <a:avLst/>
                <a:gdLst>
                  <a:gd name="T0" fmla="*/ 11 w 161"/>
                  <a:gd name="T1" fmla="*/ 114 h 186"/>
                  <a:gd name="T2" fmla="*/ 17 w 161"/>
                  <a:gd name="T3" fmla="*/ 96 h 186"/>
                  <a:gd name="T4" fmla="*/ 23 w 161"/>
                  <a:gd name="T5" fmla="*/ 78 h 186"/>
                  <a:gd name="T6" fmla="*/ 53 w 161"/>
                  <a:gd name="T7" fmla="*/ 42 h 186"/>
                  <a:gd name="T8" fmla="*/ 101 w 161"/>
                  <a:gd name="T9" fmla="*/ 18 h 186"/>
                  <a:gd name="T10" fmla="*/ 155 w 161"/>
                  <a:gd name="T11" fmla="*/ 6 h 186"/>
                  <a:gd name="T12" fmla="*/ 161 w 161"/>
                  <a:gd name="T13" fmla="*/ 0 h 186"/>
                  <a:gd name="T14" fmla="*/ 95 w 161"/>
                  <a:gd name="T15" fmla="*/ 12 h 186"/>
                  <a:gd name="T16" fmla="*/ 47 w 161"/>
                  <a:gd name="T17" fmla="*/ 36 h 186"/>
                  <a:gd name="T18" fmla="*/ 11 w 161"/>
                  <a:gd name="T19" fmla="*/ 72 h 186"/>
                  <a:gd name="T20" fmla="*/ 5 w 161"/>
                  <a:gd name="T21" fmla="*/ 90 h 186"/>
                  <a:gd name="T22" fmla="*/ 0 w 161"/>
                  <a:gd name="T23" fmla="*/ 114 h 186"/>
                  <a:gd name="T24" fmla="*/ 11 w 161"/>
                  <a:gd name="T25" fmla="*/ 150 h 186"/>
                  <a:gd name="T26" fmla="*/ 23 w 161"/>
                  <a:gd name="T27" fmla="*/ 168 h 186"/>
                  <a:gd name="T28" fmla="*/ 41 w 161"/>
                  <a:gd name="T29" fmla="*/ 186 h 186"/>
                  <a:gd name="T30" fmla="*/ 65 w 161"/>
                  <a:gd name="T31" fmla="*/ 186 h 186"/>
                  <a:gd name="T32" fmla="*/ 41 w 161"/>
                  <a:gd name="T33" fmla="*/ 168 h 186"/>
                  <a:gd name="T34" fmla="*/ 23 w 161"/>
                  <a:gd name="T35" fmla="*/ 150 h 186"/>
                  <a:gd name="T36" fmla="*/ 17 w 161"/>
                  <a:gd name="T37" fmla="*/ 132 h 186"/>
                  <a:gd name="T38" fmla="*/ 11 w 161"/>
                  <a:gd name="T39" fmla="*/ 114 h 186"/>
                  <a:gd name="T40" fmla="*/ 11 w 161"/>
                  <a:gd name="T41" fmla="*/ 114 h 18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161" h="186">
                    <a:moveTo>
                      <a:pt x="11" y="114"/>
                    </a:moveTo>
                    <a:lnTo>
                      <a:pt x="17" y="96"/>
                    </a:lnTo>
                    <a:lnTo>
                      <a:pt x="23" y="78"/>
                    </a:lnTo>
                    <a:lnTo>
                      <a:pt x="53" y="42"/>
                    </a:lnTo>
                    <a:lnTo>
                      <a:pt x="101" y="18"/>
                    </a:lnTo>
                    <a:lnTo>
                      <a:pt x="155" y="6"/>
                    </a:lnTo>
                    <a:lnTo>
                      <a:pt x="161" y="0"/>
                    </a:lnTo>
                    <a:lnTo>
                      <a:pt x="95" y="12"/>
                    </a:lnTo>
                    <a:lnTo>
                      <a:pt x="47" y="36"/>
                    </a:lnTo>
                    <a:lnTo>
                      <a:pt x="11" y="72"/>
                    </a:lnTo>
                    <a:lnTo>
                      <a:pt x="5" y="90"/>
                    </a:lnTo>
                    <a:lnTo>
                      <a:pt x="0" y="114"/>
                    </a:lnTo>
                    <a:lnTo>
                      <a:pt x="11" y="150"/>
                    </a:lnTo>
                    <a:lnTo>
                      <a:pt x="23" y="168"/>
                    </a:lnTo>
                    <a:lnTo>
                      <a:pt x="41" y="186"/>
                    </a:lnTo>
                    <a:lnTo>
                      <a:pt x="65" y="186"/>
                    </a:lnTo>
                    <a:lnTo>
                      <a:pt x="41" y="168"/>
                    </a:lnTo>
                    <a:lnTo>
                      <a:pt x="23" y="150"/>
                    </a:lnTo>
                    <a:lnTo>
                      <a:pt x="17" y="132"/>
                    </a:lnTo>
                    <a:lnTo>
                      <a:pt x="11" y="114"/>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2" name="Freeform 51">
                <a:extLst>
                  <a:ext uri="{FF2B5EF4-FFF2-40B4-BE49-F238E27FC236}">
                    <a16:creationId xmlns:a16="http://schemas.microsoft.com/office/drawing/2014/main" id="{35626BAD-26F9-4772-916F-81C64B9A0446}"/>
                  </a:ext>
                </a:extLst>
              </p:cNvPr>
              <p:cNvSpPr>
                <a:spLocks/>
              </p:cNvSpPr>
              <p:nvPr/>
            </p:nvSpPr>
            <p:spPr bwMode="hidden">
              <a:xfrm>
                <a:off x="5489" y="3042"/>
                <a:ext cx="186" cy="210"/>
              </a:xfrm>
              <a:custGeom>
                <a:avLst/>
                <a:gdLst>
                  <a:gd name="T0" fmla="*/ 0 w 185"/>
                  <a:gd name="T1" fmla="*/ 6 h 210"/>
                  <a:gd name="T2" fmla="*/ 66 w 185"/>
                  <a:gd name="T3" fmla="*/ 12 h 210"/>
                  <a:gd name="T4" fmla="*/ 122 w 185"/>
                  <a:gd name="T5" fmla="*/ 36 h 210"/>
                  <a:gd name="T6" fmla="*/ 158 w 185"/>
                  <a:gd name="T7" fmla="*/ 72 h 210"/>
                  <a:gd name="T8" fmla="*/ 164 w 185"/>
                  <a:gd name="T9" fmla="*/ 90 h 210"/>
                  <a:gd name="T10" fmla="*/ 170 w 185"/>
                  <a:gd name="T11" fmla="*/ 114 h 210"/>
                  <a:gd name="T12" fmla="*/ 164 w 185"/>
                  <a:gd name="T13" fmla="*/ 138 h 210"/>
                  <a:gd name="T14" fmla="*/ 152 w 185"/>
                  <a:gd name="T15" fmla="*/ 162 h 210"/>
                  <a:gd name="T16" fmla="*/ 122 w 185"/>
                  <a:gd name="T17" fmla="*/ 180 h 210"/>
                  <a:gd name="T18" fmla="*/ 90 w 185"/>
                  <a:gd name="T19" fmla="*/ 198 h 210"/>
                  <a:gd name="T20" fmla="*/ 99 w 185"/>
                  <a:gd name="T21" fmla="*/ 210 h 210"/>
                  <a:gd name="T22" fmla="*/ 134 w 185"/>
                  <a:gd name="T23" fmla="*/ 192 h 210"/>
                  <a:gd name="T24" fmla="*/ 164 w 185"/>
                  <a:gd name="T25" fmla="*/ 168 h 210"/>
                  <a:gd name="T26" fmla="*/ 182 w 185"/>
                  <a:gd name="T27" fmla="*/ 144 h 210"/>
                  <a:gd name="T28" fmla="*/ 188 w 185"/>
                  <a:gd name="T29" fmla="*/ 114 h 210"/>
                  <a:gd name="T30" fmla="*/ 182 w 185"/>
                  <a:gd name="T31" fmla="*/ 90 h 210"/>
                  <a:gd name="T32" fmla="*/ 176 w 185"/>
                  <a:gd name="T33" fmla="*/ 66 h 210"/>
                  <a:gd name="T34" fmla="*/ 158 w 185"/>
                  <a:gd name="T35" fmla="*/ 48 h 210"/>
                  <a:gd name="T36" fmla="*/ 134 w 185"/>
                  <a:gd name="T37" fmla="*/ 30 h 210"/>
                  <a:gd name="T38" fmla="*/ 72 w 185"/>
                  <a:gd name="T39" fmla="*/ 6 h 210"/>
                  <a:gd name="T40" fmla="*/ 0 w 185"/>
                  <a:gd name="T41" fmla="*/ 0 h 210"/>
                  <a:gd name="T42" fmla="*/ 0 w 185"/>
                  <a:gd name="T43" fmla="*/ 6 h 210"/>
                  <a:gd name="T44" fmla="*/ 0 w 185"/>
                  <a:gd name="T45" fmla="*/ 6 h 210"/>
                  <a:gd name="T46" fmla="*/ 0 w 185"/>
                  <a:gd name="T47" fmla="*/ 6 h 210"/>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85" h="210">
                    <a:moveTo>
                      <a:pt x="0" y="6"/>
                    </a:moveTo>
                    <a:lnTo>
                      <a:pt x="66" y="12"/>
                    </a:lnTo>
                    <a:lnTo>
                      <a:pt x="119" y="36"/>
                    </a:lnTo>
                    <a:lnTo>
                      <a:pt x="155" y="72"/>
                    </a:lnTo>
                    <a:lnTo>
                      <a:pt x="161" y="90"/>
                    </a:lnTo>
                    <a:lnTo>
                      <a:pt x="167" y="114"/>
                    </a:lnTo>
                    <a:lnTo>
                      <a:pt x="161" y="138"/>
                    </a:lnTo>
                    <a:lnTo>
                      <a:pt x="149" y="162"/>
                    </a:lnTo>
                    <a:lnTo>
                      <a:pt x="119" y="180"/>
                    </a:lnTo>
                    <a:lnTo>
                      <a:pt x="90" y="198"/>
                    </a:lnTo>
                    <a:lnTo>
                      <a:pt x="96" y="210"/>
                    </a:lnTo>
                    <a:lnTo>
                      <a:pt x="131" y="192"/>
                    </a:lnTo>
                    <a:lnTo>
                      <a:pt x="161" y="168"/>
                    </a:lnTo>
                    <a:lnTo>
                      <a:pt x="179" y="144"/>
                    </a:lnTo>
                    <a:lnTo>
                      <a:pt x="185" y="114"/>
                    </a:lnTo>
                    <a:lnTo>
                      <a:pt x="179" y="90"/>
                    </a:lnTo>
                    <a:lnTo>
                      <a:pt x="173" y="66"/>
                    </a:lnTo>
                    <a:lnTo>
                      <a:pt x="155" y="48"/>
                    </a:lnTo>
                    <a:lnTo>
                      <a:pt x="131" y="30"/>
                    </a:lnTo>
                    <a:lnTo>
                      <a:pt x="72" y="6"/>
                    </a:lnTo>
                    <a:lnTo>
                      <a:pt x="0" y="0"/>
                    </a:lnTo>
                    <a:lnTo>
                      <a:pt x="0" y="6"/>
                    </a:lnTo>
                    <a:close/>
                  </a:path>
                </a:pathLst>
              </a:custGeom>
              <a:gradFill rotWithShape="0">
                <a:gsLst>
                  <a:gs pos="0">
                    <a:schemeClr val="bg1"/>
                  </a:gs>
                  <a:gs pos="100000">
                    <a:schemeClr val="accent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073" name="Freeform 52">
                <a:extLst>
                  <a:ext uri="{FF2B5EF4-FFF2-40B4-BE49-F238E27FC236}">
                    <a16:creationId xmlns:a16="http://schemas.microsoft.com/office/drawing/2014/main" id="{D9178393-69F3-412F-B837-780C61542048}"/>
                  </a:ext>
                </a:extLst>
              </p:cNvPr>
              <p:cNvSpPr>
                <a:spLocks noEditPoints="1"/>
              </p:cNvSpPr>
              <p:nvPr/>
            </p:nvSpPr>
            <p:spPr bwMode="hidden">
              <a:xfrm>
                <a:off x="5345" y="3058"/>
                <a:ext cx="299" cy="186"/>
              </a:xfrm>
              <a:custGeom>
                <a:avLst/>
                <a:gdLst>
                  <a:gd name="T0" fmla="*/ 150 w 299"/>
                  <a:gd name="T1" fmla="*/ 0 h 186"/>
                  <a:gd name="T2" fmla="*/ 90 w 299"/>
                  <a:gd name="T3" fmla="*/ 6 h 186"/>
                  <a:gd name="T4" fmla="*/ 42 w 299"/>
                  <a:gd name="T5" fmla="*/ 30 h 186"/>
                  <a:gd name="T6" fmla="*/ 12 w 299"/>
                  <a:gd name="T7" fmla="*/ 54 h 186"/>
                  <a:gd name="T8" fmla="*/ 6 w 299"/>
                  <a:gd name="T9" fmla="*/ 72 h 186"/>
                  <a:gd name="T10" fmla="*/ 0 w 299"/>
                  <a:gd name="T11" fmla="*/ 90 h 186"/>
                  <a:gd name="T12" fmla="*/ 6 w 299"/>
                  <a:gd name="T13" fmla="*/ 108 h 186"/>
                  <a:gd name="T14" fmla="*/ 12 w 299"/>
                  <a:gd name="T15" fmla="*/ 126 h 186"/>
                  <a:gd name="T16" fmla="*/ 42 w 299"/>
                  <a:gd name="T17" fmla="*/ 156 h 186"/>
                  <a:gd name="T18" fmla="*/ 90 w 299"/>
                  <a:gd name="T19" fmla="*/ 180 h 186"/>
                  <a:gd name="T20" fmla="*/ 150 w 299"/>
                  <a:gd name="T21" fmla="*/ 186 h 186"/>
                  <a:gd name="T22" fmla="*/ 209 w 299"/>
                  <a:gd name="T23" fmla="*/ 180 h 186"/>
                  <a:gd name="T24" fmla="*/ 257 w 299"/>
                  <a:gd name="T25" fmla="*/ 156 h 186"/>
                  <a:gd name="T26" fmla="*/ 287 w 299"/>
                  <a:gd name="T27" fmla="*/ 126 h 186"/>
                  <a:gd name="T28" fmla="*/ 299 w 299"/>
                  <a:gd name="T29" fmla="*/ 108 h 186"/>
                  <a:gd name="T30" fmla="*/ 299 w 299"/>
                  <a:gd name="T31" fmla="*/ 90 h 186"/>
                  <a:gd name="T32" fmla="*/ 299 w 299"/>
                  <a:gd name="T33" fmla="*/ 72 h 186"/>
                  <a:gd name="T34" fmla="*/ 287 w 299"/>
                  <a:gd name="T35" fmla="*/ 54 h 186"/>
                  <a:gd name="T36" fmla="*/ 257 w 299"/>
                  <a:gd name="T37" fmla="*/ 30 h 186"/>
                  <a:gd name="T38" fmla="*/ 209 w 299"/>
                  <a:gd name="T39" fmla="*/ 6 h 186"/>
                  <a:gd name="T40" fmla="*/ 150 w 299"/>
                  <a:gd name="T41" fmla="*/ 0 h 186"/>
                  <a:gd name="T42" fmla="*/ 150 w 299"/>
                  <a:gd name="T43" fmla="*/ 0 h 186"/>
                  <a:gd name="T44" fmla="*/ 150 w 299"/>
                  <a:gd name="T45" fmla="*/ 180 h 186"/>
                  <a:gd name="T46" fmla="*/ 96 w 299"/>
                  <a:gd name="T47" fmla="*/ 174 h 186"/>
                  <a:gd name="T48" fmla="*/ 48 w 299"/>
                  <a:gd name="T49" fmla="*/ 156 h 186"/>
                  <a:gd name="T50" fmla="*/ 18 w 299"/>
                  <a:gd name="T51" fmla="*/ 126 h 186"/>
                  <a:gd name="T52" fmla="*/ 12 w 299"/>
                  <a:gd name="T53" fmla="*/ 108 h 186"/>
                  <a:gd name="T54" fmla="*/ 6 w 299"/>
                  <a:gd name="T55" fmla="*/ 90 h 186"/>
                  <a:gd name="T56" fmla="*/ 12 w 299"/>
                  <a:gd name="T57" fmla="*/ 72 h 186"/>
                  <a:gd name="T58" fmla="*/ 18 w 299"/>
                  <a:gd name="T59" fmla="*/ 54 h 186"/>
                  <a:gd name="T60" fmla="*/ 48 w 299"/>
                  <a:gd name="T61" fmla="*/ 30 h 186"/>
                  <a:gd name="T62" fmla="*/ 96 w 299"/>
                  <a:gd name="T63" fmla="*/ 12 h 186"/>
                  <a:gd name="T64" fmla="*/ 150 w 299"/>
                  <a:gd name="T65" fmla="*/ 6 h 186"/>
                  <a:gd name="T66" fmla="*/ 203 w 299"/>
                  <a:gd name="T67" fmla="*/ 12 h 186"/>
                  <a:gd name="T68" fmla="*/ 251 w 299"/>
                  <a:gd name="T69" fmla="*/ 30 h 186"/>
                  <a:gd name="T70" fmla="*/ 281 w 299"/>
                  <a:gd name="T71" fmla="*/ 54 h 186"/>
                  <a:gd name="T72" fmla="*/ 293 w 299"/>
                  <a:gd name="T73" fmla="*/ 72 h 186"/>
                  <a:gd name="T74" fmla="*/ 293 w 299"/>
                  <a:gd name="T75" fmla="*/ 90 h 186"/>
                  <a:gd name="T76" fmla="*/ 293 w 299"/>
                  <a:gd name="T77" fmla="*/ 108 h 186"/>
                  <a:gd name="T78" fmla="*/ 281 w 299"/>
                  <a:gd name="T79" fmla="*/ 126 h 186"/>
                  <a:gd name="T80" fmla="*/ 251 w 299"/>
                  <a:gd name="T81" fmla="*/ 156 h 186"/>
                  <a:gd name="T82" fmla="*/ 203 w 299"/>
                  <a:gd name="T83" fmla="*/ 174 h 186"/>
                  <a:gd name="T84" fmla="*/ 150 w 299"/>
                  <a:gd name="T85" fmla="*/ 180 h 186"/>
                  <a:gd name="T86" fmla="*/ 150 w 299"/>
                  <a:gd name="T87" fmla="*/ 180 h 18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99" h="186">
                    <a:moveTo>
                      <a:pt x="150" y="0"/>
                    </a:moveTo>
                    <a:lnTo>
                      <a:pt x="90" y="6"/>
                    </a:lnTo>
                    <a:lnTo>
                      <a:pt x="42" y="30"/>
                    </a:lnTo>
                    <a:lnTo>
                      <a:pt x="12" y="54"/>
                    </a:lnTo>
                    <a:lnTo>
                      <a:pt x="6" y="72"/>
                    </a:lnTo>
                    <a:lnTo>
                      <a:pt x="0" y="90"/>
                    </a:lnTo>
                    <a:lnTo>
                      <a:pt x="6" y="108"/>
                    </a:lnTo>
                    <a:lnTo>
                      <a:pt x="12" y="126"/>
                    </a:lnTo>
                    <a:lnTo>
                      <a:pt x="42" y="156"/>
                    </a:lnTo>
                    <a:lnTo>
                      <a:pt x="90" y="180"/>
                    </a:lnTo>
                    <a:lnTo>
                      <a:pt x="150" y="186"/>
                    </a:lnTo>
                    <a:lnTo>
                      <a:pt x="209" y="180"/>
                    </a:lnTo>
                    <a:lnTo>
                      <a:pt x="257" y="156"/>
                    </a:lnTo>
                    <a:lnTo>
                      <a:pt x="287" y="126"/>
                    </a:lnTo>
                    <a:lnTo>
                      <a:pt x="299" y="108"/>
                    </a:lnTo>
                    <a:lnTo>
                      <a:pt x="299" y="90"/>
                    </a:lnTo>
                    <a:lnTo>
                      <a:pt x="299" y="72"/>
                    </a:lnTo>
                    <a:lnTo>
                      <a:pt x="287" y="54"/>
                    </a:lnTo>
                    <a:lnTo>
                      <a:pt x="257" y="30"/>
                    </a:lnTo>
                    <a:lnTo>
                      <a:pt x="209" y="6"/>
                    </a:lnTo>
                    <a:lnTo>
                      <a:pt x="150" y="0"/>
                    </a:lnTo>
                    <a:close/>
                    <a:moveTo>
                      <a:pt x="150" y="180"/>
                    </a:moveTo>
                    <a:lnTo>
                      <a:pt x="96" y="174"/>
                    </a:lnTo>
                    <a:lnTo>
                      <a:pt x="48" y="156"/>
                    </a:lnTo>
                    <a:lnTo>
                      <a:pt x="18" y="126"/>
                    </a:lnTo>
                    <a:lnTo>
                      <a:pt x="12" y="108"/>
                    </a:lnTo>
                    <a:lnTo>
                      <a:pt x="6" y="90"/>
                    </a:lnTo>
                    <a:lnTo>
                      <a:pt x="12" y="72"/>
                    </a:lnTo>
                    <a:lnTo>
                      <a:pt x="18" y="54"/>
                    </a:lnTo>
                    <a:lnTo>
                      <a:pt x="48" y="30"/>
                    </a:lnTo>
                    <a:lnTo>
                      <a:pt x="96" y="12"/>
                    </a:lnTo>
                    <a:lnTo>
                      <a:pt x="150" y="6"/>
                    </a:lnTo>
                    <a:lnTo>
                      <a:pt x="203" y="12"/>
                    </a:lnTo>
                    <a:lnTo>
                      <a:pt x="251" y="30"/>
                    </a:lnTo>
                    <a:lnTo>
                      <a:pt x="281" y="54"/>
                    </a:lnTo>
                    <a:lnTo>
                      <a:pt x="293" y="72"/>
                    </a:lnTo>
                    <a:lnTo>
                      <a:pt x="293" y="90"/>
                    </a:lnTo>
                    <a:lnTo>
                      <a:pt x="293" y="108"/>
                    </a:lnTo>
                    <a:lnTo>
                      <a:pt x="281" y="126"/>
                    </a:lnTo>
                    <a:lnTo>
                      <a:pt x="251" y="156"/>
                    </a:lnTo>
                    <a:lnTo>
                      <a:pt x="203" y="174"/>
                    </a:lnTo>
                    <a:lnTo>
                      <a:pt x="150" y="180"/>
                    </a:lnTo>
                    <a:close/>
                  </a:path>
                </a:pathLst>
              </a:custGeom>
              <a:gradFill rotWithShape="0">
                <a:gsLst>
                  <a:gs pos="0">
                    <a:schemeClr val="accent1"/>
                  </a:gs>
                  <a:gs pos="100000">
                    <a:schemeClr val="bg1"/>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sz="1800"/>
              </a:p>
            </p:txBody>
          </p:sp>
          <p:sp>
            <p:nvSpPr>
              <p:cNvPr id="111669" name="Oval 53">
                <a:extLst>
                  <a:ext uri="{FF2B5EF4-FFF2-40B4-BE49-F238E27FC236}">
                    <a16:creationId xmlns:a16="http://schemas.microsoft.com/office/drawing/2014/main" id="{4E7A8149-0F72-4289-9D27-ABEB9547354D}"/>
                  </a:ext>
                </a:extLst>
              </p:cNvPr>
              <p:cNvSpPr>
                <a:spLocks noChangeArrowheads="1"/>
              </p:cNvSpPr>
              <p:nvPr/>
            </p:nvSpPr>
            <p:spPr bwMode="hidden">
              <a:xfrm>
                <a:off x="3910" y="3948"/>
                <a:ext cx="84" cy="53"/>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nvGrpSpPr>
              <p:cNvPr id="1075" name="Group 54">
                <a:extLst>
                  <a:ext uri="{FF2B5EF4-FFF2-40B4-BE49-F238E27FC236}">
                    <a16:creationId xmlns:a16="http://schemas.microsoft.com/office/drawing/2014/main" id="{1D46CA01-E4C0-4A6C-8263-0FB482CB3648}"/>
                  </a:ext>
                </a:extLst>
              </p:cNvPr>
              <p:cNvGrpSpPr>
                <a:grpSpLocks/>
              </p:cNvGrpSpPr>
              <p:nvPr userDrawn="1"/>
            </p:nvGrpSpPr>
            <p:grpSpPr bwMode="auto">
              <a:xfrm>
                <a:off x="4546" y="3608"/>
                <a:ext cx="518" cy="319"/>
                <a:chOff x="4546" y="3608"/>
                <a:chExt cx="518" cy="319"/>
              </a:xfrm>
            </p:grpSpPr>
            <p:sp>
              <p:nvSpPr>
                <p:cNvPr id="111671" name="Oval 55">
                  <a:extLst>
                    <a:ext uri="{FF2B5EF4-FFF2-40B4-BE49-F238E27FC236}">
                      <a16:creationId xmlns:a16="http://schemas.microsoft.com/office/drawing/2014/main" id="{AA677C34-EB12-449F-B9BA-9CB1041973FC}"/>
                    </a:ext>
                  </a:extLst>
                </p:cNvPr>
                <p:cNvSpPr>
                  <a:spLocks noChangeArrowheads="1"/>
                </p:cNvSpPr>
                <p:nvPr/>
              </p:nvSpPr>
              <p:spPr bwMode="hidden">
                <a:xfrm>
                  <a:off x="4546" y="3608"/>
                  <a:ext cx="518" cy="319"/>
                </a:xfrm>
                <a:prstGeom prst="ellipse">
                  <a:avLst/>
                </a:prstGeom>
                <a:gradFill rotWithShape="0">
                  <a:gsLst>
                    <a:gs pos="0">
                      <a:srgbClr val="9060F0"/>
                    </a:gs>
                    <a:gs pos="100000">
                      <a:schemeClr val="accent1"/>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2" name="Oval 56">
                  <a:extLst>
                    <a:ext uri="{FF2B5EF4-FFF2-40B4-BE49-F238E27FC236}">
                      <a16:creationId xmlns:a16="http://schemas.microsoft.com/office/drawing/2014/main" id="{870E28D3-82AB-469B-B828-C3610C9DC857}"/>
                    </a:ext>
                  </a:extLst>
                </p:cNvPr>
                <p:cNvSpPr>
                  <a:spLocks noChangeArrowheads="1"/>
                </p:cNvSpPr>
                <p:nvPr/>
              </p:nvSpPr>
              <p:spPr bwMode="hidden">
                <a:xfrm>
                  <a:off x="4578" y="3630"/>
                  <a:ext cx="446" cy="271"/>
                </a:xfrm>
                <a:prstGeom prst="ellipse">
                  <a:avLst/>
                </a:prstGeom>
                <a:gradFill rotWithShape="0">
                  <a:gsLst>
                    <a:gs pos="0">
                      <a:srgbClr val="9C6BFF"/>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3" name="Oval 57">
                  <a:extLst>
                    <a:ext uri="{FF2B5EF4-FFF2-40B4-BE49-F238E27FC236}">
                      <a16:creationId xmlns:a16="http://schemas.microsoft.com/office/drawing/2014/main" id="{191F738A-CF03-4366-8FF0-9D1C18C262E9}"/>
                    </a:ext>
                  </a:extLst>
                </p:cNvPr>
                <p:cNvSpPr>
                  <a:spLocks noChangeArrowheads="1"/>
                </p:cNvSpPr>
                <p:nvPr/>
              </p:nvSpPr>
              <p:spPr bwMode="hidden">
                <a:xfrm>
                  <a:off x="4610" y="3650"/>
                  <a:ext cx="386" cy="233"/>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4" name="Oval 58">
                  <a:extLst>
                    <a:ext uri="{FF2B5EF4-FFF2-40B4-BE49-F238E27FC236}">
                      <a16:creationId xmlns:a16="http://schemas.microsoft.com/office/drawing/2014/main" id="{E6927705-570C-4940-A85C-16FF70B2B331}"/>
                    </a:ext>
                  </a:extLst>
                </p:cNvPr>
                <p:cNvSpPr>
                  <a:spLocks noChangeArrowheads="1"/>
                </p:cNvSpPr>
                <p:nvPr/>
              </p:nvSpPr>
              <p:spPr bwMode="hidden">
                <a:xfrm>
                  <a:off x="4654" y="3678"/>
                  <a:ext cx="298" cy="177"/>
                </a:xfrm>
                <a:prstGeom prst="ellipse">
                  <a:avLst/>
                </a:prstGeom>
                <a:gradFill rotWithShape="0">
                  <a:gsLst>
                    <a:gs pos="0">
                      <a:srgbClr val="9060F0"/>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5" name="Oval 59">
                  <a:extLst>
                    <a:ext uri="{FF2B5EF4-FFF2-40B4-BE49-F238E27FC236}">
                      <a16:creationId xmlns:a16="http://schemas.microsoft.com/office/drawing/2014/main" id="{14CC4043-7F27-42F9-BBC8-A3DD6DAC6AA5}"/>
                    </a:ext>
                  </a:extLst>
                </p:cNvPr>
                <p:cNvSpPr>
                  <a:spLocks noChangeArrowheads="1"/>
                </p:cNvSpPr>
                <p:nvPr/>
              </p:nvSpPr>
              <p:spPr bwMode="hidden">
                <a:xfrm>
                  <a:off x="4690" y="3698"/>
                  <a:ext cx="222" cy="139"/>
                </a:xfrm>
                <a:prstGeom prst="ellipse">
                  <a:avLst/>
                </a:prstGeom>
                <a:gradFill rotWithShape="0">
                  <a:gsLst>
                    <a:gs pos="0">
                      <a:schemeClr val="accent1"/>
                    </a:gs>
                    <a:gs pos="100000">
                      <a:srgbClr val="9060F0"/>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sp>
              <p:nvSpPr>
                <p:cNvPr id="111676" name="Oval 60">
                  <a:extLst>
                    <a:ext uri="{FF2B5EF4-FFF2-40B4-BE49-F238E27FC236}">
                      <a16:creationId xmlns:a16="http://schemas.microsoft.com/office/drawing/2014/main" id="{73E75557-E939-488C-9378-94147A4E3F3D}"/>
                    </a:ext>
                  </a:extLst>
                </p:cNvPr>
                <p:cNvSpPr>
                  <a:spLocks noChangeArrowheads="1"/>
                </p:cNvSpPr>
                <p:nvPr/>
              </p:nvSpPr>
              <p:spPr bwMode="hidden">
                <a:xfrm>
                  <a:off x="4738" y="3728"/>
                  <a:ext cx="126" cy="81"/>
                </a:xfrm>
                <a:prstGeom prst="ellipse">
                  <a:avLst/>
                </a:prstGeom>
                <a:gradFill rotWithShape="0">
                  <a:gsLst>
                    <a:gs pos="0">
                      <a:srgbClr val="9463F7"/>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endParaRPr lang="en-TT" altLang="en-US" sz="1800"/>
                </a:p>
              </p:txBody>
            </p:sp>
          </p:grpSp>
          <p:grpSp>
            <p:nvGrpSpPr>
              <p:cNvPr id="1076" name="Group 61">
                <a:extLst>
                  <a:ext uri="{FF2B5EF4-FFF2-40B4-BE49-F238E27FC236}">
                    <a16:creationId xmlns:a16="http://schemas.microsoft.com/office/drawing/2014/main" id="{FCC1A465-B58A-4A3D-AEA2-6103AB85BA77}"/>
                  </a:ext>
                </a:extLst>
              </p:cNvPr>
              <p:cNvGrpSpPr>
                <a:grpSpLocks/>
              </p:cNvGrpSpPr>
              <p:nvPr userDrawn="1"/>
            </p:nvGrpSpPr>
            <p:grpSpPr bwMode="auto">
              <a:xfrm>
                <a:off x="5381" y="3085"/>
                <a:ext cx="227" cy="132"/>
                <a:chOff x="5381" y="3085"/>
                <a:chExt cx="227" cy="132"/>
              </a:xfrm>
            </p:grpSpPr>
            <p:sp>
              <p:nvSpPr>
                <p:cNvPr id="1077" name="Oval 62">
                  <a:extLst>
                    <a:ext uri="{FF2B5EF4-FFF2-40B4-BE49-F238E27FC236}">
                      <a16:creationId xmlns:a16="http://schemas.microsoft.com/office/drawing/2014/main" id="{E07EF91E-6581-4762-A73E-6007BAD81F6C}"/>
                    </a:ext>
                  </a:extLst>
                </p:cNvPr>
                <p:cNvSpPr>
                  <a:spLocks noChangeArrowheads="1"/>
                </p:cNvSpPr>
                <p:nvPr/>
              </p:nvSpPr>
              <p:spPr bwMode="hidden">
                <a:xfrm>
                  <a:off x="5381" y="3085"/>
                  <a:ext cx="227" cy="13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78" name="Oval 63">
                  <a:extLst>
                    <a:ext uri="{FF2B5EF4-FFF2-40B4-BE49-F238E27FC236}">
                      <a16:creationId xmlns:a16="http://schemas.microsoft.com/office/drawing/2014/main" id="{F231DDCB-A832-41CD-8345-0934CF23473F}"/>
                    </a:ext>
                  </a:extLst>
                </p:cNvPr>
                <p:cNvSpPr>
                  <a:spLocks noChangeArrowheads="1"/>
                </p:cNvSpPr>
                <p:nvPr/>
              </p:nvSpPr>
              <p:spPr bwMode="hidden">
                <a:xfrm>
                  <a:off x="5403" y="3099"/>
                  <a:ext cx="182" cy="102"/>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79" name="Oval 64">
                  <a:extLst>
                    <a:ext uri="{FF2B5EF4-FFF2-40B4-BE49-F238E27FC236}">
                      <a16:creationId xmlns:a16="http://schemas.microsoft.com/office/drawing/2014/main" id="{93628492-B27A-4AC1-893A-5DEC43F212B1}"/>
                    </a:ext>
                  </a:extLst>
                </p:cNvPr>
                <p:cNvSpPr>
                  <a:spLocks noChangeArrowheads="1"/>
                </p:cNvSpPr>
                <p:nvPr/>
              </p:nvSpPr>
              <p:spPr bwMode="hidden">
                <a:xfrm>
                  <a:off x="5431" y="3109"/>
                  <a:ext cx="125" cy="82"/>
                </a:xfrm>
                <a:prstGeom prst="ellipse">
                  <a:avLst/>
                </a:prstGeom>
                <a:gradFill rotWithShape="0">
                  <a:gsLst>
                    <a:gs pos="0">
                      <a:schemeClr val="bg1"/>
                    </a:gs>
                    <a:gs pos="100000">
                      <a:schemeClr val="accent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sp>
              <p:nvSpPr>
                <p:cNvPr id="1080" name="Oval 65">
                  <a:extLst>
                    <a:ext uri="{FF2B5EF4-FFF2-40B4-BE49-F238E27FC236}">
                      <a16:creationId xmlns:a16="http://schemas.microsoft.com/office/drawing/2014/main" id="{F07E4D74-9D2B-47F2-917E-A5A9301823AB}"/>
                    </a:ext>
                  </a:extLst>
                </p:cNvPr>
                <p:cNvSpPr>
                  <a:spLocks noChangeArrowheads="1"/>
                </p:cNvSpPr>
                <p:nvPr/>
              </p:nvSpPr>
              <p:spPr bwMode="hidden">
                <a:xfrm>
                  <a:off x="5458" y="3125"/>
                  <a:ext cx="73" cy="47"/>
                </a:xfrm>
                <a:prstGeom prst="ellipse">
                  <a:avLst/>
                </a:prstGeom>
                <a:gradFill rotWithShape="0">
                  <a:gsLst>
                    <a:gs pos="0">
                      <a:schemeClr val="accent1"/>
                    </a:gs>
                    <a:gs pos="100000">
                      <a:schemeClr val="bg1"/>
                    </a:gs>
                  </a:gsLst>
                  <a:lin ang="54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endParaRPr lang="en-TT" altLang="en-US" sz="1800"/>
                </a:p>
              </p:txBody>
            </p:sp>
          </p:grpSp>
        </p:grpSp>
      </p:grpSp>
      <p:sp>
        <p:nvSpPr>
          <p:cNvPr id="111682" name="Rectangle 66">
            <a:extLst>
              <a:ext uri="{FF2B5EF4-FFF2-40B4-BE49-F238E27FC236}">
                <a16:creationId xmlns:a16="http://schemas.microsoft.com/office/drawing/2014/main" id="{5F907A39-14A1-408E-B05B-DC3AD602B648}"/>
              </a:ext>
            </a:extLst>
          </p:cNvPr>
          <p:cNvSpPr>
            <a:spLocks noGrp="1" noChangeArrowheads="1"/>
          </p:cNvSpPr>
          <p:nvPr>
            <p:ph type="title"/>
          </p:nvPr>
        </p:nvSpPr>
        <p:spPr bwMode="black">
          <a:xfrm>
            <a:off x="609600" y="277814"/>
            <a:ext cx="10972800" cy="1139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1" compatLnSpc="1">
            <a:prstTxWarp prst="textNoShape">
              <a:avLst/>
            </a:prstTxWarp>
          </a:bodyPr>
          <a:lstStyle/>
          <a:p>
            <a:pPr lvl="0"/>
            <a:r>
              <a:rPr lang="en-US"/>
              <a:t>Click to edit Master title style</a:t>
            </a:r>
          </a:p>
        </p:txBody>
      </p:sp>
      <p:sp>
        <p:nvSpPr>
          <p:cNvPr id="111683" name="Rectangle 67">
            <a:extLst>
              <a:ext uri="{FF2B5EF4-FFF2-40B4-BE49-F238E27FC236}">
                <a16:creationId xmlns:a16="http://schemas.microsoft.com/office/drawing/2014/main" id="{D37A6A02-2614-4C3D-AB9D-D81CB571890F}"/>
              </a:ext>
            </a:extLst>
          </p:cNvPr>
          <p:cNvSpPr>
            <a:spLocks noGrp="1" noChangeArrowheads="1"/>
          </p:cNvSpPr>
          <p:nvPr>
            <p:ph type="dt" sz="half" idx="2"/>
          </p:nvPr>
        </p:nvSpPr>
        <p:spPr bwMode="black">
          <a:xfrm>
            <a:off x="609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effectLst>
                  <a:outerShdw blurRad="38100" dist="38100" dir="2700000" algn="tl">
                    <a:srgbClr val="000000"/>
                  </a:outerShdw>
                </a:effectLst>
              </a:defRPr>
            </a:lvl1pPr>
          </a:lstStyle>
          <a:p>
            <a:endParaRPr lang="en-US" altLang="en-US"/>
          </a:p>
        </p:txBody>
      </p:sp>
      <p:sp>
        <p:nvSpPr>
          <p:cNvPr id="111684" name="Rectangle 68">
            <a:extLst>
              <a:ext uri="{FF2B5EF4-FFF2-40B4-BE49-F238E27FC236}">
                <a16:creationId xmlns:a16="http://schemas.microsoft.com/office/drawing/2014/main" id="{C8E5DFA6-AFE8-45BA-87DB-7EA3713D82A6}"/>
              </a:ext>
            </a:extLst>
          </p:cNvPr>
          <p:cNvSpPr>
            <a:spLocks noGrp="1" noChangeArrowheads="1"/>
          </p:cNvSpPr>
          <p:nvPr>
            <p:ph type="ftr" sz="quarter" idx="3"/>
          </p:nvPr>
        </p:nvSpPr>
        <p:spPr bwMode="black">
          <a:xfrm>
            <a:off x="4165600" y="6248400"/>
            <a:ext cx="3860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effectLst>
                  <a:outerShdw blurRad="38100" dist="38100" dir="2700000" algn="tl">
                    <a:srgbClr val="000000"/>
                  </a:outerShdw>
                </a:effectLst>
              </a:defRPr>
            </a:lvl1pPr>
          </a:lstStyle>
          <a:p>
            <a:endParaRPr lang="en-US" altLang="en-US"/>
          </a:p>
        </p:txBody>
      </p:sp>
      <p:sp>
        <p:nvSpPr>
          <p:cNvPr id="111685" name="Rectangle 69">
            <a:extLst>
              <a:ext uri="{FF2B5EF4-FFF2-40B4-BE49-F238E27FC236}">
                <a16:creationId xmlns:a16="http://schemas.microsoft.com/office/drawing/2014/main" id="{931A9DF1-8971-4712-A23B-D1B3EBFB2EB3}"/>
              </a:ext>
            </a:extLst>
          </p:cNvPr>
          <p:cNvSpPr>
            <a:spLocks noGrp="1" noChangeArrowheads="1"/>
          </p:cNvSpPr>
          <p:nvPr>
            <p:ph type="sldNum" sz="quarter" idx="4"/>
          </p:nvPr>
        </p:nvSpPr>
        <p:spPr bwMode="black">
          <a:xfrm>
            <a:off x="8737600" y="6248400"/>
            <a:ext cx="2844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effectLst>
                  <a:outerShdw blurRad="38100" dist="38100" dir="2700000" algn="tl">
                    <a:srgbClr val="000000"/>
                  </a:outerShdw>
                </a:effectLst>
              </a:defRPr>
            </a:lvl1pPr>
          </a:lstStyle>
          <a:p>
            <a:fld id="{2A62777C-52D0-4421-9BC9-6896E24A98FC}" type="slidenum">
              <a:rPr lang="en-US" altLang="en-US"/>
              <a:pPr/>
              <a:t>‹#›</a:t>
            </a:fld>
            <a:endParaRPr lang="en-US" altLang="en-US"/>
          </a:p>
        </p:txBody>
      </p:sp>
      <p:sp>
        <p:nvSpPr>
          <p:cNvPr id="111686" name="Rectangle 70">
            <a:extLst>
              <a:ext uri="{FF2B5EF4-FFF2-40B4-BE49-F238E27FC236}">
                <a16:creationId xmlns:a16="http://schemas.microsoft.com/office/drawing/2014/main" id="{ABDF222A-B637-4662-B258-B89BB79E2495}"/>
              </a:ext>
            </a:extLst>
          </p:cNvPr>
          <p:cNvSpPr>
            <a:spLocks noGrp="1" noChangeArrowheads="1"/>
          </p:cNvSpPr>
          <p:nvPr>
            <p:ph type="body" idx="1"/>
          </p:nvPr>
        </p:nvSpPr>
        <p:spPr bwMode="black">
          <a:xfrm>
            <a:off x="609600" y="1676401"/>
            <a:ext cx="10972800" cy="4454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02219706"/>
      </p:ext>
    </p:extLst>
  </p:cSld>
  <p:clrMap bg1="dk2" tx1="lt1" bg2="dk1"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mj-lt"/>
          <a:ea typeface="+mj-ea"/>
          <a:cs typeface="+mj-cs"/>
        </a:defRPr>
      </a:lvl1pPr>
      <a:lvl2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2pPr>
      <a:lvl3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3pPr>
      <a:lvl4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4pPr>
      <a:lvl5pPr algn="ctr" rtl="0" eaLnBrk="0" fontAlgn="base" hangingPunct="0">
        <a:spcBef>
          <a:spcPct val="0"/>
        </a:spcBef>
        <a:spcAft>
          <a:spcPct val="0"/>
        </a:spcAft>
        <a:defRPr sz="4400" b="1">
          <a:solidFill>
            <a:schemeClr val="tx2"/>
          </a:solidFill>
          <a:effectLst>
            <a:outerShdw blurRad="38100" dist="38100" dir="2700000" algn="tl">
              <a:srgbClr val="000000"/>
            </a:outerShdw>
          </a:effectLst>
          <a:latin typeface="Arial" pitchFamily="34" charset="0"/>
        </a:defRPr>
      </a:lvl5pPr>
      <a:lvl6pPr marL="4572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6pPr>
      <a:lvl7pPr marL="9144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7pPr>
      <a:lvl8pPr marL="13716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8pPr>
      <a:lvl9pPr marL="1828800" algn="ctr" rtl="0" fontAlgn="base">
        <a:spcBef>
          <a:spcPct val="0"/>
        </a:spcBef>
        <a:spcAft>
          <a:spcPct val="0"/>
        </a:spcAft>
        <a:defRPr sz="4400" b="1">
          <a:solidFill>
            <a:schemeClr val="tx2"/>
          </a:solidFill>
          <a:effectLst>
            <a:outerShdw blurRad="38100" dist="38100" dir="2700000" algn="tl">
              <a:srgbClr val="000000"/>
            </a:outerShdw>
          </a:effectLst>
          <a:latin typeface="Arial" pitchFamily="34" charset="0"/>
        </a:defRPr>
      </a:lvl9pPr>
    </p:titleStyle>
    <p:bodyStyle>
      <a:lvl1pPr marL="342900" indent="-342900" algn="l" rtl="0" eaLnBrk="0" fontAlgn="base" hangingPunct="0">
        <a:spcBef>
          <a:spcPct val="20000"/>
        </a:spcBef>
        <a:spcAft>
          <a:spcPct val="0"/>
        </a:spcAft>
        <a:buClr>
          <a:schemeClr val="hlink"/>
        </a:buClr>
        <a:buSzPct val="80000"/>
        <a:buFont typeface="Wingdings" panose="05000000000000000000" pitchFamily="2" charset="2"/>
        <a:buChar char="Ø"/>
        <a:defRPr sz="3200">
          <a:solidFill>
            <a:schemeClr val="tx1"/>
          </a:solidFill>
          <a:effectLst>
            <a:outerShdw blurRad="38100" dist="38100" dir="2700000" algn="tl">
              <a:srgbClr val="000000"/>
            </a:outerShdw>
          </a:effectLst>
          <a:latin typeface="+mn-lt"/>
          <a:ea typeface="+mn-ea"/>
          <a:cs typeface="+mn-cs"/>
        </a:defRPr>
      </a:lvl1pPr>
      <a:lvl2pPr marL="742950" indent="-285750" algn="l" rtl="0" eaLnBrk="0" fontAlgn="base" hangingPunct="0">
        <a:spcBef>
          <a:spcPct val="20000"/>
        </a:spcBef>
        <a:spcAft>
          <a:spcPct val="0"/>
        </a:spcAft>
        <a:buClr>
          <a:schemeClr val="tx2"/>
        </a:buClr>
        <a:buSzPct val="50000"/>
        <a:buFont typeface="Wingdings" panose="05000000000000000000" pitchFamily="2" charset="2"/>
        <a:buChar char="l"/>
        <a:defRPr sz="2800">
          <a:solidFill>
            <a:schemeClr val="tx1"/>
          </a:solidFill>
          <a:effectLst>
            <a:outerShdw blurRad="38100" dist="38100" dir="2700000" algn="tl">
              <a:srgbClr val="000000"/>
            </a:outerShdw>
          </a:effectLst>
          <a:latin typeface="+mn-lt"/>
        </a:defRPr>
      </a:lvl2pPr>
      <a:lvl3pPr marL="1143000" indent="-228600" algn="l" rtl="0" eaLnBrk="0" fontAlgn="base" hangingPunct="0">
        <a:spcBef>
          <a:spcPct val="20000"/>
        </a:spcBef>
        <a:spcAft>
          <a:spcPct val="0"/>
        </a:spcAft>
        <a:buClr>
          <a:schemeClr val="accent2"/>
        </a:buClr>
        <a:buChar char="•"/>
        <a:defRPr sz="2400">
          <a:solidFill>
            <a:schemeClr val="tx1"/>
          </a:solidFill>
          <a:effectLst>
            <a:outerShdw blurRad="38100" dist="38100" dir="2700000" algn="tl">
              <a:srgbClr val="000000"/>
            </a:outerShdw>
          </a:effectLst>
          <a:latin typeface="+mn-lt"/>
        </a:defRPr>
      </a:lvl3pPr>
      <a:lvl4pPr marL="1600200" indent="-228600" algn="l" rtl="0" eaLnBrk="0" fontAlgn="base" hangingPunct="0">
        <a:spcBef>
          <a:spcPct val="20000"/>
        </a:spcBef>
        <a:spcAft>
          <a:spcPct val="0"/>
        </a:spcAft>
        <a:buClr>
          <a:schemeClr val="folHlink"/>
        </a:buClr>
        <a:buSzPct val="50000"/>
        <a:buFont typeface="Wingdings" panose="05000000000000000000" pitchFamily="2" charset="2"/>
        <a:buChar char="l"/>
        <a:defRPr sz="2000">
          <a:solidFill>
            <a:schemeClr val="tx1"/>
          </a:solidFill>
          <a:effectLst>
            <a:outerShdw blurRad="38100" dist="38100" dir="2700000" algn="tl">
              <a:srgbClr val="000000"/>
            </a:outerShdw>
          </a:effectLst>
          <a:latin typeface="+mn-lt"/>
        </a:defRPr>
      </a:lvl4pPr>
      <a:lvl5pPr marL="2057400" indent="-228600" algn="l" rtl="0" eaLnBrk="0" fontAlgn="base" hangingPunct="0">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5pPr>
      <a:lvl6pPr marL="25146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6pPr>
      <a:lvl7pPr marL="29718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7pPr>
      <a:lvl8pPr marL="34290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8pPr>
      <a:lvl9pPr marL="3886200" indent="-228600" algn="l" rtl="0" fontAlgn="base">
        <a:spcBef>
          <a:spcPct val="20000"/>
        </a:spcBef>
        <a:spcAft>
          <a:spcPct val="0"/>
        </a:spcAft>
        <a:buClr>
          <a:schemeClr val="hlink"/>
        </a:buClr>
        <a:buChar char="•"/>
        <a:defRPr sz="2000">
          <a:solidFill>
            <a:schemeClr val="tx1"/>
          </a:solidFill>
          <a:effectLst>
            <a:outerShdw blurRad="38100" dist="38100" dir="2700000" algn="tl">
              <a:srgbClr val="000000"/>
            </a:outerShdw>
          </a:effectLst>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BC5E327-0FC6-465D-802D-62F20AE3C51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3"/>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sp>
        <p:nvSpPr>
          <p:cNvPr id="11" name="Rectangle 10">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332287" y="0"/>
            <a:ext cx="7859713" cy="6857998"/>
          </a:xfrm>
          <a:prstGeom prst="rect">
            <a:avLst/>
          </a:prstGeom>
          <a:gradFill flip="none" rotWithShape="1">
            <a:gsLst>
              <a:gs pos="50000">
                <a:schemeClr val="bg2">
                  <a:alpha val="60000"/>
                </a:schemeClr>
              </a:gs>
              <a:gs pos="0">
                <a:schemeClr val="bg2">
                  <a:alpha val="0"/>
                </a:schemeClr>
              </a:gs>
            </a:gsLst>
            <a:lin ang="10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D741562-A267-4F32-B34F-02C5DB71677F}"/>
              </a:ext>
            </a:extLst>
          </p:cNvPr>
          <p:cNvSpPr>
            <a:spLocks noGrp="1"/>
          </p:cNvSpPr>
          <p:nvPr>
            <p:ph type="ctrTitle"/>
          </p:nvPr>
        </p:nvSpPr>
        <p:spPr>
          <a:xfrm>
            <a:off x="8075613" y="549275"/>
            <a:ext cx="3565524" cy="2887174"/>
          </a:xfrm>
        </p:spPr>
        <p:txBody>
          <a:bodyPr anchor="b">
            <a:normAutofit/>
          </a:bodyPr>
          <a:lstStyle/>
          <a:p>
            <a:r>
              <a:rPr lang="en-US" sz="3600" dirty="0"/>
              <a:t>SUBSTITUTION TECHNIQUES</a:t>
            </a:r>
          </a:p>
        </p:txBody>
      </p:sp>
      <p:sp>
        <p:nvSpPr>
          <p:cNvPr id="13" name="Rectangle 12">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708ACBE2-628C-4C6D-BCAE-3A553675C6FF}"/>
              </a:ext>
            </a:extLst>
          </p:cNvPr>
          <p:cNvSpPr>
            <a:spLocks noGrp="1"/>
          </p:cNvSpPr>
          <p:nvPr>
            <p:ph type="subTitle" idx="1"/>
          </p:nvPr>
        </p:nvSpPr>
        <p:spPr>
          <a:xfrm>
            <a:off x="8075612" y="3569007"/>
            <a:ext cx="3565525" cy="2523817"/>
          </a:xfrm>
        </p:spPr>
        <p:txBody>
          <a:bodyPr>
            <a:normAutofit/>
          </a:bodyPr>
          <a:lstStyle/>
          <a:p>
            <a:endParaRPr lang="en-US" sz="2000" dirty="0">
              <a:solidFill>
                <a:schemeClr val="tx1">
                  <a:alpha val="60000"/>
                </a:schemeClr>
              </a:solidFill>
            </a:endParaRPr>
          </a:p>
        </p:txBody>
      </p:sp>
    </p:spTree>
    <p:extLst>
      <p:ext uri="{BB962C8B-B14F-4D97-AF65-F5344CB8AC3E}">
        <p14:creationId xmlns:p14="http://schemas.microsoft.com/office/powerpoint/2010/main" val="1975368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mute="1">
                <p:cTn id="7"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a:extLst>
              <a:ext uri="{FF2B5EF4-FFF2-40B4-BE49-F238E27FC236}">
                <a16:creationId xmlns:a16="http://schemas.microsoft.com/office/drawing/2014/main" id="{653355BE-8FD5-4F8F-AF05-E30E8C6815D4}"/>
              </a:ext>
            </a:extLst>
          </p:cNvPr>
          <p:cNvSpPr>
            <a:spLocks noGrp="1" noChangeArrowheads="1"/>
          </p:cNvSpPr>
          <p:nvPr>
            <p:ph type="title"/>
          </p:nvPr>
        </p:nvSpPr>
        <p:spPr/>
        <p:txBody>
          <a:bodyPr/>
          <a:lstStyle/>
          <a:p>
            <a:pPr eaLnBrk="1" hangingPunct="1">
              <a:defRPr/>
            </a:pPr>
            <a:r>
              <a:rPr lang="en-AU"/>
              <a:t>Monoalphabetic Cipher</a:t>
            </a:r>
          </a:p>
        </p:txBody>
      </p:sp>
      <p:sp>
        <p:nvSpPr>
          <p:cNvPr id="70659" name="Rectangle 3">
            <a:extLst>
              <a:ext uri="{FF2B5EF4-FFF2-40B4-BE49-F238E27FC236}">
                <a16:creationId xmlns:a16="http://schemas.microsoft.com/office/drawing/2014/main" id="{8308B871-30F0-4317-8986-BA19BA2CCBF2}"/>
              </a:ext>
            </a:extLst>
          </p:cNvPr>
          <p:cNvSpPr>
            <a:spLocks noGrp="1" noChangeArrowheads="1"/>
          </p:cNvSpPr>
          <p:nvPr>
            <p:ph type="body" idx="1"/>
          </p:nvPr>
        </p:nvSpPr>
        <p:spPr/>
        <p:txBody>
          <a:bodyPr/>
          <a:lstStyle/>
          <a:p>
            <a:pPr eaLnBrk="1" hangingPunct="1">
              <a:lnSpc>
                <a:spcPct val="90000"/>
              </a:lnSpc>
              <a:defRPr/>
            </a:pPr>
            <a:r>
              <a:rPr lang="en-AU" sz="2800"/>
              <a:t>rather than just shifting the alphabet </a:t>
            </a:r>
          </a:p>
          <a:p>
            <a:pPr eaLnBrk="1" hangingPunct="1">
              <a:lnSpc>
                <a:spcPct val="90000"/>
              </a:lnSpc>
              <a:defRPr/>
            </a:pPr>
            <a:r>
              <a:rPr lang="en-AU" sz="2800"/>
              <a:t>could shuffle (jumble) the letters arbitrarily </a:t>
            </a:r>
          </a:p>
          <a:p>
            <a:pPr eaLnBrk="1" hangingPunct="1">
              <a:lnSpc>
                <a:spcPct val="90000"/>
              </a:lnSpc>
              <a:defRPr/>
            </a:pPr>
            <a:r>
              <a:rPr lang="en-AU" sz="2800"/>
              <a:t>each plaintext letter maps to a different random ciphertext letter </a:t>
            </a:r>
          </a:p>
          <a:p>
            <a:pPr eaLnBrk="1" hangingPunct="1">
              <a:lnSpc>
                <a:spcPct val="90000"/>
              </a:lnSpc>
              <a:defRPr/>
            </a:pPr>
            <a:r>
              <a:rPr lang="en-AU" sz="2800"/>
              <a:t>hence key is 26 letters long </a:t>
            </a:r>
            <a:endParaRPr lang="en-AU" sz="2800">
              <a:latin typeface="Courier New" pitchFamily="49" charset="0"/>
            </a:endParaRPr>
          </a:p>
          <a:p>
            <a:pPr lvl="1" eaLnBrk="1" hangingPunct="1">
              <a:lnSpc>
                <a:spcPct val="90000"/>
              </a:lnSpc>
              <a:buFont typeface="Wingdings" panose="05000000000000000000" pitchFamily="2" charset="2"/>
              <a:buNone/>
              <a:defRPr/>
            </a:pPr>
            <a:endParaRPr lang="en-AU" sz="2400">
              <a:latin typeface="Courier" charset="0"/>
            </a:endParaRPr>
          </a:p>
          <a:p>
            <a:pPr lvl="1" eaLnBrk="1" hangingPunct="1">
              <a:lnSpc>
                <a:spcPct val="90000"/>
              </a:lnSpc>
              <a:buFont typeface="Wingdings" panose="05000000000000000000" pitchFamily="2" charset="2"/>
              <a:buNone/>
              <a:defRPr/>
            </a:pPr>
            <a:r>
              <a:rPr lang="en-AU" sz="2400">
                <a:latin typeface="Courier" charset="0"/>
              </a:rPr>
              <a:t>Plain:  abcdefghijklmnopqrstuvwxyz</a:t>
            </a:r>
          </a:p>
          <a:p>
            <a:pPr lvl="1" eaLnBrk="1" hangingPunct="1">
              <a:lnSpc>
                <a:spcPct val="90000"/>
              </a:lnSpc>
              <a:buFont typeface="Wingdings" panose="05000000000000000000" pitchFamily="2" charset="2"/>
              <a:buNone/>
              <a:defRPr/>
            </a:pPr>
            <a:r>
              <a:rPr lang="en-AU" sz="2400">
                <a:latin typeface="Courier" charset="0"/>
              </a:rPr>
              <a:t>Cipher: DKVQFIBJWPESCXHTMYAUOLRGZN</a:t>
            </a:r>
          </a:p>
          <a:p>
            <a:pPr lvl="1" eaLnBrk="1" hangingPunct="1">
              <a:lnSpc>
                <a:spcPct val="90000"/>
              </a:lnSpc>
              <a:buFont typeface="Wingdings" panose="05000000000000000000" pitchFamily="2" charset="2"/>
              <a:buNone/>
              <a:defRPr/>
            </a:pPr>
            <a:endParaRPr lang="en-AU" sz="2400">
              <a:latin typeface="Courier" charset="0"/>
            </a:endParaRPr>
          </a:p>
          <a:p>
            <a:pPr lvl="1" eaLnBrk="1" hangingPunct="1">
              <a:lnSpc>
                <a:spcPct val="90000"/>
              </a:lnSpc>
              <a:buFont typeface="Wingdings" panose="05000000000000000000" pitchFamily="2" charset="2"/>
              <a:buNone/>
              <a:defRPr/>
            </a:pPr>
            <a:r>
              <a:rPr lang="en-AU" sz="2400">
                <a:latin typeface="Courier" charset="0"/>
              </a:rPr>
              <a:t>Plaintext:  ifwewishtoreplaceletters</a:t>
            </a:r>
          </a:p>
          <a:p>
            <a:pPr lvl="1" eaLnBrk="1" hangingPunct="1">
              <a:lnSpc>
                <a:spcPct val="90000"/>
              </a:lnSpc>
              <a:buFont typeface="Wingdings" panose="05000000000000000000" pitchFamily="2" charset="2"/>
              <a:buNone/>
              <a:defRPr/>
            </a:pPr>
            <a:r>
              <a:rPr lang="en-AU" sz="2400">
                <a:latin typeface="Courier" charset="0"/>
              </a:rPr>
              <a:t>Ciphertext: WIRFRWAJUHYFTSDVFSFUUFYA </a:t>
            </a:r>
          </a:p>
          <a:p>
            <a:pPr eaLnBrk="1" hangingPunct="1">
              <a:lnSpc>
                <a:spcPct val="90000"/>
              </a:lnSpc>
              <a:defRPr/>
            </a:pPr>
            <a:endParaRPr lang="en-AU" sz="28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F524-8FB8-42CE-922A-5044D8C21AA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ACE6C33-6C33-41D0-82FE-17E5CF3BA138}"/>
              </a:ext>
            </a:extLst>
          </p:cNvPr>
          <p:cNvSpPr>
            <a:spLocks noGrp="1"/>
          </p:cNvSpPr>
          <p:nvPr>
            <p:ph idx="1"/>
          </p:nvPr>
        </p:nvSpPr>
        <p:spPr/>
        <p:txBody>
          <a:bodyPr/>
          <a:lstStyle/>
          <a:p>
            <a:pPr eaLnBrk="1" hangingPunct="1"/>
            <a:r>
              <a:rPr lang="en-US" altLang="en-US" dirty="0">
                <a:latin typeface="Times-Roman" charset="0"/>
              </a:rPr>
              <a:t>With only 25 possible keys, the Caesar cipher is far from secure. A dramatic increase in the key space can be achieved by allowing an arbitrary substitution, where the translation alphabet can be any permutation of the 26 alphabetic characters.</a:t>
            </a:r>
            <a:endParaRPr lang="en-US" altLang="en-US" dirty="0"/>
          </a:p>
          <a:p>
            <a:pPr eaLnBrk="1" hangingPunct="1"/>
            <a:r>
              <a:rPr lang="en-US" altLang="en-US" dirty="0"/>
              <a:t>See example translation alphabet, and an encrypted message using it.</a:t>
            </a:r>
          </a:p>
          <a:p>
            <a:endParaRPr lang="en-US" dirty="0"/>
          </a:p>
        </p:txBody>
      </p:sp>
    </p:spTree>
    <p:extLst>
      <p:ext uri="{BB962C8B-B14F-4D97-AF65-F5344CB8AC3E}">
        <p14:creationId xmlns:p14="http://schemas.microsoft.com/office/powerpoint/2010/main" val="2210969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2">
            <a:extLst>
              <a:ext uri="{FF2B5EF4-FFF2-40B4-BE49-F238E27FC236}">
                <a16:creationId xmlns:a16="http://schemas.microsoft.com/office/drawing/2014/main" id="{3819C66C-7CFA-462B-A7DE-46CBB95D4A48}"/>
              </a:ext>
            </a:extLst>
          </p:cNvPr>
          <p:cNvSpPr>
            <a:spLocks noGrp="1" noChangeArrowheads="1"/>
          </p:cNvSpPr>
          <p:nvPr>
            <p:ph type="title"/>
          </p:nvPr>
        </p:nvSpPr>
        <p:spPr/>
        <p:txBody>
          <a:bodyPr/>
          <a:lstStyle/>
          <a:p>
            <a:pPr eaLnBrk="1" hangingPunct="1">
              <a:defRPr/>
            </a:pPr>
            <a:r>
              <a:rPr lang="en-AU"/>
              <a:t>Monoalphabetic Cipher Security</a:t>
            </a:r>
          </a:p>
        </p:txBody>
      </p:sp>
      <p:sp>
        <p:nvSpPr>
          <p:cNvPr id="71683" name="Rectangle 3">
            <a:extLst>
              <a:ext uri="{FF2B5EF4-FFF2-40B4-BE49-F238E27FC236}">
                <a16:creationId xmlns:a16="http://schemas.microsoft.com/office/drawing/2014/main" id="{FC6A4DF6-B12D-4070-9CA1-B3B49294BC71}"/>
              </a:ext>
            </a:extLst>
          </p:cNvPr>
          <p:cNvSpPr>
            <a:spLocks noGrp="1" noChangeArrowheads="1"/>
          </p:cNvSpPr>
          <p:nvPr>
            <p:ph type="body" idx="1"/>
          </p:nvPr>
        </p:nvSpPr>
        <p:spPr/>
        <p:txBody>
          <a:bodyPr/>
          <a:lstStyle/>
          <a:p>
            <a:pPr eaLnBrk="1" hangingPunct="1">
              <a:defRPr/>
            </a:pPr>
            <a:r>
              <a:rPr lang="en-AU" dirty="0"/>
              <a:t>now have a total of 26! = 4 x 1026 keys </a:t>
            </a:r>
          </a:p>
          <a:p>
            <a:pPr eaLnBrk="1" hangingPunct="1">
              <a:defRPr/>
            </a:pPr>
            <a:r>
              <a:rPr lang="en-AU" dirty="0"/>
              <a:t>with so many keys, might think is secure </a:t>
            </a:r>
          </a:p>
          <a:p>
            <a:pPr eaLnBrk="1" hangingPunct="1">
              <a:defRPr/>
            </a:pPr>
            <a:r>
              <a:rPr lang="en-AU" dirty="0"/>
              <a:t>but would be </a:t>
            </a:r>
            <a:r>
              <a:rPr lang="en-AU" b="1" dirty="0"/>
              <a:t>!!!WRONG!!!</a:t>
            </a:r>
            <a:r>
              <a:rPr lang="en-AU" dirty="0"/>
              <a:t> </a:t>
            </a:r>
          </a:p>
          <a:p>
            <a:pPr eaLnBrk="1" hangingPunct="1">
              <a:defRPr/>
            </a:pPr>
            <a:r>
              <a:rPr lang="en-US" dirty="0"/>
              <a:t>problem is language characteristics</a:t>
            </a:r>
          </a:p>
          <a:p>
            <a:pPr eaLnBrk="1" hangingPunct="1">
              <a:defRPr/>
            </a:pPr>
            <a:r>
              <a:rPr lang="en-US" altLang="en-US" dirty="0">
                <a:solidFill>
                  <a:srgbClr val="FFFF00"/>
                </a:solidFill>
              </a:rPr>
              <a:t>Note that even given the very large number of keys, being </a:t>
            </a:r>
            <a:r>
              <a:rPr lang="en-US" altLang="en-US" dirty="0">
                <a:solidFill>
                  <a:srgbClr val="FFFF00"/>
                </a:solidFill>
                <a:latin typeface="Times-Roman" charset="0"/>
              </a:rPr>
              <a:t>10 orders of magnitude greater than the key space for DES,</a:t>
            </a:r>
            <a:r>
              <a:rPr lang="en-US" altLang="en-US" dirty="0">
                <a:solidFill>
                  <a:srgbClr val="FFFF00"/>
                </a:solidFill>
              </a:rPr>
              <a:t> the </a:t>
            </a:r>
            <a:r>
              <a:rPr lang="en-AU" altLang="en-US" dirty="0">
                <a:solidFill>
                  <a:srgbClr val="FFFF00"/>
                </a:solidFill>
              </a:rPr>
              <a:t>monoalphabetic substitution cipher is not secure, because it does not sufficiently obscure the underlying language characteristics.</a:t>
            </a:r>
            <a:endParaRPr lang="en-US" altLang="en-US" dirty="0">
              <a:solidFill>
                <a:srgbClr val="FFFF00"/>
              </a:solidFill>
            </a:endParaRPr>
          </a:p>
          <a:p>
            <a:pPr eaLnBrk="1" hangingPunct="1">
              <a:defRPr/>
            </a:pPr>
            <a:endParaRPr lang="en-AU"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Rectangle 2">
            <a:extLst>
              <a:ext uri="{FF2B5EF4-FFF2-40B4-BE49-F238E27FC236}">
                <a16:creationId xmlns:a16="http://schemas.microsoft.com/office/drawing/2014/main" id="{F4946BB5-2349-4F85-81AC-EB6517B3CDB4}"/>
              </a:ext>
            </a:extLst>
          </p:cNvPr>
          <p:cNvSpPr>
            <a:spLocks noGrp="1" noChangeArrowheads="1"/>
          </p:cNvSpPr>
          <p:nvPr>
            <p:ph type="title"/>
          </p:nvPr>
        </p:nvSpPr>
        <p:spPr/>
        <p:txBody>
          <a:bodyPr/>
          <a:lstStyle/>
          <a:p>
            <a:pPr eaLnBrk="1" hangingPunct="1">
              <a:defRPr/>
            </a:pPr>
            <a:r>
              <a:rPr lang="en-AU" sz="4000"/>
              <a:t>Language Redundancy and Cryptanalysis</a:t>
            </a:r>
          </a:p>
        </p:txBody>
      </p:sp>
      <p:sp>
        <p:nvSpPr>
          <p:cNvPr id="72707" name="Rectangle 3">
            <a:extLst>
              <a:ext uri="{FF2B5EF4-FFF2-40B4-BE49-F238E27FC236}">
                <a16:creationId xmlns:a16="http://schemas.microsoft.com/office/drawing/2014/main" id="{0B118ACC-541C-47D9-9CFE-B6F53E7F5883}"/>
              </a:ext>
            </a:extLst>
          </p:cNvPr>
          <p:cNvSpPr>
            <a:spLocks noGrp="1" noChangeArrowheads="1"/>
          </p:cNvSpPr>
          <p:nvPr>
            <p:ph type="body" idx="1"/>
          </p:nvPr>
        </p:nvSpPr>
        <p:spPr/>
        <p:txBody>
          <a:bodyPr/>
          <a:lstStyle/>
          <a:p>
            <a:pPr eaLnBrk="1" hangingPunct="1">
              <a:defRPr/>
            </a:pPr>
            <a:r>
              <a:rPr lang="en-AU" sz="2800"/>
              <a:t>human languages are </a:t>
            </a:r>
            <a:r>
              <a:rPr lang="en-AU" sz="2800" b="1"/>
              <a:t>redundant</a:t>
            </a:r>
            <a:r>
              <a:rPr lang="en-AU" sz="2800"/>
              <a:t> </a:t>
            </a:r>
          </a:p>
          <a:p>
            <a:pPr eaLnBrk="1" hangingPunct="1">
              <a:defRPr/>
            </a:pPr>
            <a:r>
              <a:rPr lang="en-AU" sz="2800"/>
              <a:t>eg "th lrd s m shphrd shll nt wnt" </a:t>
            </a:r>
          </a:p>
          <a:p>
            <a:pPr eaLnBrk="1" hangingPunct="1">
              <a:defRPr/>
            </a:pPr>
            <a:r>
              <a:rPr lang="en-AU" sz="2800"/>
              <a:t>letters are not equally commonly used </a:t>
            </a:r>
          </a:p>
          <a:p>
            <a:pPr eaLnBrk="1" hangingPunct="1">
              <a:defRPr/>
            </a:pPr>
            <a:r>
              <a:rPr lang="en-AU" sz="2800"/>
              <a:t>in English E is by far the most common letter </a:t>
            </a:r>
          </a:p>
          <a:p>
            <a:pPr lvl="1" eaLnBrk="1" hangingPunct="1">
              <a:defRPr/>
            </a:pPr>
            <a:r>
              <a:rPr lang="en-AU" sz="2400"/>
              <a:t>followed by T,R,N,I,O,A,S </a:t>
            </a:r>
          </a:p>
          <a:p>
            <a:pPr eaLnBrk="1" hangingPunct="1">
              <a:defRPr/>
            </a:pPr>
            <a:r>
              <a:rPr lang="en-AU" sz="2800"/>
              <a:t>other letters like Z,J,K,Q,X are fairly rare </a:t>
            </a:r>
          </a:p>
          <a:p>
            <a:pPr eaLnBrk="1" hangingPunct="1">
              <a:defRPr/>
            </a:pPr>
            <a:r>
              <a:rPr lang="en-AU" sz="2800"/>
              <a:t>have tables of single, double &amp; triple letter frequencies for various languages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80100-0013-4A4A-A7BD-04108E54EEE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47895B-C07B-4FDE-9DDB-BC5703210B0B}"/>
              </a:ext>
            </a:extLst>
          </p:cNvPr>
          <p:cNvSpPr>
            <a:spLocks noGrp="1"/>
          </p:cNvSpPr>
          <p:nvPr>
            <p:ph idx="1"/>
          </p:nvPr>
        </p:nvSpPr>
        <p:spPr/>
        <p:txBody>
          <a:bodyPr>
            <a:normAutofit fontScale="92500" lnSpcReduction="20000"/>
          </a:bodyPr>
          <a:lstStyle/>
          <a:p>
            <a:r>
              <a:rPr lang="en-AU" altLang="en-US" dirty="0">
                <a:latin typeface="Arial" charset="0"/>
              </a:rPr>
              <a:t>As the example shows, we don't actually need all the letters in order to understand written English text. Here vowels were removed, but they're not the only redundancy. </a:t>
            </a:r>
            <a:r>
              <a:rPr lang="en-AU" altLang="en-US" dirty="0" err="1">
                <a:latin typeface="Arial" charset="0"/>
              </a:rPr>
              <a:t>cf</a:t>
            </a:r>
            <a:r>
              <a:rPr lang="en-AU" altLang="en-US" dirty="0">
                <a:latin typeface="Arial" charset="0"/>
              </a:rPr>
              <a:t> written Hebrew has no vowels for same reason. Are usually familiar with "party conversations", can hear one person speaking out of hubbub of many, again because of redundancy in aural language also. This redundancy is also the reason we can compress text files, the computer can derive a more compact encoding without losing any information. Basic idea is to count the relative frequencies of letters, and note the resulting pattern. </a:t>
            </a:r>
          </a:p>
          <a:p>
            <a:endParaRPr lang="en-US" dirty="0"/>
          </a:p>
        </p:txBody>
      </p:sp>
    </p:spTree>
    <p:extLst>
      <p:ext uri="{BB962C8B-B14F-4D97-AF65-F5344CB8AC3E}">
        <p14:creationId xmlns:p14="http://schemas.microsoft.com/office/powerpoint/2010/main" val="33572040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2">
            <a:extLst>
              <a:ext uri="{FF2B5EF4-FFF2-40B4-BE49-F238E27FC236}">
                <a16:creationId xmlns:a16="http://schemas.microsoft.com/office/drawing/2014/main" id="{A86BD32C-3F65-490D-B9D4-FA6CE812C417}"/>
              </a:ext>
            </a:extLst>
          </p:cNvPr>
          <p:cNvSpPr>
            <a:spLocks noGrp="1" noChangeArrowheads="1"/>
          </p:cNvSpPr>
          <p:nvPr>
            <p:ph type="title"/>
          </p:nvPr>
        </p:nvSpPr>
        <p:spPr/>
        <p:txBody>
          <a:bodyPr/>
          <a:lstStyle/>
          <a:p>
            <a:pPr eaLnBrk="1" hangingPunct="1">
              <a:defRPr/>
            </a:pPr>
            <a:r>
              <a:rPr lang="en-AU"/>
              <a:t>English Letter Frequencies</a:t>
            </a:r>
          </a:p>
        </p:txBody>
      </p:sp>
      <p:pic>
        <p:nvPicPr>
          <p:cNvPr id="51202" name="Picture 3">
            <a:extLst>
              <a:ext uri="{FF2B5EF4-FFF2-40B4-BE49-F238E27FC236}">
                <a16:creationId xmlns:a16="http://schemas.microsoft.com/office/drawing/2014/main" id="{ED04B0F6-45CD-4D46-9753-E808C12712BA}"/>
              </a:ext>
            </a:extLst>
          </p:cNvPr>
          <p:cNvPicPr>
            <a:picLocks noChangeAspect="1" noChangeArrowheads="1"/>
          </p:cNvPicPr>
          <p:nvPr>
            <p:ph type="body" idx="1"/>
          </p:nvPr>
        </p:nvPicPr>
        <p:blipFill>
          <a:blip r:embed="rId3">
            <a:extLst>
              <a:ext uri="{28A0092B-C50C-407E-A947-70E740481C1C}">
                <a14:useLocalDpi xmlns:a14="http://schemas.microsoft.com/office/drawing/2010/main" val="0"/>
              </a:ext>
            </a:extLst>
          </a:blip>
          <a:srcRect/>
          <a:stretch>
            <a:fillRect/>
          </a:stretch>
        </p:blipFill>
        <p:spPr>
          <a:noFill/>
          <a:extLst>
            <a:ext uri="{909E8E84-426E-40DD-AFC4-6F175D3DCCD1}">
              <a14:hiddenFill xmlns:a14="http://schemas.microsoft.com/office/drawing/2010/main">
                <a:solidFill>
                  <a:schemeClr val="accent1">
                    <a:alpha val="70195"/>
                  </a:schemeClr>
                </a:solidFill>
              </a14:hiddenFill>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49953-982A-4D72-9F70-648AC0AD21E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34FD46C-F1E4-4392-9B67-A71733ACEAE6}"/>
              </a:ext>
            </a:extLst>
          </p:cNvPr>
          <p:cNvSpPr>
            <a:spLocks noGrp="1"/>
          </p:cNvSpPr>
          <p:nvPr>
            <p:ph idx="1"/>
          </p:nvPr>
        </p:nvSpPr>
        <p:spPr/>
        <p:txBody>
          <a:bodyPr/>
          <a:lstStyle/>
          <a:p>
            <a:r>
              <a:rPr lang="en-US" altLang="en-US" dirty="0">
                <a:latin typeface="Arial" charset="0"/>
              </a:rPr>
              <a:t>Note that all human languages have varying letter frequencies, though the number of letters and their frequencies varies. Stallings Figure 2.5 shows English letter frequencies. </a:t>
            </a:r>
            <a:r>
              <a:rPr lang="en-AU" altLang="en-US" dirty="0" err="1">
                <a:latin typeface="Arial" charset="0"/>
              </a:rPr>
              <a:t>Seberry</a:t>
            </a:r>
            <a:r>
              <a:rPr lang="en-AU" altLang="en-US" dirty="0">
                <a:latin typeface="Arial" charset="0"/>
              </a:rPr>
              <a:t> &amp; </a:t>
            </a:r>
            <a:r>
              <a:rPr lang="en-AU" altLang="en-US" dirty="0" err="1">
                <a:latin typeface="Arial" charset="0"/>
              </a:rPr>
              <a:t>Pieprzyk</a:t>
            </a:r>
            <a:r>
              <a:rPr lang="en-AU" altLang="en-US" dirty="0">
                <a:latin typeface="Arial" charset="0"/>
              </a:rPr>
              <a:t>, </a:t>
            </a:r>
            <a:r>
              <a:rPr lang="en-US" altLang="en-US" dirty="0">
                <a:solidFill>
                  <a:srgbClr val="810081"/>
                </a:solidFill>
                <a:latin typeface="Times-Roman" charset="0"/>
              </a:rPr>
              <a:t>"Cryptography - An Introduction to Computer Security", Prentice-Hall 1989, </a:t>
            </a:r>
            <a:r>
              <a:rPr lang="en-AU" altLang="en-US" dirty="0">
                <a:latin typeface="Arial" charset="0"/>
              </a:rPr>
              <a:t>Appendix A has letter frequency graphs for 20 languages (most European &amp; Japanese &amp; Malay).</a:t>
            </a:r>
          </a:p>
          <a:p>
            <a:endParaRPr lang="en-US" dirty="0"/>
          </a:p>
        </p:txBody>
      </p:sp>
    </p:spTree>
    <p:extLst>
      <p:ext uri="{BB962C8B-B14F-4D97-AF65-F5344CB8AC3E}">
        <p14:creationId xmlns:p14="http://schemas.microsoft.com/office/powerpoint/2010/main" val="4038269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2">
            <a:extLst>
              <a:ext uri="{FF2B5EF4-FFF2-40B4-BE49-F238E27FC236}">
                <a16:creationId xmlns:a16="http://schemas.microsoft.com/office/drawing/2014/main" id="{DB58B0E7-860E-43AF-B9CC-27DF5422BA72}"/>
              </a:ext>
            </a:extLst>
          </p:cNvPr>
          <p:cNvSpPr>
            <a:spLocks noGrp="1" noChangeArrowheads="1"/>
          </p:cNvSpPr>
          <p:nvPr>
            <p:ph type="title"/>
          </p:nvPr>
        </p:nvSpPr>
        <p:spPr/>
        <p:txBody>
          <a:bodyPr/>
          <a:lstStyle/>
          <a:p>
            <a:pPr eaLnBrk="1" hangingPunct="1">
              <a:defRPr/>
            </a:pPr>
            <a:r>
              <a:rPr lang="en-AU"/>
              <a:t>Use in Cryptanalysis</a:t>
            </a:r>
          </a:p>
        </p:txBody>
      </p:sp>
      <p:sp>
        <p:nvSpPr>
          <p:cNvPr id="76803" name="Rectangle 3">
            <a:extLst>
              <a:ext uri="{FF2B5EF4-FFF2-40B4-BE49-F238E27FC236}">
                <a16:creationId xmlns:a16="http://schemas.microsoft.com/office/drawing/2014/main" id="{6E36017E-9FC3-4B8C-98E8-CA27D13D9539}"/>
              </a:ext>
            </a:extLst>
          </p:cNvPr>
          <p:cNvSpPr>
            <a:spLocks noGrp="1" noChangeArrowheads="1"/>
          </p:cNvSpPr>
          <p:nvPr>
            <p:ph type="body" idx="1"/>
          </p:nvPr>
        </p:nvSpPr>
        <p:spPr>
          <a:xfrm>
            <a:off x="1981200" y="1341438"/>
            <a:ext cx="8229600" cy="5040312"/>
          </a:xfrm>
        </p:spPr>
        <p:txBody>
          <a:bodyPr/>
          <a:lstStyle/>
          <a:p>
            <a:pPr eaLnBrk="1" hangingPunct="1">
              <a:defRPr/>
            </a:pPr>
            <a:r>
              <a:rPr lang="en-AU" sz="2800"/>
              <a:t>key concept - monoalphabetic substitution ciphers do not change relative letter frequencies </a:t>
            </a:r>
          </a:p>
          <a:p>
            <a:pPr eaLnBrk="1" hangingPunct="1">
              <a:defRPr/>
            </a:pPr>
            <a:r>
              <a:rPr lang="en-AU" sz="2800"/>
              <a:t>discovered by Arabian scientists in 9</a:t>
            </a:r>
            <a:r>
              <a:rPr lang="en-AU" sz="2800" baseline="30000"/>
              <a:t>th</a:t>
            </a:r>
            <a:r>
              <a:rPr lang="en-AU" sz="2800"/>
              <a:t> century</a:t>
            </a:r>
          </a:p>
          <a:p>
            <a:pPr eaLnBrk="1" hangingPunct="1">
              <a:defRPr/>
            </a:pPr>
            <a:r>
              <a:rPr lang="en-AU" sz="2800"/>
              <a:t>calculate letter frequencies for ciphertext</a:t>
            </a:r>
          </a:p>
          <a:p>
            <a:pPr eaLnBrk="1" hangingPunct="1">
              <a:defRPr/>
            </a:pPr>
            <a:r>
              <a:rPr lang="en-AU" sz="2800"/>
              <a:t>compare counts/plots against known values </a:t>
            </a:r>
          </a:p>
          <a:p>
            <a:pPr eaLnBrk="1" hangingPunct="1">
              <a:defRPr/>
            </a:pPr>
            <a:r>
              <a:rPr lang="en-AU" sz="2800"/>
              <a:t>if caesar cipher look for common peaks/troughs </a:t>
            </a:r>
          </a:p>
          <a:p>
            <a:pPr lvl="1" eaLnBrk="1" hangingPunct="1">
              <a:defRPr/>
            </a:pPr>
            <a:r>
              <a:rPr lang="en-AU" sz="2400"/>
              <a:t>peaks at: A-E-I triple, NO pair, RST triple</a:t>
            </a:r>
          </a:p>
          <a:p>
            <a:pPr lvl="1" eaLnBrk="1" hangingPunct="1">
              <a:defRPr/>
            </a:pPr>
            <a:r>
              <a:rPr lang="en-AU" sz="2400"/>
              <a:t>troughs at: JK, X-Z</a:t>
            </a:r>
          </a:p>
          <a:p>
            <a:pPr eaLnBrk="1" hangingPunct="1">
              <a:defRPr/>
            </a:pPr>
            <a:r>
              <a:rPr lang="en-US" sz="2800"/>
              <a:t>for </a:t>
            </a:r>
            <a:r>
              <a:rPr lang="en-AU" sz="2800"/>
              <a:t>monoalphabetic must identify each letter</a:t>
            </a:r>
          </a:p>
          <a:p>
            <a:pPr lvl="1" eaLnBrk="1" hangingPunct="1">
              <a:defRPr/>
            </a:pPr>
            <a:r>
              <a:rPr lang="en-US" sz="2400"/>
              <a:t>tables of common double/triple letters help</a:t>
            </a:r>
            <a:endParaRPr lang="en-AU" sz="24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06F0F-8ABD-4D17-A2AB-CA99909E646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7FBAB27-DF37-420B-9F8A-157E21ECBCB3}"/>
              </a:ext>
            </a:extLst>
          </p:cNvPr>
          <p:cNvSpPr>
            <a:spLocks noGrp="1"/>
          </p:cNvSpPr>
          <p:nvPr>
            <p:ph idx="1"/>
          </p:nvPr>
        </p:nvSpPr>
        <p:spPr/>
        <p:txBody>
          <a:bodyPr>
            <a:normAutofit fontScale="85000" lnSpcReduction="10000"/>
          </a:bodyPr>
          <a:lstStyle/>
          <a:p>
            <a:pPr eaLnBrk="1" hangingPunct="1"/>
            <a:r>
              <a:rPr lang="en-AU" altLang="en-US" dirty="0"/>
              <a:t>The simplicity and strength of the monoalphabetic substitution cipher meant it dominated cryptographic use for the first </a:t>
            </a:r>
            <a:r>
              <a:rPr lang="en-AU" altLang="en-US" dirty="0" err="1"/>
              <a:t>millenium</a:t>
            </a:r>
            <a:r>
              <a:rPr lang="en-AU" altLang="en-US" dirty="0"/>
              <a:t> AD. It was broken by Arabic scientists. The earliest known description is in Abu al-</a:t>
            </a:r>
            <a:r>
              <a:rPr lang="en-AU" altLang="en-US" dirty="0" err="1"/>
              <a:t>Kindi's</a:t>
            </a:r>
            <a:r>
              <a:rPr lang="en-AU" altLang="en-US" dirty="0"/>
              <a:t> "A Manuscript on Deciphering Cryptographic Messages", published in the 9th century but only rediscovered in 1987 in Istanbul, but other later works also attest to their knowledge of the field. </a:t>
            </a:r>
            <a:r>
              <a:rPr lang="en-US" altLang="en-US" dirty="0">
                <a:latin typeface="Times-Roman" charset="0"/>
              </a:rPr>
              <a:t>Monoalphabetic ciphers are easy to break because they reflect the frequency data of the original alphabet. The cryptanalyst looks for a mapping between the observed pattern in the ciphertext, and the known source language letter frequencies. If English, look for </a:t>
            </a:r>
            <a:r>
              <a:rPr lang="en-AU" altLang="en-US" dirty="0"/>
              <a:t>peaks at: A-E-I triple, NO pair, RST triple, and troughs at: JK, X-Z.</a:t>
            </a:r>
          </a:p>
          <a:p>
            <a:pPr lvl="1" eaLnBrk="1" hangingPunct="1"/>
            <a:endParaRPr lang="en-AU" altLang="en-US" dirty="0"/>
          </a:p>
          <a:p>
            <a:endParaRPr lang="en-US" dirty="0"/>
          </a:p>
        </p:txBody>
      </p:sp>
    </p:spTree>
    <p:extLst>
      <p:ext uri="{BB962C8B-B14F-4D97-AF65-F5344CB8AC3E}">
        <p14:creationId xmlns:p14="http://schemas.microsoft.com/office/powerpoint/2010/main" val="10593995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Rectangle 2">
            <a:extLst>
              <a:ext uri="{FF2B5EF4-FFF2-40B4-BE49-F238E27FC236}">
                <a16:creationId xmlns:a16="http://schemas.microsoft.com/office/drawing/2014/main" id="{3CE54ABE-0438-4563-9EAD-F9BD9880BE72}"/>
              </a:ext>
            </a:extLst>
          </p:cNvPr>
          <p:cNvSpPr>
            <a:spLocks noGrp="1" noChangeArrowheads="1"/>
          </p:cNvSpPr>
          <p:nvPr>
            <p:ph type="title"/>
          </p:nvPr>
        </p:nvSpPr>
        <p:spPr/>
        <p:txBody>
          <a:bodyPr/>
          <a:lstStyle/>
          <a:p>
            <a:pPr eaLnBrk="1" hangingPunct="1">
              <a:defRPr/>
            </a:pPr>
            <a:r>
              <a:rPr lang="en-US"/>
              <a:t>Example Cryptanalysis</a:t>
            </a:r>
            <a:endParaRPr lang="en-AU"/>
          </a:p>
        </p:txBody>
      </p:sp>
      <p:sp>
        <p:nvSpPr>
          <p:cNvPr id="78851" name="Rectangle 3">
            <a:extLst>
              <a:ext uri="{FF2B5EF4-FFF2-40B4-BE49-F238E27FC236}">
                <a16:creationId xmlns:a16="http://schemas.microsoft.com/office/drawing/2014/main" id="{2AFC24D3-46DB-4D53-9E45-4558B2C16D4F}"/>
              </a:ext>
            </a:extLst>
          </p:cNvPr>
          <p:cNvSpPr>
            <a:spLocks noGrp="1" noChangeArrowheads="1"/>
          </p:cNvSpPr>
          <p:nvPr>
            <p:ph type="body" idx="1"/>
          </p:nvPr>
        </p:nvSpPr>
        <p:spPr/>
        <p:txBody>
          <a:bodyPr/>
          <a:lstStyle/>
          <a:p>
            <a:pPr eaLnBrk="1" hangingPunct="1">
              <a:lnSpc>
                <a:spcPct val="90000"/>
              </a:lnSpc>
              <a:defRPr/>
            </a:pPr>
            <a:r>
              <a:rPr lang="en-US" sz="2800"/>
              <a:t>given ciphertext:</a:t>
            </a:r>
          </a:p>
          <a:p>
            <a:pPr lvl="1" eaLnBrk="1" hangingPunct="1">
              <a:lnSpc>
                <a:spcPct val="90000"/>
              </a:lnSpc>
              <a:buFont typeface="Wingdings" panose="05000000000000000000" pitchFamily="2" charset="2"/>
              <a:buNone/>
              <a:defRPr/>
            </a:pPr>
            <a:r>
              <a:rPr lang="en-AU" sz="1800">
                <a:latin typeface="Courier New" pitchFamily="49" charset="0"/>
              </a:rPr>
              <a:t>UZQSOVUOHXMOPVGPOZPEVSGZWSZOPFPESXUDBMETSXAIZ</a:t>
            </a:r>
          </a:p>
          <a:p>
            <a:pPr lvl="1" eaLnBrk="1" hangingPunct="1">
              <a:lnSpc>
                <a:spcPct val="90000"/>
              </a:lnSpc>
              <a:buFont typeface="Wingdings" panose="05000000000000000000" pitchFamily="2" charset="2"/>
              <a:buNone/>
              <a:defRPr/>
            </a:pPr>
            <a:r>
              <a:rPr lang="en-AU" sz="1800">
                <a:latin typeface="Courier New" pitchFamily="49" charset="0"/>
              </a:rPr>
              <a:t>VUEPHZHMDZSHZOWSFPAPPDTSVPQUZWYMXUZUHSX</a:t>
            </a:r>
          </a:p>
          <a:p>
            <a:pPr lvl="1" eaLnBrk="1" hangingPunct="1">
              <a:lnSpc>
                <a:spcPct val="90000"/>
              </a:lnSpc>
              <a:buFont typeface="Wingdings" panose="05000000000000000000" pitchFamily="2" charset="2"/>
              <a:buNone/>
              <a:defRPr/>
            </a:pPr>
            <a:r>
              <a:rPr lang="en-AU" sz="1800">
                <a:latin typeface="Courier New" pitchFamily="49" charset="0"/>
              </a:rPr>
              <a:t>EPYEPOPDZSZUFPOMBZWPFUPZHMDJUDTMOHMQ</a:t>
            </a:r>
            <a:endParaRPr lang="en-US" sz="2400"/>
          </a:p>
          <a:p>
            <a:pPr eaLnBrk="1" hangingPunct="1">
              <a:lnSpc>
                <a:spcPct val="90000"/>
              </a:lnSpc>
              <a:defRPr/>
            </a:pPr>
            <a:r>
              <a:rPr lang="en-US" sz="2800"/>
              <a:t>count relative letter frequencies (see text)</a:t>
            </a:r>
          </a:p>
          <a:p>
            <a:pPr eaLnBrk="1" hangingPunct="1">
              <a:lnSpc>
                <a:spcPct val="90000"/>
              </a:lnSpc>
              <a:defRPr/>
            </a:pPr>
            <a:r>
              <a:rPr lang="en-US" sz="2800"/>
              <a:t>guess P &amp; Z are e and t</a:t>
            </a:r>
          </a:p>
          <a:p>
            <a:pPr eaLnBrk="1" hangingPunct="1">
              <a:lnSpc>
                <a:spcPct val="90000"/>
              </a:lnSpc>
              <a:defRPr/>
            </a:pPr>
            <a:r>
              <a:rPr lang="en-US" sz="2800"/>
              <a:t>guess ZW is th and hence ZWP is the</a:t>
            </a:r>
          </a:p>
          <a:p>
            <a:pPr eaLnBrk="1" hangingPunct="1">
              <a:lnSpc>
                <a:spcPct val="90000"/>
              </a:lnSpc>
              <a:defRPr/>
            </a:pPr>
            <a:r>
              <a:rPr lang="en-US" sz="2800"/>
              <a:t>proceeding with trial and error finally get:</a:t>
            </a:r>
          </a:p>
          <a:p>
            <a:pPr lvl="1" eaLnBrk="1" hangingPunct="1">
              <a:lnSpc>
                <a:spcPct val="90000"/>
              </a:lnSpc>
              <a:buFont typeface="Wingdings" panose="05000000000000000000" pitchFamily="2" charset="2"/>
              <a:buNone/>
              <a:defRPr/>
            </a:pPr>
            <a:r>
              <a:rPr lang="en-AU" sz="1800">
                <a:latin typeface="Courier New" pitchFamily="49" charset="0"/>
              </a:rPr>
              <a:t>it was disclosed yesterday that several informal but</a:t>
            </a:r>
          </a:p>
          <a:p>
            <a:pPr lvl="1" eaLnBrk="1" hangingPunct="1">
              <a:lnSpc>
                <a:spcPct val="90000"/>
              </a:lnSpc>
              <a:buFont typeface="Wingdings" panose="05000000000000000000" pitchFamily="2" charset="2"/>
              <a:buNone/>
              <a:defRPr/>
            </a:pPr>
            <a:r>
              <a:rPr lang="en-AU" sz="1800">
                <a:latin typeface="Courier New" pitchFamily="49" charset="0"/>
              </a:rPr>
              <a:t>direct contacts have been made with political</a:t>
            </a:r>
          </a:p>
          <a:p>
            <a:pPr lvl="1" eaLnBrk="1" hangingPunct="1">
              <a:lnSpc>
                <a:spcPct val="90000"/>
              </a:lnSpc>
              <a:buFont typeface="Wingdings" panose="05000000000000000000" pitchFamily="2" charset="2"/>
              <a:buNone/>
              <a:defRPr/>
            </a:pPr>
            <a:r>
              <a:rPr lang="en-AU" sz="1800">
                <a:latin typeface="Courier New" pitchFamily="49" charset="0"/>
              </a:rPr>
              <a:t>representatives of the viet cong in moscow</a:t>
            </a:r>
          </a:p>
          <a:p>
            <a:pPr lvl="1" eaLnBrk="1" hangingPunct="1">
              <a:lnSpc>
                <a:spcPct val="90000"/>
              </a:lnSpc>
              <a:buFont typeface="Wingdings" panose="05000000000000000000" pitchFamily="2" charset="2"/>
              <a:buNone/>
              <a:defRPr/>
            </a:pPr>
            <a:endParaRPr lang="en-AU" sz="1800">
              <a:latin typeface="Courier New" pitchFamily="49"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4F9B1-BF18-430C-A13C-6F479478D03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37519A1-6ED3-4247-AB9D-452FD9E24AB6}"/>
              </a:ext>
            </a:extLst>
          </p:cNvPr>
          <p:cNvSpPr>
            <a:spLocks noGrp="1"/>
          </p:cNvSpPr>
          <p:nvPr>
            <p:ph idx="1"/>
          </p:nvPr>
        </p:nvSpPr>
        <p:spPr/>
        <p:txBody>
          <a:bodyPr/>
          <a:lstStyle/>
          <a:p>
            <a:r>
              <a:rPr lang="en-AU" altLang="en-US" dirty="0"/>
              <a:t>In this section and the next, we examine a sampling of what might be called classical encryption techniques. A study of these techniques enables us to illustrate the basic approaches to symmetric encryption used today and the types of cryptanalytic attacks that must be anticipated. The two basic building blocks of all encryption technique are substitution and transposition. We examine these in the next two sections. Finally, we discuss a system that combine both substitution and transposition.</a:t>
            </a:r>
          </a:p>
          <a:p>
            <a:endParaRPr lang="en-US" dirty="0"/>
          </a:p>
        </p:txBody>
      </p:sp>
    </p:spTree>
    <p:extLst>
      <p:ext uri="{BB962C8B-B14F-4D97-AF65-F5344CB8AC3E}">
        <p14:creationId xmlns:p14="http://schemas.microsoft.com/office/powerpoint/2010/main" val="37124998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8DD410C0-930C-4D2F-AD71-3857272EA633}"/>
              </a:ext>
            </a:extLst>
          </p:cNvPr>
          <p:cNvSpPr>
            <a:spLocks noGrp="1" noChangeArrowheads="1"/>
          </p:cNvSpPr>
          <p:nvPr>
            <p:ph type="title"/>
          </p:nvPr>
        </p:nvSpPr>
        <p:spPr/>
        <p:txBody>
          <a:bodyPr/>
          <a:lstStyle/>
          <a:p>
            <a:pPr eaLnBrk="1" hangingPunct="1">
              <a:defRPr/>
            </a:pPr>
            <a:r>
              <a:rPr lang="en-AU"/>
              <a:t>Playfair Cipher</a:t>
            </a:r>
          </a:p>
        </p:txBody>
      </p:sp>
      <p:sp>
        <p:nvSpPr>
          <p:cNvPr id="79875" name="Rectangle 3">
            <a:extLst>
              <a:ext uri="{FF2B5EF4-FFF2-40B4-BE49-F238E27FC236}">
                <a16:creationId xmlns:a16="http://schemas.microsoft.com/office/drawing/2014/main" id="{E67580FA-5B68-4FDB-8CFD-69592B2512E3}"/>
              </a:ext>
            </a:extLst>
          </p:cNvPr>
          <p:cNvSpPr>
            <a:spLocks noGrp="1" noChangeArrowheads="1"/>
          </p:cNvSpPr>
          <p:nvPr>
            <p:ph type="body" idx="1"/>
          </p:nvPr>
        </p:nvSpPr>
        <p:spPr/>
        <p:txBody>
          <a:bodyPr/>
          <a:lstStyle/>
          <a:p>
            <a:pPr eaLnBrk="1" hangingPunct="1">
              <a:defRPr/>
            </a:pPr>
            <a:r>
              <a:rPr lang="en-AU"/>
              <a:t>not even the large number of keys in a monoalphabetic cipher provides security </a:t>
            </a:r>
          </a:p>
          <a:p>
            <a:pPr eaLnBrk="1" hangingPunct="1">
              <a:defRPr/>
            </a:pPr>
            <a:r>
              <a:rPr lang="en-AU"/>
              <a:t>one approach to improving security was to encrypt multiple letters </a:t>
            </a:r>
          </a:p>
          <a:p>
            <a:pPr eaLnBrk="1" hangingPunct="1">
              <a:defRPr/>
            </a:pPr>
            <a:r>
              <a:rPr lang="en-AU"/>
              <a:t>the</a:t>
            </a:r>
            <a:r>
              <a:rPr lang="en-AU" b="1"/>
              <a:t> Playfair Cipher</a:t>
            </a:r>
            <a:r>
              <a:rPr lang="en-AU"/>
              <a:t> is an example </a:t>
            </a:r>
          </a:p>
          <a:p>
            <a:pPr eaLnBrk="1" hangingPunct="1">
              <a:defRPr/>
            </a:pPr>
            <a:r>
              <a:rPr lang="en-AU"/>
              <a:t>invented by Charles Wheatstone in 1854, but named after his friend Baron Playfair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Rectangle 2">
            <a:extLst>
              <a:ext uri="{FF2B5EF4-FFF2-40B4-BE49-F238E27FC236}">
                <a16:creationId xmlns:a16="http://schemas.microsoft.com/office/drawing/2014/main" id="{88B15434-919D-41E9-904E-9BBDA9CC6432}"/>
              </a:ext>
            </a:extLst>
          </p:cNvPr>
          <p:cNvSpPr>
            <a:spLocks noGrp="1" noChangeArrowheads="1"/>
          </p:cNvSpPr>
          <p:nvPr>
            <p:ph type="title"/>
          </p:nvPr>
        </p:nvSpPr>
        <p:spPr/>
        <p:txBody>
          <a:bodyPr/>
          <a:lstStyle/>
          <a:p>
            <a:pPr eaLnBrk="1" hangingPunct="1">
              <a:defRPr/>
            </a:pPr>
            <a:r>
              <a:rPr lang="en-AU"/>
              <a:t>Playfair Key Matrix</a:t>
            </a:r>
          </a:p>
        </p:txBody>
      </p:sp>
      <p:sp>
        <p:nvSpPr>
          <p:cNvPr id="80899" name="Rectangle 3">
            <a:extLst>
              <a:ext uri="{FF2B5EF4-FFF2-40B4-BE49-F238E27FC236}">
                <a16:creationId xmlns:a16="http://schemas.microsoft.com/office/drawing/2014/main" id="{B475FE9D-2E09-4081-A830-0013489E64C4}"/>
              </a:ext>
            </a:extLst>
          </p:cNvPr>
          <p:cNvSpPr>
            <a:spLocks noGrp="1" noChangeArrowheads="1"/>
          </p:cNvSpPr>
          <p:nvPr>
            <p:ph type="body" idx="1"/>
          </p:nvPr>
        </p:nvSpPr>
        <p:spPr>
          <a:xfrm>
            <a:off x="1981200" y="1676400"/>
            <a:ext cx="8229600" cy="2667000"/>
          </a:xfrm>
        </p:spPr>
        <p:txBody>
          <a:bodyPr/>
          <a:lstStyle/>
          <a:p>
            <a:pPr eaLnBrk="1" hangingPunct="1">
              <a:defRPr/>
            </a:pPr>
            <a:r>
              <a:rPr lang="en-AU"/>
              <a:t>a 5X5 matrix of letters based on a keyword </a:t>
            </a:r>
          </a:p>
          <a:p>
            <a:pPr eaLnBrk="1" hangingPunct="1">
              <a:defRPr/>
            </a:pPr>
            <a:r>
              <a:rPr lang="en-AU"/>
              <a:t>fill in letters of keyword (sans duplicates) </a:t>
            </a:r>
          </a:p>
          <a:p>
            <a:pPr eaLnBrk="1" hangingPunct="1">
              <a:defRPr/>
            </a:pPr>
            <a:r>
              <a:rPr lang="en-AU"/>
              <a:t>fill rest of matrix with other letters</a:t>
            </a:r>
          </a:p>
          <a:p>
            <a:pPr eaLnBrk="1" hangingPunct="1">
              <a:defRPr/>
            </a:pPr>
            <a:r>
              <a:rPr lang="en-AU"/>
              <a:t>eg. using the keyword MONARCHY</a:t>
            </a:r>
          </a:p>
        </p:txBody>
      </p:sp>
      <p:graphicFrame>
        <p:nvGraphicFramePr>
          <p:cNvPr id="80947" name="Group 51">
            <a:extLst>
              <a:ext uri="{FF2B5EF4-FFF2-40B4-BE49-F238E27FC236}">
                <a16:creationId xmlns:a16="http://schemas.microsoft.com/office/drawing/2014/main" id="{ECBBC6E1-DECA-48AF-8821-FCFB43DA347F}"/>
              </a:ext>
            </a:extLst>
          </p:cNvPr>
          <p:cNvGraphicFramePr>
            <a:graphicFrameLocks noGrp="1"/>
          </p:cNvGraphicFramePr>
          <p:nvPr/>
        </p:nvGraphicFramePr>
        <p:xfrm>
          <a:off x="3733800" y="4267201"/>
          <a:ext cx="4724400" cy="2230439"/>
        </p:xfrm>
        <a:graphic>
          <a:graphicData uri="http://schemas.openxmlformats.org/drawingml/2006/table">
            <a:tbl>
              <a:tblPr/>
              <a:tblGrid>
                <a:gridCol w="946150">
                  <a:extLst>
                    <a:ext uri="{9D8B030D-6E8A-4147-A177-3AD203B41FA5}">
                      <a16:colId xmlns:a16="http://schemas.microsoft.com/office/drawing/2014/main" val="20000"/>
                    </a:ext>
                  </a:extLst>
                </a:gridCol>
                <a:gridCol w="942975">
                  <a:extLst>
                    <a:ext uri="{9D8B030D-6E8A-4147-A177-3AD203B41FA5}">
                      <a16:colId xmlns:a16="http://schemas.microsoft.com/office/drawing/2014/main" val="20001"/>
                    </a:ext>
                  </a:extLst>
                </a:gridCol>
                <a:gridCol w="911225">
                  <a:extLst>
                    <a:ext uri="{9D8B030D-6E8A-4147-A177-3AD203B41FA5}">
                      <a16:colId xmlns:a16="http://schemas.microsoft.com/office/drawing/2014/main" val="20002"/>
                    </a:ext>
                  </a:extLst>
                </a:gridCol>
                <a:gridCol w="977900">
                  <a:extLst>
                    <a:ext uri="{9D8B030D-6E8A-4147-A177-3AD203B41FA5}">
                      <a16:colId xmlns:a16="http://schemas.microsoft.com/office/drawing/2014/main" val="20003"/>
                    </a:ext>
                  </a:extLst>
                </a:gridCol>
                <a:gridCol w="946150">
                  <a:extLst>
                    <a:ext uri="{9D8B030D-6E8A-4147-A177-3AD203B41FA5}">
                      <a16:colId xmlns:a16="http://schemas.microsoft.com/office/drawing/2014/main" val="20004"/>
                    </a:ext>
                  </a:extLst>
                </a:gridCol>
              </a:tblGrid>
              <a:tr h="396353">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M</a:t>
                      </a:r>
                    </a:p>
                  </a:txBody>
                  <a:tcPr marT="45733" marB="4573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O</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N</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A</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R</a:t>
                      </a:r>
                    </a:p>
                  </a:txBody>
                  <a:tcPr marT="45733" marB="4573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412868">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C</a:t>
                      </a:r>
                    </a:p>
                  </a:txBody>
                  <a:tcPr marT="45733" marB="4573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H</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accent2"/>
                          </a:solidFill>
                          <a:effectLst>
                            <a:outerShdw blurRad="38100" dist="38100" dir="2700000" algn="tl">
                              <a:srgbClr val="000000"/>
                            </a:outerShdw>
                          </a:effectLst>
                          <a:latin typeface="Arial" pitchFamily="34" charset="0"/>
                        </a:rPr>
                        <a:t>Y</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B</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D</a:t>
                      </a:r>
                    </a:p>
                  </a:txBody>
                  <a:tcPr marT="45733" marB="4573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12868">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E</a:t>
                      </a:r>
                    </a:p>
                  </a:txBody>
                  <a:tcPr marT="45733" marB="4573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F</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G</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I/J</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K</a:t>
                      </a:r>
                    </a:p>
                  </a:txBody>
                  <a:tcPr marT="45733" marB="4573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12868">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L</a:t>
                      </a:r>
                    </a:p>
                  </a:txBody>
                  <a:tcPr marT="45733" marB="4573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P</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Q</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S</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T</a:t>
                      </a:r>
                    </a:p>
                  </a:txBody>
                  <a:tcPr marT="45733" marB="4573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95482">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U</a:t>
                      </a:r>
                    </a:p>
                  </a:txBody>
                  <a:tcPr marT="45733" marB="45733"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V</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W</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X</a:t>
                      </a:r>
                    </a:p>
                  </a:txBody>
                  <a:tcPr marT="45733" marB="45733"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
                          <a:schemeClr val="hlink"/>
                        </a:buClr>
                        <a:buSzPct val="80000"/>
                        <a:buFont typeface="Wingdings" pitchFamily="2" charset="2"/>
                        <a:buNone/>
                        <a:tabLst/>
                      </a:pPr>
                      <a:r>
                        <a:rPr kumimoji="0" lang="en-US" sz="2000" b="0" i="0" u="none" strike="noStrike" cap="none" normalizeH="0" baseline="0">
                          <a:ln>
                            <a:noFill/>
                          </a:ln>
                          <a:solidFill>
                            <a:schemeClr val="tx1"/>
                          </a:solidFill>
                          <a:effectLst>
                            <a:outerShdw blurRad="38100" dist="38100" dir="2700000" algn="tl">
                              <a:srgbClr val="000000"/>
                            </a:outerShdw>
                          </a:effectLst>
                          <a:latin typeface="Arial" pitchFamily="34" charset="0"/>
                        </a:rPr>
                        <a:t>Z</a:t>
                      </a:r>
                    </a:p>
                  </a:txBody>
                  <a:tcPr marT="45733" marB="45733"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2173F-AA00-4D16-8DE5-592573CE473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6CE623D-2A8A-4CCF-A27A-F525D645A9EE}"/>
              </a:ext>
            </a:extLst>
          </p:cNvPr>
          <p:cNvSpPr>
            <a:spLocks noGrp="1"/>
          </p:cNvSpPr>
          <p:nvPr>
            <p:ph idx="1"/>
          </p:nvPr>
        </p:nvSpPr>
        <p:spPr/>
        <p:txBody>
          <a:bodyPr>
            <a:normAutofit fontScale="92500" lnSpcReduction="10000"/>
          </a:bodyPr>
          <a:lstStyle/>
          <a:p>
            <a:r>
              <a:rPr lang="en-US" altLang="en-US" dirty="0">
                <a:latin typeface="Times-Roman" charset="0"/>
              </a:rPr>
              <a:t>The best-known multiple-letter encryption cipher is the Playfair, which treats </a:t>
            </a:r>
            <a:r>
              <a:rPr lang="en-US" altLang="en-US" dirty="0" err="1">
                <a:latin typeface="Times-Roman" charset="0"/>
              </a:rPr>
              <a:t>digrams</a:t>
            </a:r>
            <a:r>
              <a:rPr lang="en-US" altLang="en-US" dirty="0">
                <a:latin typeface="Times-Roman" charset="0"/>
              </a:rPr>
              <a:t> in the plaintext as single units and translates these units into ciphertext </a:t>
            </a:r>
            <a:r>
              <a:rPr lang="en-US" altLang="en-US" dirty="0" err="1">
                <a:latin typeface="Times-Roman" charset="0"/>
              </a:rPr>
              <a:t>digrams</a:t>
            </a:r>
            <a:r>
              <a:rPr lang="en-US" altLang="en-US" dirty="0">
                <a:latin typeface="Times-Roman" charset="0"/>
              </a:rPr>
              <a:t>. The Playfair algorithm is based on the use of a 5x5 matrix of letters constructed using a keyword.</a:t>
            </a:r>
            <a:r>
              <a:rPr lang="en-AU" altLang="en-US" dirty="0">
                <a:latin typeface="Arial" charset="0"/>
              </a:rPr>
              <a:t> The rules for filling in this 5x5 matrix are: L to R, top to bottom, first with keyword after duplicate letters have been removed, and then with the remain letters, with I/J used as a single letter. This example comes from Dorothy Sayer's book "Have His Carcase", in which Lord Peter Wimsey solves it, and describes the use of a probably word attack. </a:t>
            </a:r>
          </a:p>
          <a:p>
            <a:endParaRPr lang="en-US" dirty="0"/>
          </a:p>
        </p:txBody>
      </p:sp>
    </p:spTree>
    <p:extLst>
      <p:ext uri="{BB962C8B-B14F-4D97-AF65-F5344CB8AC3E}">
        <p14:creationId xmlns:p14="http://schemas.microsoft.com/office/powerpoint/2010/main" val="41206293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a:extLst>
              <a:ext uri="{FF2B5EF4-FFF2-40B4-BE49-F238E27FC236}">
                <a16:creationId xmlns:a16="http://schemas.microsoft.com/office/drawing/2014/main" id="{63574918-2CA0-4477-B2BB-39882168E9B5}"/>
              </a:ext>
            </a:extLst>
          </p:cNvPr>
          <p:cNvSpPr>
            <a:spLocks noGrp="1" noChangeArrowheads="1"/>
          </p:cNvSpPr>
          <p:nvPr>
            <p:ph type="title"/>
          </p:nvPr>
        </p:nvSpPr>
        <p:spPr/>
        <p:txBody>
          <a:bodyPr/>
          <a:lstStyle/>
          <a:p>
            <a:pPr eaLnBrk="1" hangingPunct="1">
              <a:defRPr/>
            </a:pPr>
            <a:r>
              <a:rPr lang="en-AU"/>
              <a:t>Encrypting and Decrypting</a:t>
            </a:r>
          </a:p>
        </p:txBody>
      </p:sp>
      <p:sp>
        <p:nvSpPr>
          <p:cNvPr id="83971" name="Rectangle 3">
            <a:extLst>
              <a:ext uri="{FF2B5EF4-FFF2-40B4-BE49-F238E27FC236}">
                <a16:creationId xmlns:a16="http://schemas.microsoft.com/office/drawing/2014/main" id="{1FE86114-E762-45F2-B3F1-2D59DC5E0795}"/>
              </a:ext>
            </a:extLst>
          </p:cNvPr>
          <p:cNvSpPr>
            <a:spLocks noGrp="1" noChangeArrowheads="1"/>
          </p:cNvSpPr>
          <p:nvPr>
            <p:ph type="body" idx="1"/>
          </p:nvPr>
        </p:nvSpPr>
        <p:spPr>
          <a:xfrm>
            <a:off x="1981200" y="1676401"/>
            <a:ext cx="8458200" cy="4454525"/>
          </a:xfrm>
        </p:spPr>
        <p:txBody>
          <a:bodyPr/>
          <a:lstStyle/>
          <a:p>
            <a:pPr marL="533400" indent="-533400" eaLnBrk="1" hangingPunct="1">
              <a:lnSpc>
                <a:spcPct val="80000"/>
              </a:lnSpc>
              <a:defRPr/>
            </a:pPr>
            <a:r>
              <a:rPr lang="en-AU"/>
              <a:t>plaintext is encrypted two letters at a time </a:t>
            </a:r>
          </a:p>
          <a:p>
            <a:pPr marL="914400" lvl="1" indent="-457200" eaLnBrk="1" hangingPunct="1">
              <a:lnSpc>
                <a:spcPct val="80000"/>
              </a:lnSpc>
              <a:buFontTx/>
              <a:buAutoNum type="arabicPeriod"/>
              <a:defRPr/>
            </a:pPr>
            <a:r>
              <a:rPr lang="en-AU"/>
              <a:t>if a pair is a repeated letter, insert filler like 'X’</a:t>
            </a:r>
          </a:p>
          <a:p>
            <a:pPr marL="914400" lvl="1" indent="-457200" eaLnBrk="1" hangingPunct="1">
              <a:lnSpc>
                <a:spcPct val="80000"/>
              </a:lnSpc>
              <a:buFontTx/>
              <a:buAutoNum type="arabicPeriod"/>
              <a:defRPr/>
            </a:pPr>
            <a:r>
              <a:rPr lang="en-AU"/>
              <a:t>if both letters fall in the same row, replace each with letter to right	(wrapping back to start from end) </a:t>
            </a:r>
          </a:p>
          <a:p>
            <a:pPr marL="914400" lvl="1" indent="-457200" eaLnBrk="1" hangingPunct="1">
              <a:lnSpc>
                <a:spcPct val="80000"/>
              </a:lnSpc>
              <a:buFontTx/>
              <a:buAutoNum type="arabicPeriod"/>
              <a:defRPr/>
            </a:pPr>
            <a:r>
              <a:rPr lang="en-AU"/>
              <a:t>if both letters fall in the same column, replace each with the letter below it (again wrapping to top from bottom)</a:t>
            </a:r>
          </a:p>
          <a:p>
            <a:pPr marL="914400" lvl="1" indent="-457200" eaLnBrk="1" hangingPunct="1">
              <a:lnSpc>
                <a:spcPct val="80000"/>
              </a:lnSpc>
              <a:buFontTx/>
              <a:buAutoNum type="arabicPeriod"/>
              <a:defRPr/>
            </a:pPr>
            <a:r>
              <a:rPr lang="en-AU"/>
              <a:t>otherwise each letter is replaced by the letter in the same row and in the column of the other letter of the pair</a:t>
            </a:r>
            <a:endParaRPr lang="en-AU" sz="24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39F6A-5D0B-4DB0-BF7F-B25D174A580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DEA4844-2231-4E80-8AC6-27F1C3B09210}"/>
              </a:ext>
            </a:extLst>
          </p:cNvPr>
          <p:cNvSpPr>
            <a:spLocks noGrp="1"/>
          </p:cNvSpPr>
          <p:nvPr>
            <p:ph idx="1"/>
          </p:nvPr>
        </p:nvSpPr>
        <p:spPr/>
        <p:txBody>
          <a:bodyPr>
            <a:normAutofit fontScale="85000" lnSpcReduction="20000"/>
          </a:bodyPr>
          <a:lstStyle/>
          <a:p>
            <a:pPr marL="228600" indent="-228600" eaLnBrk="1" hangingPunct="1">
              <a:defRPr/>
            </a:pPr>
            <a:r>
              <a:rPr lang="en-US" altLang="en-US" dirty="0">
                <a:latin typeface="Times-Roman" charset="0"/>
              </a:rPr>
              <a:t>Plaintext is encrypted two letters at a </a:t>
            </a:r>
            <a:r>
              <a:rPr lang="en-US" altLang="en-US" dirty="0" err="1">
                <a:latin typeface="Times-Roman" charset="0"/>
              </a:rPr>
              <a:t>time,according</a:t>
            </a:r>
            <a:r>
              <a:rPr lang="en-US" altLang="en-US" dirty="0">
                <a:latin typeface="Times-Roman" charset="0"/>
              </a:rPr>
              <a:t> to the rules as shown. </a:t>
            </a:r>
            <a:r>
              <a:rPr lang="en-AU" altLang="en-US" dirty="0">
                <a:latin typeface="Arial" charset="0"/>
              </a:rPr>
              <a:t>Note how you wrap from right side back to left, or from bottom back to top.</a:t>
            </a:r>
          </a:p>
          <a:p>
            <a:pPr marL="685800" lvl="1" indent="-228600" eaLnBrk="1" hangingPunct="1">
              <a:lnSpc>
                <a:spcPct val="80000"/>
              </a:lnSpc>
              <a:buFont typeface="Times" charset="0"/>
              <a:buAutoNum type="arabicPeriod"/>
              <a:defRPr/>
            </a:pPr>
            <a:r>
              <a:rPr lang="en-AU" altLang="en-US" dirty="0">
                <a:latin typeface="Arial" charset="0"/>
              </a:rPr>
              <a:t> if a pair is a repeated letter, insert a filler like 'X',  </a:t>
            </a:r>
            <a:r>
              <a:rPr lang="en-AU" altLang="en-US" dirty="0" err="1">
                <a:latin typeface="Arial" charset="0"/>
              </a:rPr>
              <a:t>eg.</a:t>
            </a:r>
            <a:r>
              <a:rPr lang="en-AU" altLang="en-US" dirty="0">
                <a:latin typeface="Arial" charset="0"/>
              </a:rPr>
              <a:t> "balloon" encrypts as "</a:t>
            </a:r>
            <a:r>
              <a:rPr lang="en-AU" altLang="en-US" dirty="0" err="1">
                <a:latin typeface="Arial" charset="0"/>
              </a:rPr>
              <a:t>ba</a:t>
            </a:r>
            <a:r>
              <a:rPr lang="en-AU" altLang="en-US" dirty="0">
                <a:latin typeface="Arial" charset="0"/>
              </a:rPr>
              <a:t> lx lo on" </a:t>
            </a:r>
          </a:p>
          <a:p>
            <a:pPr marL="685800" lvl="1" indent="-228600" eaLnBrk="1" hangingPunct="1">
              <a:lnSpc>
                <a:spcPct val="80000"/>
              </a:lnSpc>
              <a:buFont typeface="Times" charset="0"/>
              <a:buAutoNum type="arabicPeriod"/>
              <a:defRPr/>
            </a:pPr>
            <a:r>
              <a:rPr lang="en-AU" altLang="en-US" dirty="0">
                <a:latin typeface="Arial" charset="0"/>
              </a:rPr>
              <a:t> if both letters fall in the same row, replace each with letter to right (wrapping back to start from end),  </a:t>
            </a:r>
            <a:r>
              <a:rPr lang="en-AU" altLang="en-US" dirty="0" err="1">
                <a:latin typeface="Arial" charset="0"/>
              </a:rPr>
              <a:t>eg.</a:t>
            </a:r>
            <a:r>
              <a:rPr lang="en-AU" altLang="en-US" dirty="0">
                <a:latin typeface="Arial" charset="0"/>
              </a:rPr>
              <a:t> “</a:t>
            </a:r>
            <a:r>
              <a:rPr lang="en-AU" altLang="en-US" dirty="0" err="1">
                <a:latin typeface="Arial" charset="0"/>
              </a:rPr>
              <a:t>ar</a:t>
            </a:r>
            <a:r>
              <a:rPr lang="en-AU" altLang="en-US" dirty="0">
                <a:latin typeface="Arial" charset="0"/>
              </a:rPr>
              <a:t>" encrypts as "RM" </a:t>
            </a:r>
          </a:p>
          <a:p>
            <a:pPr marL="685800" lvl="1" indent="-228600" eaLnBrk="1" hangingPunct="1">
              <a:lnSpc>
                <a:spcPct val="80000"/>
              </a:lnSpc>
              <a:buFont typeface="Times" charset="0"/>
              <a:buAutoNum type="arabicPeriod"/>
              <a:defRPr/>
            </a:pPr>
            <a:r>
              <a:rPr lang="en-AU" altLang="en-US" dirty="0">
                <a:latin typeface="Arial" charset="0"/>
              </a:rPr>
              <a:t> if both letters fall in the same column, replace each with the letter below it (again wrapping to top from bottom), </a:t>
            </a:r>
            <a:r>
              <a:rPr lang="en-AU" altLang="en-US" dirty="0" err="1">
                <a:latin typeface="Arial" charset="0"/>
              </a:rPr>
              <a:t>eg.</a:t>
            </a:r>
            <a:r>
              <a:rPr lang="en-AU" altLang="en-US" dirty="0">
                <a:latin typeface="Arial" charset="0"/>
              </a:rPr>
              <a:t> “mu" encrypts to "CM" </a:t>
            </a:r>
          </a:p>
          <a:p>
            <a:pPr marL="685800" lvl="1" indent="-228600" eaLnBrk="1" hangingPunct="1">
              <a:lnSpc>
                <a:spcPct val="80000"/>
              </a:lnSpc>
              <a:buFont typeface="Times" charset="0"/>
              <a:buAutoNum type="arabicPeriod"/>
              <a:defRPr/>
            </a:pPr>
            <a:r>
              <a:rPr lang="en-AU" altLang="en-US" dirty="0">
                <a:latin typeface="Arial" charset="0"/>
              </a:rPr>
              <a:t> otherwise each letter is replaced by the one in its row in the column of the other letter of the pair, </a:t>
            </a:r>
            <a:r>
              <a:rPr lang="en-AU" altLang="en-US" dirty="0" err="1">
                <a:latin typeface="Arial" charset="0"/>
              </a:rPr>
              <a:t>eg.</a:t>
            </a:r>
            <a:r>
              <a:rPr lang="en-AU" altLang="en-US" dirty="0">
                <a:latin typeface="Arial" charset="0"/>
              </a:rPr>
              <a:t> “</a:t>
            </a:r>
            <a:r>
              <a:rPr lang="en-AU" altLang="en-US" dirty="0" err="1">
                <a:latin typeface="Arial" charset="0"/>
              </a:rPr>
              <a:t>hs</a:t>
            </a:r>
            <a:r>
              <a:rPr lang="en-AU" altLang="en-US" dirty="0">
                <a:latin typeface="Arial" charset="0"/>
              </a:rPr>
              <a:t>" encrypts to "BP", and “</a:t>
            </a:r>
            <a:r>
              <a:rPr lang="en-AU" altLang="en-US" dirty="0" err="1">
                <a:latin typeface="Arial" charset="0"/>
              </a:rPr>
              <a:t>ea</a:t>
            </a:r>
            <a:r>
              <a:rPr lang="en-AU" altLang="en-US" dirty="0">
                <a:latin typeface="Arial" charset="0"/>
              </a:rPr>
              <a:t>" to "IM" or "JM" (as desired) </a:t>
            </a:r>
          </a:p>
          <a:p>
            <a:pPr marL="228600" indent="-228600" eaLnBrk="1" hangingPunct="1">
              <a:defRPr/>
            </a:pPr>
            <a:r>
              <a:rPr lang="en-AU" altLang="en-US" dirty="0">
                <a:latin typeface="Arial" charset="0"/>
              </a:rPr>
              <a:t> Decrypting of course works exactly in reverse. Can see this by working the example pairs shown, backwards. </a:t>
            </a:r>
          </a:p>
          <a:p>
            <a:endParaRPr lang="en-US" dirty="0"/>
          </a:p>
        </p:txBody>
      </p:sp>
    </p:spTree>
    <p:extLst>
      <p:ext uri="{BB962C8B-B14F-4D97-AF65-F5344CB8AC3E}">
        <p14:creationId xmlns:p14="http://schemas.microsoft.com/office/powerpoint/2010/main" val="20873040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Rectangle 2">
            <a:extLst>
              <a:ext uri="{FF2B5EF4-FFF2-40B4-BE49-F238E27FC236}">
                <a16:creationId xmlns:a16="http://schemas.microsoft.com/office/drawing/2014/main" id="{B89E88CF-8624-4BF0-83CE-5506AC68B501}"/>
              </a:ext>
            </a:extLst>
          </p:cNvPr>
          <p:cNvSpPr>
            <a:spLocks noGrp="1" noChangeArrowheads="1"/>
          </p:cNvSpPr>
          <p:nvPr>
            <p:ph type="title"/>
          </p:nvPr>
        </p:nvSpPr>
        <p:spPr/>
        <p:txBody>
          <a:bodyPr/>
          <a:lstStyle/>
          <a:p>
            <a:pPr eaLnBrk="1" hangingPunct="1">
              <a:defRPr/>
            </a:pPr>
            <a:r>
              <a:rPr lang="en-AU"/>
              <a:t>Security of Playfair Cipher</a:t>
            </a:r>
          </a:p>
        </p:txBody>
      </p:sp>
      <p:sp>
        <p:nvSpPr>
          <p:cNvPr id="86019" name="Rectangle 3">
            <a:extLst>
              <a:ext uri="{FF2B5EF4-FFF2-40B4-BE49-F238E27FC236}">
                <a16:creationId xmlns:a16="http://schemas.microsoft.com/office/drawing/2014/main" id="{C6290CE2-51DE-46E4-8F69-4E275C81AD3A}"/>
              </a:ext>
            </a:extLst>
          </p:cNvPr>
          <p:cNvSpPr>
            <a:spLocks noGrp="1" noChangeArrowheads="1"/>
          </p:cNvSpPr>
          <p:nvPr>
            <p:ph type="body" idx="1"/>
          </p:nvPr>
        </p:nvSpPr>
        <p:spPr/>
        <p:txBody>
          <a:bodyPr/>
          <a:lstStyle/>
          <a:p>
            <a:pPr eaLnBrk="1" hangingPunct="1">
              <a:lnSpc>
                <a:spcPct val="90000"/>
              </a:lnSpc>
              <a:defRPr/>
            </a:pPr>
            <a:r>
              <a:rPr lang="en-AU" sz="2800"/>
              <a:t>security much improved over monoalphabetic</a:t>
            </a:r>
          </a:p>
          <a:p>
            <a:pPr eaLnBrk="1" hangingPunct="1">
              <a:lnSpc>
                <a:spcPct val="90000"/>
              </a:lnSpc>
              <a:defRPr/>
            </a:pPr>
            <a:r>
              <a:rPr lang="en-AU" sz="2800"/>
              <a:t>since have 26 x 26 = 676 digrams </a:t>
            </a:r>
          </a:p>
          <a:p>
            <a:pPr eaLnBrk="1" hangingPunct="1">
              <a:lnSpc>
                <a:spcPct val="90000"/>
              </a:lnSpc>
              <a:defRPr/>
            </a:pPr>
            <a:r>
              <a:rPr lang="en-AU" sz="2800"/>
              <a:t>would need a 676 entry frequency table to analyse (verses 26 for a monoalphabetic) </a:t>
            </a:r>
          </a:p>
          <a:p>
            <a:pPr eaLnBrk="1" hangingPunct="1">
              <a:lnSpc>
                <a:spcPct val="90000"/>
              </a:lnSpc>
              <a:defRPr/>
            </a:pPr>
            <a:r>
              <a:rPr lang="en-AU" sz="2800"/>
              <a:t>and correspondingly more ciphertext </a:t>
            </a:r>
          </a:p>
          <a:p>
            <a:pPr eaLnBrk="1" hangingPunct="1">
              <a:lnSpc>
                <a:spcPct val="90000"/>
              </a:lnSpc>
              <a:defRPr/>
            </a:pPr>
            <a:r>
              <a:rPr lang="en-AU" sz="2800"/>
              <a:t>was widely used for many years</a:t>
            </a:r>
          </a:p>
          <a:p>
            <a:pPr lvl="1" eaLnBrk="1" hangingPunct="1">
              <a:lnSpc>
                <a:spcPct val="90000"/>
              </a:lnSpc>
              <a:defRPr/>
            </a:pPr>
            <a:r>
              <a:rPr lang="en-AU" sz="2400"/>
              <a:t>eg. by US &amp; British military in WW1</a:t>
            </a:r>
          </a:p>
          <a:p>
            <a:pPr eaLnBrk="1" hangingPunct="1">
              <a:lnSpc>
                <a:spcPct val="90000"/>
              </a:lnSpc>
              <a:defRPr/>
            </a:pPr>
            <a:r>
              <a:rPr lang="en-AU" sz="2800"/>
              <a:t>it </a:t>
            </a:r>
            <a:r>
              <a:rPr lang="en-AU" sz="2800" b="1"/>
              <a:t>can</a:t>
            </a:r>
            <a:r>
              <a:rPr lang="en-AU" sz="2800"/>
              <a:t> be broken, given a few hundred letters </a:t>
            </a:r>
          </a:p>
          <a:p>
            <a:pPr eaLnBrk="1" hangingPunct="1">
              <a:lnSpc>
                <a:spcPct val="90000"/>
              </a:lnSpc>
              <a:defRPr/>
            </a:pPr>
            <a:r>
              <a:rPr lang="en-AU" sz="2800"/>
              <a:t>since still has much of plaintext structure </a:t>
            </a:r>
          </a:p>
        </p:txBody>
      </p:sp>
      <p:sp>
        <p:nvSpPr>
          <p:cNvPr id="27652" name="Rectangle 5">
            <a:extLst>
              <a:ext uri="{FF2B5EF4-FFF2-40B4-BE49-F238E27FC236}">
                <a16:creationId xmlns:a16="http://schemas.microsoft.com/office/drawing/2014/main" id="{16BB47AF-03E7-49C1-A28A-CC49F969193A}"/>
              </a:ext>
            </a:extLst>
          </p:cNvPr>
          <p:cNvSpPr>
            <a:spLocks noChangeArrowheads="1"/>
          </p:cNvSpPr>
          <p:nvPr/>
        </p:nvSpPr>
        <p:spPr bwMode="auto">
          <a:xfrm>
            <a:off x="8810625" y="6411913"/>
            <a:ext cx="1841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fontAlgn="base" hangingPunct="1">
              <a:spcBef>
                <a:spcPct val="0"/>
              </a:spcBef>
              <a:spcAft>
                <a:spcPct val="0"/>
              </a:spcAft>
              <a:defRPr/>
            </a:pPr>
            <a:endParaRPr lang="en-US" altLang="en-US">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C95D7-5FCA-4077-B224-E9F2213FEE2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89BED2-DE91-46CF-ACD7-D3B994657BD1}"/>
              </a:ext>
            </a:extLst>
          </p:cNvPr>
          <p:cNvSpPr>
            <a:spLocks noGrp="1"/>
          </p:cNvSpPr>
          <p:nvPr>
            <p:ph idx="1"/>
          </p:nvPr>
        </p:nvSpPr>
        <p:spPr/>
        <p:txBody>
          <a:bodyPr>
            <a:normAutofit fontScale="85000" lnSpcReduction="20000"/>
          </a:bodyPr>
          <a:lstStyle/>
          <a:p>
            <a:pPr marL="228600" indent="-228600" eaLnBrk="1" hangingPunct="1">
              <a:defRPr/>
            </a:pPr>
            <a:r>
              <a:rPr lang="en-US" altLang="en-US" dirty="0">
                <a:latin typeface="Times-Roman" charset="0"/>
              </a:rPr>
              <a:t>Plaintext is encrypted two letters at a </a:t>
            </a:r>
            <a:r>
              <a:rPr lang="en-US" altLang="en-US" dirty="0" err="1">
                <a:latin typeface="Times-Roman" charset="0"/>
              </a:rPr>
              <a:t>time,according</a:t>
            </a:r>
            <a:r>
              <a:rPr lang="en-US" altLang="en-US" dirty="0">
                <a:latin typeface="Times-Roman" charset="0"/>
              </a:rPr>
              <a:t> to the rules as shown. </a:t>
            </a:r>
            <a:r>
              <a:rPr lang="en-AU" altLang="en-US" dirty="0">
                <a:latin typeface="Arial" charset="0"/>
              </a:rPr>
              <a:t>Note how you wrap from right side back to left, or from bottom back to top.</a:t>
            </a:r>
          </a:p>
          <a:p>
            <a:pPr marL="685800" lvl="1" indent="-228600" eaLnBrk="1" hangingPunct="1">
              <a:lnSpc>
                <a:spcPct val="80000"/>
              </a:lnSpc>
              <a:buFont typeface="Times" charset="0"/>
              <a:buAutoNum type="arabicPeriod"/>
              <a:defRPr/>
            </a:pPr>
            <a:r>
              <a:rPr lang="en-AU" altLang="en-US" dirty="0">
                <a:latin typeface="Arial" charset="0"/>
              </a:rPr>
              <a:t> if a pair is a repeated letter, insert a filler like 'X',  </a:t>
            </a:r>
            <a:r>
              <a:rPr lang="en-AU" altLang="en-US" dirty="0" err="1">
                <a:latin typeface="Arial" charset="0"/>
              </a:rPr>
              <a:t>eg.</a:t>
            </a:r>
            <a:r>
              <a:rPr lang="en-AU" altLang="en-US" dirty="0">
                <a:latin typeface="Arial" charset="0"/>
              </a:rPr>
              <a:t> "balloon" encrypts as "</a:t>
            </a:r>
            <a:r>
              <a:rPr lang="en-AU" altLang="en-US" dirty="0" err="1">
                <a:latin typeface="Arial" charset="0"/>
              </a:rPr>
              <a:t>ba</a:t>
            </a:r>
            <a:r>
              <a:rPr lang="en-AU" altLang="en-US" dirty="0">
                <a:latin typeface="Arial" charset="0"/>
              </a:rPr>
              <a:t> lx lo on" </a:t>
            </a:r>
          </a:p>
          <a:p>
            <a:pPr marL="685800" lvl="1" indent="-228600" eaLnBrk="1" hangingPunct="1">
              <a:lnSpc>
                <a:spcPct val="80000"/>
              </a:lnSpc>
              <a:buFont typeface="Times" charset="0"/>
              <a:buAutoNum type="arabicPeriod"/>
              <a:defRPr/>
            </a:pPr>
            <a:r>
              <a:rPr lang="en-AU" altLang="en-US" dirty="0">
                <a:latin typeface="Arial" charset="0"/>
              </a:rPr>
              <a:t> if both letters fall in the same row, replace each with letter to right (wrapping back to start from end),  </a:t>
            </a:r>
            <a:r>
              <a:rPr lang="en-AU" altLang="en-US" dirty="0" err="1">
                <a:latin typeface="Arial" charset="0"/>
              </a:rPr>
              <a:t>eg.</a:t>
            </a:r>
            <a:r>
              <a:rPr lang="en-AU" altLang="en-US" dirty="0">
                <a:latin typeface="Arial" charset="0"/>
              </a:rPr>
              <a:t> “</a:t>
            </a:r>
            <a:r>
              <a:rPr lang="en-AU" altLang="en-US" dirty="0" err="1">
                <a:latin typeface="Arial" charset="0"/>
              </a:rPr>
              <a:t>ar</a:t>
            </a:r>
            <a:r>
              <a:rPr lang="en-AU" altLang="en-US" dirty="0">
                <a:latin typeface="Arial" charset="0"/>
              </a:rPr>
              <a:t>" encrypts as "RM" </a:t>
            </a:r>
          </a:p>
          <a:p>
            <a:pPr marL="685800" lvl="1" indent="-228600" eaLnBrk="1" hangingPunct="1">
              <a:lnSpc>
                <a:spcPct val="80000"/>
              </a:lnSpc>
              <a:buFont typeface="Times" charset="0"/>
              <a:buAutoNum type="arabicPeriod"/>
              <a:defRPr/>
            </a:pPr>
            <a:r>
              <a:rPr lang="en-AU" altLang="en-US" dirty="0">
                <a:latin typeface="Arial" charset="0"/>
              </a:rPr>
              <a:t> if both letters fall in the same column, replace each with the letter below it (again wrapping to top from bottom), </a:t>
            </a:r>
            <a:r>
              <a:rPr lang="en-AU" altLang="en-US" dirty="0" err="1">
                <a:latin typeface="Arial" charset="0"/>
              </a:rPr>
              <a:t>eg.</a:t>
            </a:r>
            <a:r>
              <a:rPr lang="en-AU" altLang="en-US" dirty="0">
                <a:latin typeface="Arial" charset="0"/>
              </a:rPr>
              <a:t> “mu" encrypts to "CM" </a:t>
            </a:r>
          </a:p>
          <a:p>
            <a:pPr marL="685800" lvl="1" indent="-228600" eaLnBrk="1" hangingPunct="1">
              <a:lnSpc>
                <a:spcPct val="80000"/>
              </a:lnSpc>
              <a:buFont typeface="Times" charset="0"/>
              <a:buAutoNum type="arabicPeriod"/>
              <a:defRPr/>
            </a:pPr>
            <a:r>
              <a:rPr lang="en-AU" altLang="en-US" dirty="0">
                <a:latin typeface="Arial" charset="0"/>
              </a:rPr>
              <a:t> otherwise each letter is replaced by the one in its row in the column of the other letter of the pair, </a:t>
            </a:r>
            <a:r>
              <a:rPr lang="en-AU" altLang="en-US" dirty="0" err="1">
                <a:latin typeface="Arial" charset="0"/>
              </a:rPr>
              <a:t>eg.</a:t>
            </a:r>
            <a:r>
              <a:rPr lang="en-AU" altLang="en-US" dirty="0">
                <a:latin typeface="Arial" charset="0"/>
              </a:rPr>
              <a:t> “</a:t>
            </a:r>
            <a:r>
              <a:rPr lang="en-AU" altLang="en-US" dirty="0" err="1">
                <a:latin typeface="Arial" charset="0"/>
              </a:rPr>
              <a:t>hs</a:t>
            </a:r>
            <a:r>
              <a:rPr lang="en-AU" altLang="en-US" dirty="0">
                <a:latin typeface="Arial" charset="0"/>
              </a:rPr>
              <a:t>" encrypts to "BP", and “</a:t>
            </a:r>
            <a:r>
              <a:rPr lang="en-AU" altLang="en-US" dirty="0" err="1">
                <a:latin typeface="Arial" charset="0"/>
              </a:rPr>
              <a:t>ea</a:t>
            </a:r>
            <a:r>
              <a:rPr lang="en-AU" altLang="en-US" dirty="0">
                <a:latin typeface="Arial" charset="0"/>
              </a:rPr>
              <a:t>" to "IM" or "JM" (as desired) </a:t>
            </a:r>
          </a:p>
          <a:p>
            <a:pPr marL="228600" indent="-228600" eaLnBrk="1" hangingPunct="1">
              <a:defRPr/>
            </a:pPr>
            <a:r>
              <a:rPr lang="en-AU" altLang="en-US" dirty="0">
                <a:latin typeface="Arial" charset="0"/>
              </a:rPr>
              <a:t> Decrypting of course works exactly in reverse. Can see this by working the example pairs shown, backwards. </a:t>
            </a:r>
          </a:p>
          <a:p>
            <a:endParaRPr lang="en-US" dirty="0"/>
          </a:p>
        </p:txBody>
      </p:sp>
    </p:spTree>
    <p:extLst>
      <p:ext uri="{BB962C8B-B14F-4D97-AF65-F5344CB8AC3E}">
        <p14:creationId xmlns:p14="http://schemas.microsoft.com/office/powerpoint/2010/main" val="36259226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Rectangle 2">
            <a:extLst>
              <a:ext uri="{FF2B5EF4-FFF2-40B4-BE49-F238E27FC236}">
                <a16:creationId xmlns:a16="http://schemas.microsoft.com/office/drawing/2014/main" id="{3F99C19C-3442-43DA-8E6E-6D9C8AAE67C2}"/>
              </a:ext>
            </a:extLst>
          </p:cNvPr>
          <p:cNvSpPr>
            <a:spLocks noGrp="1" noChangeArrowheads="1"/>
          </p:cNvSpPr>
          <p:nvPr>
            <p:ph type="title"/>
          </p:nvPr>
        </p:nvSpPr>
        <p:spPr/>
        <p:txBody>
          <a:bodyPr/>
          <a:lstStyle/>
          <a:p>
            <a:pPr eaLnBrk="1" hangingPunct="1">
              <a:defRPr/>
            </a:pPr>
            <a:r>
              <a:rPr lang="en-AU"/>
              <a:t>Polyalphabetic Ciphers</a:t>
            </a:r>
          </a:p>
        </p:txBody>
      </p:sp>
      <p:sp>
        <p:nvSpPr>
          <p:cNvPr id="87043" name="Rectangle 3">
            <a:extLst>
              <a:ext uri="{FF2B5EF4-FFF2-40B4-BE49-F238E27FC236}">
                <a16:creationId xmlns:a16="http://schemas.microsoft.com/office/drawing/2014/main" id="{2DCD4718-9394-4476-95D0-178E08E34C6C}"/>
              </a:ext>
            </a:extLst>
          </p:cNvPr>
          <p:cNvSpPr>
            <a:spLocks noGrp="1" noChangeArrowheads="1"/>
          </p:cNvSpPr>
          <p:nvPr>
            <p:ph type="body" idx="1"/>
          </p:nvPr>
        </p:nvSpPr>
        <p:spPr/>
        <p:txBody>
          <a:bodyPr/>
          <a:lstStyle/>
          <a:p>
            <a:pPr eaLnBrk="1" hangingPunct="1">
              <a:defRPr/>
            </a:pPr>
            <a:r>
              <a:rPr lang="en-AU" sz="2800" b="1"/>
              <a:t>polyalphabetic substitution ciphers</a:t>
            </a:r>
            <a:r>
              <a:rPr lang="en-AU" sz="2800"/>
              <a:t> </a:t>
            </a:r>
          </a:p>
          <a:p>
            <a:pPr eaLnBrk="1" hangingPunct="1">
              <a:defRPr/>
            </a:pPr>
            <a:r>
              <a:rPr lang="en-AU" sz="2800"/>
              <a:t>improve security using multiple cipher alphabets </a:t>
            </a:r>
          </a:p>
          <a:p>
            <a:pPr eaLnBrk="1" hangingPunct="1">
              <a:defRPr/>
            </a:pPr>
            <a:r>
              <a:rPr lang="en-AU" sz="2800"/>
              <a:t>make cryptanalysis harder with more alphabets to guess and flatter frequency distribution </a:t>
            </a:r>
          </a:p>
          <a:p>
            <a:pPr eaLnBrk="1" hangingPunct="1">
              <a:defRPr/>
            </a:pPr>
            <a:r>
              <a:rPr lang="en-AU" sz="2800"/>
              <a:t>use a key to select which alphabet is used for each letter of the message </a:t>
            </a:r>
          </a:p>
          <a:p>
            <a:pPr eaLnBrk="1" hangingPunct="1">
              <a:defRPr/>
            </a:pPr>
            <a:r>
              <a:rPr lang="en-AU" sz="2800"/>
              <a:t>use each alphabet in turn </a:t>
            </a:r>
          </a:p>
          <a:p>
            <a:pPr eaLnBrk="1" hangingPunct="1">
              <a:defRPr/>
            </a:pPr>
            <a:r>
              <a:rPr lang="en-AU" sz="2800"/>
              <a:t>repeat from start after end of key is reached </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C005B0-997F-4C7C-B289-3FD864F945E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449FEEE-9530-498D-A09A-1A3794A0A6B2}"/>
              </a:ext>
            </a:extLst>
          </p:cNvPr>
          <p:cNvSpPr>
            <a:spLocks noGrp="1"/>
          </p:cNvSpPr>
          <p:nvPr>
            <p:ph idx="1"/>
          </p:nvPr>
        </p:nvSpPr>
        <p:spPr/>
        <p:txBody>
          <a:bodyPr>
            <a:normAutofit fontScale="85000" lnSpcReduction="10000"/>
          </a:bodyPr>
          <a:lstStyle/>
          <a:p>
            <a:pPr marL="228600" indent="-228600" eaLnBrk="1" hangingPunct="1"/>
            <a:r>
              <a:rPr lang="en-AU" altLang="en-US" dirty="0"/>
              <a:t>One approach to reducing the "</a:t>
            </a:r>
            <a:r>
              <a:rPr lang="en-AU" altLang="en-US" dirty="0" err="1"/>
              <a:t>spikyness</a:t>
            </a:r>
            <a:r>
              <a:rPr lang="en-AU" altLang="en-US" dirty="0"/>
              <a:t>" of natural language text is used the Playfair cipher which encrypts more than one letter at once. We now consider the other alternative, using multiple cipher alphabets in turn. This gives the attacker more work, since many alphabets need to be guessed, and because the frequency distribution is more complex, since the same plaintext letter could be replaced by several ciphertext letters, depending on which alphabet is used. </a:t>
            </a:r>
            <a:r>
              <a:rPr lang="en-US" altLang="en-US" dirty="0">
                <a:latin typeface="Times-Roman" charset="0"/>
              </a:rPr>
              <a:t>The general name for this approach is a polyalphabetic substitution cipher. All these techniques have the following features in common:</a:t>
            </a:r>
            <a:r>
              <a:rPr lang="en-US" altLang="en-US" dirty="0">
                <a:latin typeface="Helvetica" panose="020B0604020202020204" pitchFamily="34" charset="0"/>
              </a:rPr>
              <a:t> </a:t>
            </a:r>
          </a:p>
          <a:p>
            <a:pPr marL="228600" indent="-228600" eaLnBrk="1" hangingPunct="1">
              <a:buFont typeface="Times" panose="02020603050405020304" pitchFamily="18" charset="0"/>
              <a:buAutoNum type="arabicPeriod"/>
            </a:pPr>
            <a:r>
              <a:rPr lang="en-US" altLang="en-US" dirty="0">
                <a:latin typeface="Times-Roman" charset="0"/>
              </a:rPr>
              <a:t> A set of related monoalphabetic substitution rules is used.</a:t>
            </a:r>
            <a:r>
              <a:rPr lang="en-US" altLang="en-US" dirty="0">
                <a:latin typeface="Helvetica" panose="020B0604020202020204" pitchFamily="34" charset="0"/>
              </a:rPr>
              <a:t> </a:t>
            </a:r>
          </a:p>
          <a:p>
            <a:pPr marL="228600" indent="-228600" eaLnBrk="1" hangingPunct="1">
              <a:buFont typeface="Times" panose="02020603050405020304" pitchFamily="18" charset="0"/>
              <a:buNone/>
            </a:pPr>
            <a:r>
              <a:rPr lang="en-US" altLang="en-US" dirty="0">
                <a:latin typeface="Times-Roman" charset="0"/>
              </a:rPr>
              <a:t>2.</a:t>
            </a:r>
            <a:r>
              <a:rPr lang="en-US" altLang="en-US" dirty="0">
                <a:latin typeface="Helvetica" panose="020B0604020202020204" pitchFamily="34" charset="0"/>
              </a:rPr>
              <a:t> </a:t>
            </a:r>
            <a:r>
              <a:rPr lang="en-US" altLang="en-US" dirty="0">
                <a:latin typeface="Times-Roman" charset="0"/>
              </a:rPr>
              <a:t>A key determines which particular rule is chosen for a given transformation</a:t>
            </a:r>
            <a:endParaRPr lang="en-US" dirty="0"/>
          </a:p>
        </p:txBody>
      </p:sp>
    </p:spTree>
    <p:extLst>
      <p:ext uri="{BB962C8B-B14F-4D97-AF65-F5344CB8AC3E}">
        <p14:creationId xmlns:p14="http://schemas.microsoft.com/office/powerpoint/2010/main" val="8882858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a:extLst>
              <a:ext uri="{FF2B5EF4-FFF2-40B4-BE49-F238E27FC236}">
                <a16:creationId xmlns:a16="http://schemas.microsoft.com/office/drawing/2014/main" id="{1BFED41A-56F3-44B9-8E20-84A4A0C30FC2}"/>
              </a:ext>
            </a:extLst>
          </p:cNvPr>
          <p:cNvSpPr>
            <a:spLocks noGrp="1" noChangeArrowheads="1"/>
          </p:cNvSpPr>
          <p:nvPr>
            <p:ph type="title"/>
          </p:nvPr>
        </p:nvSpPr>
        <p:spPr/>
        <p:txBody>
          <a:bodyPr/>
          <a:lstStyle/>
          <a:p>
            <a:pPr eaLnBrk="1" hangingPunct="1">
              <a:defRPr/>
            </a:pPr>
            <a:r>
              <a:rPr lang="en-AU"/>
              <a:t>Vigenère Cipher</a:t>
            </a:r>
          </a:p>
        </p:txBody>
      </p:sp>
      <p:sp>
        <p:nvSpPr>
          <p:cNvPr id="89091" name="Rectangle 3">
            <a:extLst>
              <a:ext uri="{FF2B5EF4-FFF2-40B4-BE49-F238E27FC236}">
                <a16:creationId xmlns:a16="http://schemas.microsoft.com/office/drawing/2014/main" id="{41054261-B011-485C-85F9-09C5B5D980ED}"/>
              </a:ext>
            </a:extLst>
          </p:cNvPr>
          <p:cNvSpPr>
            <a:spLocks noGrp="1" noChangeArrowheads="1"/>
          </p:cNvSpPr>
          <p:nvPr>
            <p:ph type="body" idx="1"/>
          </p:nvPr>
        </p:nvSpPr>
        <p:spPr/>
        <p:txBody>
          <a:bodyPr/>
          <a:lstStyle/>
          <a:p>
            <a:pPr eaLnBrk="1" hangingPunct="1">
              <a:defRPr/>
            </a:pPr>
            <a:r>
              <a:rPr lang="en-AU"/>
              <a:t>simplest polyalphabetic substitution cipher</a:t>
            </a:r>
          </a:p>
          <a:p>
            <a:pPr eaLnBrk="1" hangingPunct="1">
              <a:defRPr/>
            </a:pPr>
            <a:r>
              <a:rPr lang="en-AU"/>
              <a:t>effectively multiple caesar ciphers </a:t>
            </a:r>
          </a:p>
          <a:p>
            <a:pPr eaLnBrk="1" hangingPunct="1">
              <a:defRPr/>
            </a:pPr>
            <a:r>
              <a:rPr lang="en-AU"/>
              <a:t>key is multiple letters long K = k</a:t>
            </a:r>
            <a:r>
              <a:rPr lang="en-AU" baseline="-25000"/>
              <a:t>1</a:t>
            </a:r>
            <a:r>
              <a:rPr lang="en-AU"/>
              <a:t> k</a:t>
            </a:r>
            <a:r>
              <a:rPr lang="en-AU" baseline="-25000"/>
              <a:t>2</a:t>
            </a:r>
            <a:r>
              <a:rPr lang="en-AU"/>
              <a:t> ... k</a:t>
            </a:r>
            <a:r>
              <a:rPr lang="en-AU" baseline="-25000"/>
              <a:t>d</a:t>
            </a:r>
            <a:r>
              <a:rPr lang="en-AU"/>
              <a:t> </a:t>
            </a:r>
          </a:p>
          <a:p>
            <a:pPr eaLnBrk="1" hangingPunct="1">
              <a:defRPr/>
            </a:pPr>
            <a:r>
              <a:rPr lang="en-AU"/>
              <a:t>i</a:t>
            </a:r>
            <a:r>
              <a:rPr lang="en-AU" baseline="30000"/>
              <a:t>th</a:t>
            </a:r>
            <a:r>
              <a:rPr lang="en-AU"/>
              <a:t> letter specifies i</a:t>
            </a:r>
            <a:r>
              <a:rPr lang="en-AU" baseline="30000"/>
              <a:t>th</a:t>
            </a:r>
            <a:r>
              <a:rPr lang="en-AU"/>
              <a:t> alphabet to use </a:t>
            </a:r>
          </a:p>
          <a:p>
            <a:pPr eaLnBrk="1" hangingPunct="1">
              <a:defRPr/>
            </a:pPr>
            <a:r>
              <a:rPr lang="en-AU"/>
              <a:t>use each alphabet in turn </a:t>
            </a:r>
          </a:p>
          <a:p>
            <a:pPr eaLnBrk="1" hangingPunct="1">
              <a:defRPr/>
            </a:pPr>
            <a:r>
              <a:rPr lang="en-AU"/>
              <a:t>repeat from start after d letters in message</a:t>
            </a:r>
          </a:p>
          <a:p>
            <a:pPr eaLnBrk="1" hangingPunct="1">
              <a:defRPr/>
            </a:pPr>
            <a:r>
              <a:rPr lang="en-AU"/>
              <a:t>decryption simply works in reverse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Rectangle 2">
            <a:extLst>
              <a:ext uri="{FF2B5EF4-FFF2-40B4-BE49-F238E27FC236}">
                <a16:creationId xmlns:a16="http://schemas.microsoft.com/office/drawing/2014/main" id="{0DE558A4-99D6-4169-A0B8-AB8F82931798}"/>
              </a:ext>
            </a:extLst>
          </p:cNvPr>
          <p:cNvSpPr>
            <a:spLocks noGrp="1" noChangeArrowheads="1"/>
          </p:cNvSpPr>
          <p:nvPr>
            <p:ph type="title"/>
          </p:nvPr>
        </p:nvSpPr>
        <p:spPr/>
        <p:txBody>
          <a:bodyPr/>
          <a:lstStyle/>
          <a:p>
            <a:pPr eaLnBrk="1" hangingPunct="1">
              <a:defRPr/>
            </a:pPr>
            <a:r>
              <a:rPr lang="en-US"/>
              <a:t>Classical Substitution Ciphers</a:t>
            </a:r>
            <a:endParaRPr lang="en-AU"/>
          </a:p>
        </p:txBody>
      </p:sp>
      <p:sp>
        <p:nvSpPr>
          <p:cNvPr id="62467" name="Rectangle 3">
            <a:extLst>
              <a:ext uri="{FF2B5EF4-FFF2-40B4-BE49-F238E27FC236}">
                <a16:creationId xmlns:a16="http://schemas.microsoft.com/office/drawing/2014/main" id="{FB76C432-4511-4320-9DE5-D3C3A1FFD46E}"/>
              </a:ext>
            </a:extLst>
          </p:cNvPr>
          <p:cNvSpPr>
            <a:spLocks noGrp="1" noChangeArrowheads="1"/>
          </p:cNvSpPr>
          <p:nvPr>
            <p:ph type="body" idx="1"/>
          </p:nvPr>
        </p:nvSpPr>
        <p:spPr/>
        <p:txBody>
          <a:bodyPr/>
          <a:lstStyle/>
          <a:p>
            <a:pPr eaLnBrk="1" hangingPunct="1">
              <a:defRPr/>
            </a:pPr>
            <a:r>
              <a:rPr lang="en-US"/>
              <a:t>where </a:t>
            </a:r>
            <a:r>
              <a:rPr lang="en-AU"/>
              <a:t>letters of plaintext are replaced by other letters or by numbers or symbols</a:t>
            </a:r>
          </a:p>
          <a:p>
            <a:pPr eaLnBrk="1" hangingPunct="1">
              <a:defRPr/>
            </a:pPr>
            <a:r>
              <a:rPr lang="en-US"/>
              <a:t>or if plaintext is </a:t>
            </a:r>
            <a:r>
              <a:rPr lang="en-AU"/>
              <a:t>viewed as a sequence of bits, then substitution involves replacing plaintext bit patterns with ciphertext bit patterns</a:t>
            </a:r>
          </a:p>
          <a:p>
            <a:pPr eaLnBrk="1" hangingPunct="1">
              <a:defRPr/>
            </a:pPr>
            <a:endParaRPr lang="en-AU"/>
          </a:p>
          <a:p>
            <a:pPr eaLnBrk="1" hangingPunct="1">
              <a:defRPr/>
            </a:pPr>
            <a:endParaRPr lang="en-AU"/>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CDFC57-36A3-46FA-8779-D0D5121556E4}"/>
              </a:ext>
            </a:extLst>
          </p:cNvPr>
          <p:cNvSpPr>
            <a:spLocks noGrp="1"/>
          </p:cNvSpPr>
          <p:nvPr>
            <p:ph type="title"/>
          </p:nvPr>
        </p:nvSpPr>
        <p:spPr/>
        <p:txBody>
          <a:bodyPr/>
          <a:lstStyle/>
          <a:p>
            <a:pPr eaLnBrk="1" hangingPunct="1">
              <a:defRPr/>
            </a:pPr>
            <a:endParaRPr lang="en-TT"/>
          </a:p>
        </p:txBody>
      </p:sp>
      <p:sp>
        <p:nvSpPr>
          <p:cNvPr id="3" name="Content Placeholder 2">
            <a:extLst>
              <a:ext uri="{FF2B5EF4-FFF2-40B4-BE49-F238E27FC236}">
                <a16:creationId xmlns:a16="http://schemas.microsoft.com/office/drawing/2014/main" id="{C8EE3C2C-A175-4A20-8BEE-3510812DEB27}"/>
              </a:ext>
            </a:extLst>
          </p:cNvPr>
          <p:cNvSpPr>
            <a:spLocks noGrp="1"/>
          </p:cNvSpPr>
          <p:nvPr>
            <p:ph idx="1"/>
          </p:nvPr>
        </p:nvSpPr>
        <p:spPr/>
        <p:txBody>
          <a:bodyPr/>
          <a:lstStyle/>
          <a:p>
            <a:pPr eaLnBrk="1" hangingPunct="1">
              <a:defRPr/>
            </a:pPr>
            <a:endParaRPr lang="en-TT" dirty="0"/>
          </a:p>
        </p:txBody>
      </p:sp>
      <p:pic>
        <p:nvPicPr>
          <p:cNvPr id="30724" name="Picture 2">
            <a:extLst>
              <a:ext uri="{FF2B5EF4-FFF2-40B4-BE49-F238E27FC236}">
                <a16:creationId xmlns:a16="http://schemas.microsoft.com/office/drawing/2014/main" id="{B93C3808-C88C-4CD6-8C17-EC0AD14126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466726"/>
            <a:ext cx="9144000" cy="6130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Rectangle 2">
            <a:extLst>
              <a:ext uri="{FF2B5EF4-FFF2-40B4-BE49-F238E27FC236}">
                <a16:creationId xmlns:a16="http://schemas.microsoft.com/office/drawing/2014/main" id="{8CA61C48-B8D8-42FA-98D6-93689A766A0B}"/>
              </a:ext>
            </a:extLst>
          </p:cNvPr>
          <p:cNvSpPr>
            <a:spLocks noGrp="1" noChangeArrowheads="1"/>
          </p:cNvSpPr>
          <p:nvPr>
            <p:ph type="title"/>
          </p:nvPr>
        </p:nvSpPr>
        <p:spPr/>
        <p:txBody>
          <a:bodyPr/>
          <a:lstStyle/>
          <a:p>
            <a:pPr eaLnBrk="1" hangingPunct="1">
              <a:defRPr/>
            </a:pPr>
            <a:r>
              <a:rPr lang="en-US"/>
              <a:t>Example of </a:t>
            </a:r>
            <a:r>
              <a:rPr lang="en-AU"/>
              <a:t>Vigenère Cipher</a:t>
            </a:r>
          </a:p>
        </p:txBody>
      </p:sp>
      <p:sp>
        <p:nvSpPr>
          <p:cNvPr id="91139" name="Rectangle 3">
            <a:extLst>
              <a:ext uri="{FF2B5EF4-FFF2-40B4-BE49-F238E27FC236}">
                <a16:creationId xmlns:a16="http://schemas.microsoft.com/office/drawing/2014/main" id="{AA8AA321-9AD2-405E-B3BB-62E74A282357}"/>
              </a:ext>
            </a:extLst>
          </p:cNvPr>
          <p:cNvSpPr>
            <a:spLocks noGrp="1" noChangeArrowheads="1"/>
          </p:cNvSpPr>
          <p:nvPr>
            <p:ph type="body" idx="1"/>
          </p:nvPr>
        </p:nvSpPr>
        <p:spPr/>
        <p:txBody>
          <a:bodyPr/>
          <a:lstStyle/>
          <a:p>
            <a:pPr eaLnBrk="1" hangingPunct="1">
              <a:defRPr/>
            </a:pPr>
            <a:r>
              <a:rPr lang="en-AU" sz="2800"/>
              <a:t>write the plaintext out </a:t>
            </a:r>
          </a:p>
          <a:p>
            <a:pPr eaLnBrk="1" hangingPunct="1">
              <a:defRPr/>
            </a:pPr>
            <a:r>
              <a:rPr lang="en-AU" sz="2800"/>
              <a:t>write the keyword repeated above it</a:t>
            </a:r>
          </a:p>
          <a:p>
            <a:pPr eaLnBrk="1" hangingPunct="1">
              <a:defRPr/>
            </a:pPr>
            <a:r>
              <a:rPr lang="en-AU" sz="2800"/>
              <a:t>use each key letter as a caesar cipher key </a:t>
            </a:r>
          </a:p>
          <a:p>
            <a:pPr eaLnBrk="1" hangingPunct="1">
              <a:defRPr/>
            </a:pPr>
            <a:r>
              <a:rPr lang="en-AU" sz="2800"/>
              <a:t>encrypt the corresponding plaintext letter</a:t>
            </a:r>
          </a:p>
          <a:p>
            <a:pPr eaLnBrk="1" hangingPunct="1">
              <a:defRPr/>
            </a:pPr>
            <a:r>
              <a:rPr lang="en-US" sz="2800"/>
              <a:t>eg using keyword </a:t>
            </a:r>
            <a:r>
              <a:rPr lang="en-US" sz="2800" i="1"/>
              <a:t>deceptive</a:t>
            </a:r>
            <a:endParaRPr lang="en-AU" sz="2800" i="1"/>
          </a:p>
          <a:p>
            <a:pPr lvl="1" eaLnBrk="1" hangingPunct="1">
              <a:buFont typeface="Wingdings" panose="05000000000000000000" pitchFamily="2" charset="2"/>
              <a:buNone/>
              <a:defRPr/>
            </a:pPr>
            <a:r>
              <a:rPr lang="en-AU" sz="2400">
                <a:latin typeface="Courier" charset="0"/>
              </a:rPr>
              <a:t>key:       deceptivedeceptivedeceptive</a:t>
            </a:r>
          </a:p>
          <a:p>
            <a:pPr lvl="1" eaLnBrk="1" hangingPunct="1">
              <a:buFont typeface="Wingdings" panose="05000000000000000000" pitchFamily="2" charset="2"/>
              <a:buNone/>
              <a:defRPr/>
            </a:pPr>
            <a:r>
              <a:rPr lang="en-AU" sz="2400">
                <a:latin typeface="Courier" charset="0"/>
              </a:rPr>
              <a:t>plaintext: wearediscoveredsaveyourself</a:t>
            </a:r>
          </a:p>
          <a:p>
            <a:pPr lvl="1" eaLnBrk="1" hangingPunct="1">
              <a:buFont typeface="Wingdings" panose="05000000000000000000" pitchFamily="2" charset="2"/>
              <a:buNone/>
              <a:defRPr/>
            </a:pPr>
            <a:r>
              <a:rPr lang="en-AU" sz="2400">
                <a:latin typeface="Courier" charset="0"/>
              </a:rPr>
              <a:t>ciphertext:ZICVTWQNGRZGVTWAVZHCQYGLMGJ</a:t>
            </a:r>
          </a:p>
          <a:p>
            <a:pPr lvl="1" eaLnBrk="1" hangingPunct="1">
              <a:buFont typeface="Wingdings" panose="05000000000000000000" pitchFamily="2" charset="2"/>
              <a:buNone/>
              <a:defRPr/>
            </a:pPr>
            <a:r>
              <a:rPr lang="en-AU" sz="2400"/>
              <a:t> </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366DCC32-9D87-4AAF-B3EE-C86657B76C51}"/>
              </a:ext>
            </a:extLst>
          </p:cNvPr>
          <p:cNvSpPr>
            <a:spLocks noGrp="1" noChangeArrowheads="1"/>
          </p:cNvSpPr>
          <p:nvPr>
            <p:ph type="title"/>
          </p:nvPr>
        </p:nvSpPr>
        <p:spPr/>
        <p:txBody>
          <a:bodyPr/>
          <a:lstStyle/>
          <a:p>
            <a:pPr eaLnBrk="1" hangingPunct="1">
              <a:defRPr/>
            </a:pPr>
            <a:r>
              <a:rPr lang="en-US"/>
              <a:t>Security of </a:t>
            </a:r>
            <a:r>
              <a:rPr lang="en-AU"/>
              <a:t>Vigenère Ciphers</a:t>
            </a:r>
          </a:p>
        </p:txBody>
      </p:sp>
      <p:sp>
        <p:nvSpPr>
          <p:cNvPr id="93187" name="Rectangle 3">
            <a:extLst>
              <a:ext uri="{FF2B5EF4-FFF2-40B4-BE49-F238E27FC236}">
                <a16:creationId xmlns:a16="http://schemas.microsoft.com/office/drawing/2014/main" id="{82DBA53D-EED7-4125-95BF-C94DF61350F1}"/>
              </a:ext>
            </a:extLst>
          </p:cNvPr>
          <p:cNvSpPr>
            <a:spLocks noGrp="1" noChangeArrowheads="1"/>
          </p:cNvSpPr>
          <p:nvPr>
            <p:ph type="body" idx="1"/>
          </p:nvPr>
        </p:nvSpPr>
        <p:spPr/>
        <p:txBody>
          <a:bodyPr/>
          <a:lstStyle/>
          <a:p>
            <a:pPr eaLnBrk="1" hangingPunct="1">
              <a:defRPr/>
            </a:pPr>
            <a:r>
              <a:rPr lang="en-US"/>
              <a:t>have multiple ciphertext letters for each plaintext letter</a:t>
            </a:r>
          </a:p>
          <a:p>
            <a:pPr eaLnBrk="1" hangingPunct="1">
              <a:defRPr/>
            </a:pPr>
            <a:r>
              <a:rPr lang="en-US"/>
              <a:t>hence letter frequencies are obscured</a:t>
            </a:r>
          </a:p>
          <a:p>
            <a:pPr eaLnBrk="1" hangingPunct="1">
              <a:defRPr/>
            </a:pPr>
            <a:r>
              <a:rPr lang="en-US"/>
              <a:t>but not totally lost</a:t>
            </a:r>
          </a:p>
          <a:p>
            <a:pPr eaLnBrk="1" hangingPunct="1">
              <a:defRPr/>
            </a:pPr>
            <a:r>
              <a:rPr lang="en-US"/>
              <a:t>start with letter frequencies</a:t>
            </a:r>
          </a:p>
          <a:p>
            <a:pPr lvl="1" eaLnBrk="1" hangingPunct="1">
              <a:defRPr/>
            </a:pPr>
            <a:r>
              <a:rPr lang="en-US"/>
              <a:t>see if look monoalphabetic or not</a:t>
            </a:r>
          </a:p>
          <a:p>
            <a:pPr eaLnBrk="1" hangingPunct="1">
              <a:defRPr/>
            </a:pPr>
            <a:r>
              <a:rPr lang="en-US"/>
              <a:t>if not, then need to determine number of alphabets, since then can attach each</a:t>
            </a:r>
            <a:endParaRPr lang="en-AU"/>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2">
            <a:extLst>
              <a:ext uri="{FF2B5EF4-FFF2-40B4-BE49-F238E27FC236}">
                <a16:creationId xmlns:a16="http://schemas.microsoft.com/office/drawing/2014/main" id="{C4492C2E-7BC3-4AC7-BF0B-1C08CEDA9BDB}"/>
              </a:ext>
            </a:extLst>
          </p:cNvPr>
          <p:cNvSpPr>
            <a:spLocks noGrp="1" noChangeArrowheads="1"/>
          </p:cNvSpPr>
          <p:nvPr>
            <p:ph type="title"/>
          </p:nvPr>
        </p:nvSpPr>
        <p:spPr/>
        <p:txBody>
          <a:bodyPr/>
          <a:lstStyle/>
          <a:p>
            <a:pPr eaLnBrk="1" hangingPunct="1">
              <a:defRPr/>
            </a:pPr>
            <a:r>
              <a:rPr lang="en-US"/>
              <a:t>One-Time Pad</a:t>
            </a:r>
            <a:endParaRPr lang="en-AU"/>
          </a:p>
        </p:txBody>
      </p:sp>
      <p:sp>
        <p:nvSpPr>
          <p:cNvPr id="98307" name="Rectangle 3">
            <a:extLst>
              <a:ext uri="{FF2B5EF4-FFF2-40B4-BE49-F238E27FC236}">
                <a16:creationId xmlns:a16="http://schemas.microsoft.com/office/drawing/2014/main" id="{957D9F4C-1762-4BCF-890E-21A5A74E462B}"/>
              </a:ext>
            </a:extLst>
          </p:cNvPr>
          <p:cNvSpPr>
            <a:spLocks noGrp="1" noChangeArrowheads="1"/>
          </p:cNvSpPr>
          <p:nvPr>
            <p:ph type="body" idx="1"/>
          </p:nvPr>
        </p:nvSpPr>
        <p:spPr/>
        <p:txBody>
          <a:bodyPr/>
          <a:lstStyle/>
          <a:p>
            <a:pPr eaLnBrk="1" hangingPunct="1">
              <a:defRPr/>
            </a:pPr>
            <a:r>
              <a:rPr lang="en-AU" sz="2800"/>
              <a:t>if a truly random key as long as the message is used, the cipher will be secure </a:t>
            </a:r>
          </a:p>
          <a:p>
            <a:pPr eaLnBrk="1" hangingPunct="1">
              <a:defRPr/>
            </a:pPr>
            <a:r>
              <a:rPr lang="en-AU" sz="2800"/>
              <a:t>called a One-Time pad</a:t>
            </a:r>
          </a:p>
          <a:p>
            <a:pPr eaLnBrk="1" hangingPunct="1">
              <a:defRPr/>
            </a:pPr>
            <a:r>
              <a:rPr lang="en-US" sz="2800"/>
              <a:t>is unbreakable since ciphertext bears no statistical relationship to the plaintext</a:t>
            </a:r>
          </a:p>
          <a:p>
            <a:pPr eaLnBrk="1" hangingPunct="1">
              <a:defRPr/>
            </a:pPr>
            <a:r>
              <a:rPr lang="en-US" sz="2800"/>
              <a:t>since for </a:t>
            </a:r>
            <a:r>
              <a:rPr lang="en-US" sz="2800" b="1"/>
              <a:t>any plaintext</a:t>
            </a:r>
            <a:r>
              <a:rPr lang="en-US" sz="2800"/>
              <a:t> &amp; </a:t>
            </a:r>
            <a:r>
              <a:rPr lang="en-US" sz="2800" b="1"/>
              <a:t>any ciphertext</a:t>
            </a:r>
            <a:r>
              <a:rPr lang="en-US" sz="2800"/>
              <a:t> there exists a key mapping one to other</a:t>
            </a:r>
          </a:p>
          <a:p>
            <a:pPr eaLnBrk="1" hangingPunct="1">
              <a:defRPr/>
            </a:pPr>
            <a:r>
              <a:rPr lang="en-US" sz="2800"/>
              <a:t>can only use the key </a:t>
            </a:r>
            <a:r>
              <a:rPr lang="en-US" sz="2800" b="1"/>
              <a:t>once</a:t>
            </a:r>
            <a:r>
              <a:rPr lang="en-US" sz="2800"/>
              <a:t> though</a:t>
            </a:r>
          </a:p>
          <a:p>
            <a:pPr eaLnBrk="1" hangingPunct="1">
              <a:defRPr/>
            </a:pPr>
            <a:r>
              <a:rPr lang="en-US" sz="2800"/>
              <a:t>problems in generation &amp; safe distribution of key</a:t>
            </a:r>
            <a:endParaRPr lang="en-AU" sz="28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E693D-36D0-457A-BD4C-EED5D161E54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B9D489-B8DB-4087-B3AA-BF2F9A895AF4}"/>
              </a:ext>
            </a:extLst>
          </p:cNvPr>
          <p:cNvSpPr>
            <a:spLocks noGrp="1"/>
          </p:cNvSpPr>
          <p:nvPr>
            <p:ph idx="1"/>
          </p:nvPr>
        </p:nvSpPr>
        <p:spPr/>
        <p:txBody>
          <a:bodyPr>
            <a:normAutofit fontScale="70000" lnSpcReduction="20000"/>
          </a:bodyPr>
          <a:lstStyle/>
          <a:p>
            <a:pPr marL="228600" indent="-228600" eaLnBrk="1" hangingPunct="1"/>
            <a:r>
              <a:rPr lang="en-US" altLang="en-US" dirty="0"/>
              <a:t>The One-Time Pad is an evolution of the </a:t>
            </a:r>
            <a:r>
              <a:rPr lang="en-US" altLang="en-US" dirty="0" err="1"/>
              <a:t>Vernham</a:t>
            </a:r>
            <a:r>
              <a:rPr lang="en-US" altLang="en-US" dirty="0"/>
              <a:t> cipher, which was invented by Gilbert </a:t>
            </a:r>
            <a:r>
              <a:rPr lang="en-US" altLang="en-US" dirty="0" err="1"/>
              <a:t>Vernham</a:t>
            </a:r>
            <a:r>
              <a:rPr lang="en-US" altLang="en-US" dirty="0"/>
              <a:t> in 1918, and used a long tape of random letters to encrypt the message. An Army Signal Corp officer, Joseph Mauborgne, proposed an improvement using a random key that was truly as long as the message, with no repetitions, which thus totally obscures the original message. </a:t>
            </a:r>
            <a:r>
              <a:rPr lang="en-US" altLang="en-US" dirty="0">
                <a:latin typeface="Times-Roman" charset="0"/>
              </a:rPr>
              <a:t>It produces random output that bears no statistical relationship to the plaintext. Because the ciphertext contains no information whatsoever about the plaintext, there is simply no way to break the code, s</a:t>
            </a:r>
            <a:r>
              <a:rPr lang="en-US" altLang="en-US" dirty="0"/>
              <a:t>ince any plaintext can be mapped to any ciphertext given some key. </a:t>
            </a:r>
          </a:p>
          <a:p>
            <a:pPr marL="228600" indent="-228600" eaLnBrk="1" hangingPunct="1"/>
            <a:r>
              <a:rPr lang="en-US" altLang="en-US" dirty="0">
                <a:latin typeface="Times-Roman" charset="0"/>
              </a:rPr>
              <a:t>The one-time pad offers complete security but, in practice, has two fundamental difficulties:</a:t>
            </a:r>
            <a:r>
              <a:rPr lang="en-US" altLang="en-US" dirty="0">
                <a:latin typeface="Helvetica" panose="020B0604020202020204" pitchFamily="34" charset="0"/>
              </a:rPr>
              <a:t> </a:t>
            </a:r>
          </a:p>
          <a:p>
            <a:pPr marL="228600" indent="-228600" eaLnBrk="1" hangingPunct="1">
              <a:buFont typeface="Times" panose="02020603050405020304" pitchFamily="18" charset="0"/>
              <a:buAutoNum type="arabicPeriod"/>
            </a:pPr>
            <a:r>
              <a:rPr lang="en-US" altLang="en-US" dirty="0">
                <a:latin typeface="Times-Roman" charset="0"/>
              </a:rPr>
              <a:t>There is the practical problem of making large quantities of random keys. </a:t>
            </a:r>
          </a:p>
          <a:p>
            <a:pPr marL="228600" indent="-228600" eaLnBrk="1" hangingPunct="1">
              <a:buFont typeface="Times" panose="02020603050405020304" pitchFamily="18" charset="0"/>
              <a:buNone/>
            </a:pPr>
            <a:r>
              <a:rPr lang="en-US" altLang="en-US" dirty="0">
                <a:latin typeface="Times-Roman" charset="0"/>
              </a:rPr>
              <a:t>2.</a:t>
            </a:r>
            <a:r>
              <a:rPr lang="en-US" altLang="en-US" dirty="0">
                <a:latin typeface="Helvetica" panose="020B0604020202020204" pitchFamily="34" charset="0"/>
              </a:rPr>
              <a:t> And </a:t>
            </a:r>
            <a:r>
              <a:rPr lang="en-US" altLang="en-US" dirty="0">
                <a:latin typeface="Times-Roman" charset="0"/>
              </a:rPr>
              <a:t>the problem of key distribution and protection, where for every message to be sent, a key of equal length is needed by both sender and receiver.</a:t>
            </a:r>
          </a:p>
          <a:p>
            <a:pPr marL="228600" indent="-228600" eaLnBrk="1" hangingPunct="1">
              <a:buFont typeface="Times" panose="02020603050405020304" pitchFamily="18" charset="0"/>
              <a:buNone/>
            </a:pPr>
            <a:r>
              <a:rPr lang="en-US" altLang="en-US" dirty="0">
                <a:latin typeface="Times-Roman" charset="0"/>
              </a:rPr>
              <a:t>Because of these difficulties, the one-time pad is of limited utility, and is useful primarily for low-bandwidth channels requiring very high security.</a:t>
            </a:r>
            <a:r>
              <a:rPr lang="en-US" altLang="en-US" dirty="0">
                <a:latin typeface="Helvetica" panose="020B0604020202020204" pitchFamily="34" charset="0"/>
              </a:rPr>
              <a:t> </a:t>
            </a:r>
            <a:endParaRPr lang="en-AU" altLang="en-US" dirty="0">
              <a:latin typeface="Helvetica" panose="020B0604020202020204" pitchFamily="34" charset="0"/>
            </a:endParaRPr>
          </a:p>
          <a:p>
            <a:endParaRPr lang="en-US" dirty="0"/>
          </a:p>
        </p:txBody>
      </p:sp>
    </p:spTree>
    <p:extLst>
      <p:ext uri="{BB962C8B-B14F-4D97-AF65-F5344CB8AC3E}">
        <p14:creationId xmlns:p14="http://schemas.microsoft.com/office/powerpoint/2010/main" val="24698224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7A44E-FB51-435C-A3F3-8D2CD7F4C6DA}"/>
              </a:ext>
            </a:extLst>
          </p:cNvPr>
          <p:cNvSpPr>
            <a:spLocks noGrp="1"/>
          </p:cNvSpPr>
          <p:nvPr>
            <p:ph type="title"/>
          </p:nvPr>
        </p:nvSpPr>
        <p:spPr/>
        <p:txBody>
          <a:bodyPr/>
          <a:lstStyle/>
          <a:p>
            <a:r>
              <a:rPr lang="en-US" dirty="0">
                <a:solidFill>
                  <a:schemeClr val="bg1">
                    <a:lumMod val="50000"/>
                  </a:schemeClr>
                </a:solidFill>
              </a:rPr>
              <a:t>TRANSPOSITION CIPHERS</a:t>
            </a:r>
          </a:p>
        </p:txBody>
      </p:sp>
      <p:sp>
        <p:nvSpPr>
          <p:cNvPr id="3" name="Content Placeholder 2">
            <a:extLst>
              <a:ext uri="{FF2B5EF4-FFF2-40B4-BE49-F238E27FC236}">
                <a16:creationId xmlns:a16="http://schemas.microsoft.com/office/drawing/2014/main" id="{62B10602-A46A-42F1-B89F-1DBFF49F2D4E}"/>
              </a:ext>
            </a:extLst>
          </p:cNvPr>
          <p:cNvSpPr>
            <a:spLocks noGrp="1"/>
          </p:cNvSpPr>
          <p:nvPr>
            <p:ph idx="1"/>
          </p:nvPr>
        </p:nvSpPr>
        <p:spPr/>
        <p:txBody>
          <a:bodyPr/>
          <a:lstStyle/>
          <a:p>
            <a:r>
              <a:rPr lang="en-US" altLang="en-US" dirty="0">
                <a:latin typeface="Times-Roman" charset="0"/>
              </a:rPr>
              <a:t>All the techniques examined so far involve the substitution of a ciphertext symbol for a plaintext symbol. A very different kind of mapping is achieved by performing some sort of permutation on the plaintext letters. This technique is referred to as a transposition cipher,  and </a:t>
            </a:r>
            <a:r>
              <a:rPr lang="en-AU" altLang="en-US" dirty="0">
                <a:latin typeface="Arial" charset="0"/>
              </a:rPr>
              <a:t>form the second basic building block of ciphers. The core idea is to rearrange the order of basic units (letters/bytes/bits) without altering their actual values</a:t>
            </a:r>
            <a:endParaRPr lang="en-US" dirty="0"/>
          </a:p>
        </p:txBody>
      </p:sp>
    </p:spTree>
    <p:extLst>
      <p:ext uri="{BB962C8B-B14F-4D97-AF65-F5344CB8AC3E}">
        <p14:creationId xmlns:p14="http://schemas.microsoft.com/office/powerpoint/2010/main" val="27124096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0354" name="Rectangle 2">
            <a:extLst>
              <a:ext uri="{FF2B5EF4-FFF2-40B4-BE49-F238E27FC236}">
                <a16:creationId xmlns:a16="http://schemas.microsoft.com/office/drawing/2014/main" id="{06056D51-23DF-4888-AF78-991968A9DDC5}"/>
              </a:ext>
            </a:extLst>
          </p:cNvPr>
          <p:cNvSpPr>
            <a:spLocks noGrp="1" noChangeArrowheads="1"/>
          </p:cNvSpPr>
          <p:nvPr>
            <p:ph type="title"/>
          </p:nvPr>
        </p:nvSpPr>
        <p:spPr/>
        <p:txBody>
          <a:bodyPr/>
          <a:lstStyle/>
          <a:p>
            <a:pPr eaLnBrk="1" hangingPunct="1">
              <a:defRPr/>
            </a:pPr>
            <a:r>
              <a:rPr lang="en-AU"/>
              <a:t>Transposition Ciphers</a:t>
            </a:r>
          </a:p>
        </p:txBody>
      </p:sp>
      <p:sp>
        <p:nvSpPr>
          <p:cNvPr id="100355" name="Rectangle 3">
            <a:extLst>
              <a:ext uri="{FF2B5EF4-FFF2-40B4-BE49-F238E27FC236}">
                <a16:creationId xmlns:a16="http://schemas.microsoft.com/office/drawing/2014/main" id="{D74C5397-D6EB-42A2-9352-A2F483811C16}"/>
              </a:ext>
            </a:extLst>
          </p:cNvPr>
          <p:cNvSpPr>
            <a:spLocks noGrp="1" noChangeArrowheads="1"/>
          </p:cNvSpPr>
          <p:nvPr>
            <p:ph type="body" idx="1"/>
          </p:nvPr>
        </p:nvSpPr>
        <p:spPr/>
        <p:txBody>
          <a:bodyPr/>
          <a:lstStyle/>
          <a:p>
            <a:pPr eaLnBrk="1" hangingPunct="1">
              <a:defRPr/>
            </a:pPr>
            <a:r>
              <a:rPr lang="en-AU"/>
              <a:t>now consider classical </a:t>
            </a:r>
            <a:r>
              <a:rPr lang="en-AU" b="1"/>
              <a:t>transposition</a:t>
            </a:r>
            <a:r>
              <a:rPr lang="en-AU"/>
              <a:t> or </a:t>
            </a:r>
            <a:r>
              <a:rPr lang="en-AU" b="1"/>
              <a:t>permutation</a:t>
            </a:r>
            <a:r>
              <a:rPr lang="en-AU"/>
              <a:t> ciphers </a:t>
            </a:r>
          </a:p>
          <a:p>
            <a:pPr eaLnBrk="1" hangingPunct="1">
              <a:defRPr/>
            </a:pPr>
            <a:r>
              <a:rPr lang="en-AU"/>
              <a:t>these hide the message by rearranging the letter order </a:t>
            </a:r>
          </a:p>
          <a:p>
            <a:pPr eaLnBrk="1" hangingPunct="1">
              <a:defRPr/>
            </a:pPr>
            <a:r>
              <a:rPr lang="en-AU"/>
              <a:t>without altering the actual letters used</a:t>
            </a:r>
          </a:p>
          <a:p>
            <a:pPr eaLnBrk="1" hangingPunct="1">
              <a:defRPr/>
            </a:pPr>
            <a:r>
              <a:rPr lang="en-AU"/>
              <a:t>can recognise these since have the same frequency distribution as the original text </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2402" name="Rectangle 2">
            <a:extLst>
              <a:ext uri="{FF2B5EF4-FFF2-40B4-BE49-F238E27FC236}">
                <a16:creationId xmlns:a16="http://schemas.microsoft.com/office/drawing/2014/main" id="{F06BE3A5-40E7-4308-B630-F8146D6F7315}"/>
              </a:ext>
            </a:extLst>
          </p:cNvPr>
          <p:cNvSpPr>
            <a:spLocks noGrp="1" noChangeArrowheads="1"/>
          </p:cNvSpPr>
          <p:nvPr>
            <p:ph type="title"/>
          </p:nvPr>
        </p:nvSpPr>
        <p:spPr/>
        <p:txBody>
          <a:bodyPr/>
          <a:lstStyle/>
          <a:p>
            <a:pPr eaLnBrk="1" hangingPunct="1">
              <a:defRPr/>
            </a:pPr>
            <a:r>
              <a:rPr lang="en-AU"/>
              <a:t>Rail Fence cipher</a:t>
            </a:r>
          </a:p>
        </p:txBody>
      </p:sp>
      <p:sp>
        <p:nvSpPr>
          <p:cNvPr id="102403" name="Rectangle 3">
            <a:extLst>
              <a:ext uri="{FF2B5EF4-FFF2-40B4-BE49-F238E27FC236}">
                <a16:creationId xmlns:a16="http://schemas.microsoft.com/office/drawing/2014/main" id="{5C5DB66F-8297-4FF3-B90A-42A6FBDFC170}"/>
              </a:ext>
            </a:extLst>
          </p:cNvPr>
          <p:cNvSpPr>
            <a:spLocks noGrp="1" noChangeArrowheads="1"/>
          </p:cNvSpPr>
          <p:nvPr>
            <p:ph type="body" idx="1"/>
          </p:nvPr>
        </p:nvSpPr>
        <p:spPr/>
        <p:txBody>
          <a:bodyPr/>
          <a:lstStyle/>
          <a:p>
            <a:pPr eaLnBrk="1" hangingPunct="1">
              <a:lnSpc>
                <a:spcPct val="90000"/>
              </a:lnSpc>
              <a:defRPr/>
            </a:pPr>
            <a:r>
              <a:rPr lang="en-AU" sz="2800" dirty="0"/>
              <a:t>write message letters out diagonally over a number of rows </a:t>
            </a:r>
          </a:p>
          <a:p>
            <a:pPr eaLnBrk="1" hangingPunct="1">
              <a:lnSpc>
                <a:spcPct val="90000"/>
              </a:lnSpc>
              <a:defRPr/>
            </a:pPr>
            <a:r>
              <a:rPr lang="en-AU" sz="2800" dirty="0"/>
              <a:t>then read off cipher row by row</a:t>
            </a:r>
          </a:p>
          <a:p>
            <a:pPr eaLnBrk="1" hangingPunct="1">
              <a:lnSpc>
                <a:spcPct val="90000"/>
              </a:lnSpc>
              <a:defRPr/>
            </a:pPr>
            <a:r>
              <a:rPr lang="en-US" sz="2800" dirty="0" err="1"/>
              <a:t>eg.</a:t>
            </a:r>
            <a:r>
              <a:rPr lang="en-US" sz="2800" dirty="0"/>
              <a:t> write message out as:</a:t>
            </a:r>
            <a:endParaRPr lang="en-AU" sz="2800" dirty="0"/>
          </a:p>
          <a:p>
            <a:pPr lvl="1" eaLnBrk="1" hangingPunct="1">
              <a:lnSpc>
                <a:spcPct val="90000"/>
              </a:lnSpc>
              <a:buFont typeface="Wingdings" panose="05000000000000000000" pitchFamily="2" charset="2"/>
              <a:buNone/>
              <a:defRPr/>
            </a:pPr>
            <a:r>
              <a:rPr lang="en-AU" sz="2000" dirty="0">
                <a:latin typeface="Courier New" pitchFamily="49" charset="0"/>
              </a:rPr>
              <a:t>m e m a t r h t g p r y</a:t>
            </a:r>
          </a:p>
          <a:p>
            <a:pPr lvl="1" eaLnBrk="1" hangingPunct="1">
              <a:lnSpc>
                <a:spcPct val="90000"/>
              </a:lnSpc>
              <a:buFont typeface="Wingdings" panose="05000000000000000000" pitchFamily="2" charset="2"/>
              <a:buNone/>
              <a:defRPr/>
            </a:pPr>
            <a:r>
              <a:rPr lang="en-AU" sz="2000" dirty="0">
                <a:latin typeface="Courier New" pitchFamily="49" charset="0"/>
              </a:rPr>
              <a:t> e t e f e t e o a </a:t>
            </a:r>
            <a:r>
              <a:rPr lang="en-AU" sz="2000" dirty="0" err="1">
                <a:latin typeface="Courier New" pitchFamily="49" charset="0"/>
              </a:rPr>
              <a:t>a</a:t>
            </a:r>
            <a:r>
              <a:rPr lang="en-AU" sz="2000" dirty="0">
                <a:latin typeface="Courier New" pitchFamily="49" charset="0"/>
              </a:rPr>
              <a:t> t</a:t>
            </a:r>
          </a:p>
          <a:p>
            <a:pPr eaLnBrk="1" hangingPunct="1">
              <a:lnSpc>
                <a:spcPct val="90000"/>
              </a:lnSpc>
              <a:defRPr/>
            </a:pPr>
            <a:r>
              <a:rPr lang="en-US" sz="2800" dirty="0"/>
              <a:t>giving ciphertext</a:t>
            </a:r>
          </a:p>
          <a:p>
            <a:pPr lvl="1" eaLnBrk="1" hangingPunct="1">
              <a:lnSpc>
                <a:spcPct val="90000"/>
              </a:lnSpc>
              <a:buFont typeface="Wingdings" panose="05000000000000000000" pitchFamily="2" charset="2"/>
              <a:buNone/>
              <a:defRPr/>
            </a:pPr>
            <a:r>
              <a:rPr lang="en-AU" sz="2000" dirty="0">
                <a:latin typeface="Courier New" pitchFamily="49" charset="0"/>
              </a:rPr>
              <a:t>MEMATRHTGPRYETEFETEOAAT</a:t>
            </a:r>
          </a:p>
          <a:p>
            <a:pPr eaLnBrk="1" hangingPunct="1"/>
            <a:r>
              <a:rPr lang="en-US" altLang="en-US" sz="1800" dirty="0">
                <a:solidFill>
                  <a:srgbClr val="66FF33"/>
                </a:solidFill>
                <a:latin typeface="Arial Black" panose="020B0A04020102020204" pitchFamily="34" charset="0"/>
              </a:rPr>
              <a:t>The simplest such cipher is the rail fence technique, in which the plaintext is written down as a sequence of diagonals and then read off as a sequence of rows.</a:t>
            </a:r>
          </a:p>
          <a:p>
            <a:pPr eaLnBrk="1" hangingPunct="1"/>
            <a:r>
              <a:rPr lang="en-US" altLang="en-US" sz="1800" dirty="0">
                <a:solidFill>
                  <a:srgbClr val="66FF33"/>
                </a:solidFill>
                <a:latin typeface="Arial Black" panose="020B0A04020102020204" pitchFamily="34" charset="0"/>
              </a:rPr>
              <a:t>The example message is: </a:t>
            </a:r>
            <a:r>
              <a:rPr lang="en-AU" altLang="en-US" sz="1800" dirty="0">
                <a:solidFill>
                  <a:srgbClr val="66FF33"/>
                </a:solidFill>
                <a:latin typeface="Arial Black" panose="020B0A04020102020204" pitchFamily="34" charset="0"/>
              </a:rPr>
              <a:t>"meet me after the toga party" with a rail fence of depth 2.</a:t>
            </a:r>
          </a:p>
          <a:p>
            <a:pPr eaLnBrk="1" hangingPunct="1"/>
            <a:r>
              <a:rPr lang="en-US" altLang="en-US" sz="1800" dirty="0">
                <a:solidFill>
                  <a:srgbClr val="66FF33"/>
                </a:solidFill>
                <a:latin typeface="Arial Black" panose="020B0A04020102020204" pitchFamily="34" charset="0"/>
              </a:rPr>
              <a:t>This sort of thing would be trivial to cryptanalyze.</a:t>
            </a:r>
            <a:endParaRPr lang="en-AU" altLang="en-US" sz="1800" dirty="0">
              <a:solidFill>
                <a:srgbClr val="66FF33"/>
              </a:solidFill>
              <a:latin typeface="Arial Black" panose="020B0A04020102020204" pitchFamily="34" charset="0"/>
            </a:endParaRPr>
          </a:p>
          <a:p>
            <a:pPr lvl="1" eaLnBrk="1" hangingPunct="1">
              <a:lnSpc>
                <a:spcPct val="90000"/>
              </a:lnSpc>
              <a:buFont typeface="Wingdings" panose="05000000000000000000" pitchFamily="2" charset="2"/>
              <a:buNone/>
              <a:defRPr/>
            </a:pPr>
            <a:endParaRPr lang="en-AU" sz="1800" dirty="0">
              <a:solidFill>
                <a:srgbClr val="66FF33"/>
              </a:solidFill>
              <a:latin typeface="Arial Black" panose="020B0A04020102020204" pitchFamily="34" charset="0"/>
            </a:endParaRPr>
          </a:p>
          <a:p>
            <a:pPr lvl="1" eaLnBrk="1" hangingPunct="1">
              <a:lnSpc>
                <a:spcPct val="90000"/>
              </a:lnSpc>
              <a:defRPr/>
            </a:pPr>
            <a:endParaRPr lang="en-AU" sz="24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4450" name="Rectangle 2">
            <a:extLst>
              <a:ext uri="{FF2B5EF4-FFF2-40B4-BE49-F238E27FC236}">
                <a16:creationId xmlns:a16="http://schemas.microsoft.com/office/drawing/2014/main" id="{1B22C18F-0729-4978-B3B4-C09F9E2D19C4}"/>
              </a:ext>
            </a:extLst>
          </p:cNvPr>
          <p:cNvSpPr>
            <a:spLocks noGrp="1" noChangeArrowheads="1"/>
          </p:cNvSpPr>
          <p:nvPr>
            <p:ph type="title"/>
          </p:nvPr>
        </p:nvSpPr>
        <p:spPr/>
        <p:txBody>
          <a:bodyPr/>
          <a:lstStyle/>
          <a:p>
            <a:pPr eaLnBrk="1" hangingPunct="1">
              <a:defRPr/>
            </a:pPr>
            <a:r>
              <a:rPr lang="en-AU"/>
              <a:t>Row Transposition Ciphers</a:t>
            </a:r>
          </a:p>
        </p:txBody>
      </p:sp>
      <p:sp>
        <p:nvSpPr>
          <p:cNvPr id="104451" name="Rectangle 3">
            <a:extLst>
              <a:ext uri="{FF2B5EF4-FFF2-40B4-BE49-F238E27FC236}">
                <a16:creationId xmlns:a16="http://schemas.microsoft.com/office/drawing/2014/main" id="{34FC7DA2-239D-4CB1-A5F2-6C6F95177D71}"/>
              </a:ext>
            </a:extLst>
          </p:cNvPr>
          <p:cNvSpPr>
            <a:spLocks noGrp="1" noChangeArrowheads="1"/>
          </p:cNvSpPr>
          <p:nvPr>
            <p:ph type="body" idx="1"/>
          </p:nvPr>
        </p:nvSpPr>
        <p:spPr/>
        <p:txBody>
          <a:bodyPr/>
          <a:lstStyle/>
          <a:p>
            <a:pPr eaLnBrk="1" hangingPunct="1">
              <a:lnSpc>
                <a:spcPct val="80000"/>
              </a:lnSpc>
              <a:defRPr/>
            </a:pPr>
            <a:r>
              <a:rPr lang="en-US"/>
              <a:t>a more complex transposition</a:t>
            </a:r>
            <a:endParaRPr lang="en-AU"/>
          </a:p>
          <a:p>
            <a:pPr eaLnBrk="1" hangingPunct="1">
              <a:lnSpc>
                <a:spcPct val="80000"/>
              </a:lnSpc>
              <a:defRPr/>
            </a:pPr>
            <a:r>
              <a:rPr lang="en-AU"/>
              <a:t>write letters of message out in rows over a specified number of columns</a:t>
            </a:r>
          </a:p>
          <a:p>
            <a:pPr eaLnBrk="1" hangingPunct="1">
              <a:lnSpc>
                <a:spcPct val="80000"/>
              </a:lnSpc>
              <a:defRPr/>
            </a:pPr>
            <a:r>
              <a:rPr lang="en-AU"/>
              <a:t>then reorder the columns according to some key before reading off the rows</a:t>
            </a:r>
            <a:endParaRPr lang="en-AU" sz="3600">
              <a:latin typeface="Courier New" pitchFamily="49" charset="0"/>
            </a:endParaRPr>
          </a:p>
          <a:p>
            <a:pPr lvl="1" eaLnBrk="1" hangingPunct="1">
              <a:lnSpc>
                <a:spcPct val="80000"/>
              </a:lnSpc>
              <a:buFont typeface="Wingdings" panose="05000000000000000000" pitchFamily="2" charset="2"/>
              <a:buNone/>
              <a:defRPr/>
            </a:pPr>
            <a:r>
              <a:rPr lang="en-AU" sz="2000">
                <a:latin typeface="Courier" charset="0"/>
              </a:rPr>
              <a:t>Key:       3 4 2 1 5 6 7</a:t>
            </a:r>
          </a:p>
          <a:p>
            <a:pPr lvl="1" eaLnBrk="1" hangingPunct="1">
              <a:lnSpc>
                <a:spcPct val="80000"/>
              </a:lnSpc>
              <a:buFont typeface="Wingdings" panose="05000000000000000000" pitchFamily="2" charset="2"/>
              <a:buNone/>
              <a:defRPr/>
            </a:pPr>
            <a:r>
              <a:rPr lang="en-AU" sz="2000">
                <a:latin typeface="Courier" charset="0"/>
              </a:rPr>
              <a:t>Plaintext: a t t a c k p</a:t>
            </a:r>
          </a:p>
          <a:p>
            <a:pPr lvl="1" eaLnBrk="1" hangingPunct="1">
              <a:lnSpc>
                <a:spcPct val="80000"/>
              </a:lnSpc>
              <a:buFont typeface="Wingdings" panose="05000000000000000000" pitchFamily="2" charset="2"/>
              <a:buNone/>
              <a:defRPr/>
            </a:pPr>
            <a:r>
              <a:rPr lang="en-AU" sz="2000">
                <a:latin typeface="Courier" charset="0"/>
              </a:rPr>
              <a:t>           o s t p o n e</a:t>
            </a:r>
          </a:p>
          <a:p>
            <a:pPr lvl="1" eaLnBrk="1" hangingPunct="1">
              <a:lnSpc>
                <a:spcPct val="80000"/>
              </a:lnSpc>
              <a:buFont typeface="Wingdings" panose="05000000000000000000" pitchFamily="2" charset="2"/>
              <a:buNone/>
              <a:defRPr/>
            </a:pPr>
            <a:r>
              <a:rPr lang="en-AU" sz="2000">
                <a:latin typeface="Courier" charset="0"/>
              </a:rPr>
              <a:t>           d u n t i l t</a:t>
            </a:r>
          </a:p>
          <a:p>
            <a:pPr lvl="1" eaLnBrk="1" hangingPunct="1">
              <a:lnSpc>
                <a:spcPct val="80000"/>
              </a:lnSpc>
              <a:buFont typeface="Wingdings" panose="05000000000000000000" pitchFamily="2" charset="2"/>
              <a:buNone/>
              <a:defRPr/>
            </a:pPr>
            <a:r>
              <a:rPr lang="en-AU" sz="2000">
                <a:latin typeface="Courier" charset="0"/>
              </a:rPr>
              <a:t>           w o a m x y z</a:t>
            </a:r>
          </a:p>
          <a:p>
            <a:pPr lvl="1" eaLnBrk="1" hangingPunct="1">
              <a:lnSpc>
                <a:spcPct val="80000"/>
              </a:lnSpc>
              <a:buFont typeface="Wingdings" panose="05000000000000000000" pitchFamily="2" charset="2"/>
              <a:buNone/>
              <a:defRPr/>
            </a:pPr>
            <a:r>
              <a:rPr lang="en-AU" sz="2000">
                <a:latin typeface="Courier" charset="0"/>
              </a:rPr>
              <a:t>Ciphertext: TTNAAPTMTSUOAODWCOIXKNLYPETZ</a:t>
            </a:r>
          </a:p>
          <a:p>
            <a:pPr lvl="1" eaLnBrk="1" hangingPunct="1">
              <a:lnSpc>
                <a:spcPct val="80000"/>
              </a:lnSpc>
              <a:buFont typeface="Wingdings" panose="05000000000000000000" pitchFamily="2" charset="2"/>
              <a:buNone/>
              <a:defRPr/>
            </a:pPr>
            <a:r>
              <a:rPr lang="en-AU" sz="2400"/>
              <a:t> </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41F34E-D7F6-49AC-B223-4D8D0E6E5B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628069D-050F-486E-A39F-7FF223DB58EE}"/>
              </a:ext>
            </a:extLst>
          </p:cNvPr>
          <p:cNvSpPr>
            <a:spLocks noGrp="1"/>
          </p:cNvSpPr>
          <p:nvPr>
            <p:ph idx="1"/>
          </p:nvPr>
        </p:nvSpPr>
        <p:spPr/>
        <p:txBody>
          <a:bodyPr/>
          <a:lstStyle/>
          <a:p>
            <a:pPr eaLnBrk="1" hangingPunct="1">
              <a:defRPr/>
            </a:pPr>
            <a:r>
              <a:rPr lang="en-US" altLang="en-US" dirty="0">
                <a:latin typeface="Times-Roman" charset="0"/>
              </a:rPr>
              <a:t>A more complex </a:t>
            </a:r>
            <a:r>
              <a:rPr lang="en-US" altLang="en-US" dirty="0">
                <a:latin typeface="Arial" charset="0"/>
              </a:rPr>
              <a:t>transposition</a:t>
            </a:r>
            <a:r>
              <a:rPr lang="en-US" altLang="en-US" dirty="0">
                <a:latin typeface="Times-Roman" charset="0"/>
              </a:rPr>
              <a:t> cipher is to write the message in a rectangle, row by row, and read the message off shuffling the order of the columns in each row.</a:t>
            </a:r>
          </a:p>
          <a:p>
            <a:pPr eaLnBrk="1" hangingPunct="1">
              <a:defRPr/>
            </a:pPr>
            <a:r>
              <a:rPr lang="en-US" altLang="en-US" dirty="0">
                <a:latin typeface="Times-Roman" charset="0"/>
              </a:rPr>
              <a:t>A pure transposition cipher is easily recognized because it has the same letter frequencies as the original plaintext. For the type of columnar transposition just shown, cryptanalysis is fairly straightforward and involves laying out the ciphertext in a matrix and playing around with column positions. </a:t>
            </a:r>
            <a:r>
              <a:rPr lang="en-US" altLang="en-US" dirty="0" err="1">
                <a:latin typeface="Times-Roman" charset="0"/>
              </a:rPr>
              <a:t>Digram</a:t>
            </a:r>
            <a:r>
              <a:rPr lang="en-US" altLang="en-US" dirty="0">
                <a:latin typeface="Times-Roman" charset="0"/>
              </a:rPr>
              <a:t> and trigram frequency tables can be useful.</a:t>
            </a:r>
          </a:p>
          <a:p>
            <a:endParaRPr lang="en-US" dirty="0"/>
          </a:p>
        </p:txBody>
      </p:sp>
    </p:spTree>
    <p:extLst>
      <p:ext uri="{BB962C8B-B14F-4D97-AF65-F5344CB8AC3E}">
        <p14:creationId xmlns:p14="http://schemas.microsoft.com/office/powerpoint/2010/main" val="1998892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Rectangle 2">
            <a:extLst>
              <a:ext uri="{FF2B5EF4-FFF2-40B4-BE49-F238E27FC236}">
                <a16:creationId xmlns:a16="http://schemas.microsoft.com/office/drawing/2014/main" id="{0CEF3AA2-7D6C-4BC1-B6E9-95A36FC56129}"/>
              </a:ext>
            </a:extLst>
          </p:cNvPr>
          <p:cNvSpPr>
            <a:spLocks noGrp="1" noChangeArrowheads="1"/>
          </p:cNvSpPr>
          <p:nvPr>
            <p:ph type="title"/>
          </p:nvPr>
        </p:nvSpPr>
        <p:spPr/>
        <p:txBody>
          <a:bodyPr/>
          <a:lstStyle/>
          <a:p>
            <a:pPr eaLnBrk="1" hangingPunct="1">
              <a:defRPr/>
            </a:pPr>
            <a:r>
              <a:rPr lang="en-AU"/>
              <a:t>Caesar Cipher</a:t>
            </a:r>
          </a:p>
        </p:txBody>
      </p:sp>
      <p:sp>
        <p:nvSpPr>
          <p:cNvPr id="64515" name="Rectangle 3">
            <a:extLst>
              <a:ext uri="{FF2B5EF4-FFF2-40B4-BE49-F238E27FC236}">
                <a16:creationId xmlns:a16="http://schemas.microsoft.com/office/drawing/2014/main" id="{91A4D574-AC65-4E96-B86B-C4C716A07675}"/>
              </a:ext>
            </a:extLst>
          </p:cNvPr>
          <p:cNvSpPr>
            <a:spLocks noGrp="1" noChangeArrowheads="1"/>
          </p:cNvSpPr>
          <p:nvPr>
            <p:ph type="body" idx="1"/>
          </p:nvPr>
        </p:nvSpPr>
        <p:spPr/>
        <p:txBody>
          <a:bodyPr/>
          <a:lstStyle/>
          <a:p>
            <a:pPr eaLnBrk="1" hangingPunct="1">
              <a:lnSpc>
                <a:spcPct val="90000"/>
              </a:lnSpc>
              <a:defRPr/>
            </a:pPr>
            <a:r>
              <a:rPr lang="en-AU" dirty="0"/>
              <a:t>earliest known substitution cipher</a:t>
            </a:r>
          </a:p>
          <a:p>
            <a:pPr eaLnBrk="1" hangingPunct="1">
              <a:lnSpc>
                <a:spcPct val="90000"/>
              </a:lnSpc>
              <a:defRPr/>
            </a:pPr>
            <a:r>
              <a:rPr lang="en-AU" dirty="0"/>
              <a:t>by Julius Caesar </a:t>
            </a:r>
          </a:p>
          <a:p>
            <a:pPr eaLnBrk="1" hangingPunct="1">
              <a:lnSpc>
                <a:spcPct val="90000"/>
              </a:lnSpc>
              <a:defRPr/>
            </a:pPr>
            <a:r>
              <a:rPr lang="en-AU" dirty="0"/>
              <a:t>first attested use in military affairs</a:t>
            </a:r>
          </a:p>
          <a:p>
            <a:pPr eaLnBrk="1" hangingPunct="1">
              <a:lnSpc>
                <a:spcPct val="90000"/>
              </a:lnSpc>
              <a:defRPr/>
            </a:pPr>
            <a:r>
              <a:rPr lang="en-AU" dirty="0"/>
              <a:t>replaces each letter by 3rd letter on</a:t>
            </a:r>
          </a:p>
          <a:p>
            <a:pPr eaLnBrk="1" hangingPunct="1">
              <a:lnSpc>
                <a:spcPct val="90000"/>
              </a:lnSpc>
              <a:defRPr/>
            </a:pPr>
            <a:r>
              <a:rPr lang="en-US" dirty="0"/>
              <a:t>example:</a:t>
            </a:r>
            <a:endParaRPr lang="en-AU" dirty="0"/>
          </a:p>
          <a:p>
            <a:pPr lvl="1" eaLnBrk="1" hangingPunct="1">
              <a:lnSpc>
                <a:spcPct val="90000"/>
              </a:lnSpc>
              <a:buFont typeface="Wingdings" panose="05000000000000000000" pitchFamily="2" charset="2"/>
              <a:buNone/>
              <a:defRPr/>
            </a:pPr>
            <a:r>
              <a:rPr lang="en-AU" dirty="0">
                <a:latin typeface="Courier" charset="0"/>
              </a:rPr>
              <a:t>meet me after the toga party</a:t>
            </a:r>
          </a:p>
          <a:p>
            <a:pPr lvl="1" eaLnBrk="1" hangingPunct="1">
              <a:lnSpc>
                <a:spcPct val="90000"/>
              </a:lnSpc>
              <a:buFont typeface="Wingdings" panose="05000000000000000000" pitchFamily="2" charset="2"/>
              <a:buNone/>
              <a:defRPr/>
            </a:pPr>
            <a:r>
              <a:rPr lang="en-AU" dirty="0">
                <a:latin typeface="Courier" charset="0"/>
              </a:rPr>
              <a:t>PHHW PH DIWHU WKH WRJD SDUWB</a:t>
            </a:r>
          </a:p>
          <a:p>
            <a:pPr eaLnBrk="1" hangingPunct="1">
              <a:lnSpc>
                <a:spcPct val="90000"/>
              </a:lnSpc>
              <a:defRPr/>
            </a:pPr>
            <a:endParaRPr lang="en-AU" dirty="0">
              <a:latin typeface="Courier New" pitchFamily="49"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5474" name="Rectangle 2">
            <a:extLst>
              <a:ext uri="{FF2B5EF4-FFF2-40B4-BE49-F238E27FC236}">
                <a16:creationId xmlns:a16="http://schemas.microsoft.com/office/drawing/2014/main" id="{3FAAEDAF-C612-4814-8C56-62A0161B653E}"/>
              </a:ext>
            </a:extLst>
          </p:cNvPr>
          <p:cNvSpPr>
            <a:spLocks noGrp="1" noChangeArrowheads="1"/>
          </p:cNvSpPr>
          <p:nvPr>
            <p:ph type="title"/>
          </p:nvPr>
        </p:nvSpPr>
        <p:spPr/>
        <p:txBody>
          <a:bodyPr/>
          <a:lstStyle/>
          <a:p>
            <a:pPr eaLnBrk="1" hangingPunct="1">
              <a:defRPr/>
            </a:pPr>
            <a:r>
              <a:rPr lang="en-US"/>
              <a:t>Product Ciphers</a:t>
            </a:r>
            <a:endParaRPr lang="en-AU"/>
          </a:p>
        </p:txBody>
      </p:sp>
      <p:sp>
        <p:nvSpPr>
          <p:cNvPr id="105475" name="Rectangle 3">
            <a:extLst>
              <a:ext uri="{FF2B5EF4-FFF2-40B4-BE49-F238E27FC236}">
                <a16:creationId xmlns:a16="http://schemas.microsoft.com/office/drawing/2014/main" id="{B66DDF83-6E04-4094-ABDF-BAD714041298}"/>
              </a:ext>
            </a:extLst>
          </p:cNvPr>
          <p:cNvSpPr>
            <a:spLocks noGrp="1" noChangeArrowheads="1"/>
          </p:cNvSpPr>
          <p:nvPr>
            <p:ph type="body" idx="1"/>
          </p:nvPr>
        </p:nvSpPr>
        <p:spPr/>
        <p:txBody>
          <a:bodyPr/>
          <a:lstStyle/>
          <a:p>
            <a:pPr eaLnBrk="1" hangingPunct="1">
              <a:lnSpc>
                <a:spcPct val="90000"/>
              </a:lnSpc>
              <a:defRPr/>
            </a:pPr>
            <a:r>
              <a:rPr lang="en-AU" sz="2800"/>
              <a:t>ciphers using substitutions or transpositions are not secure because of language characteristics</a:t>
            </a:r>
          </a:p>
          <a:p>
            <a:pPr eaLnBrk="1" hangingPunct="1">
              <a:lnSpc>
                <a:spcPct val="90000"/>
              </a:lnSpc>
              <a:defRPr/>
            </a:pPr>
            <a:r>
              <a:rPr lang="en-AU" sz="2800"/>
              <a:t>hence consider using several ciphers in succession to make harder, but: </a:t>
            </a:r>
          </a:p>
          <a:p>
            <a:pPr lvl="1" eaLnBrk="1" hangingPunct="1">
              <a:lnSpc>
                <a:spcPct val="90000"/>
              </a:lnSpc>
              <a:defRPr/>
            </a:pPr>
            <a:r>
              <a:rPr lang="en-AU" sz="2400"/>
              <a:t>two substitutions make a more complex substitution </a:t>
            </a:r>
          </a:p>
          <a:p>
            <a:pPr lvl="1" eaLnBrk="1" hangingPunct="1">
              <a:lnSpc>
                <a:spcPct val="90000"/>
              </a:lnSpc>
              <a:defRPr/>
            </a:pPr>
            <a:r>
              <a:rPr lang="en-AU" sz="2400"/>
              <a:t>two transpositions make more complex transposition </a:t>
            </a:r>
          </a:p>
          <a:p>
            <a:pPr lvl="1" eaLnBrk="1" hangingPunct="1">
              <a:lnSpc>
                <a:spcPct val="90000"/>
              </a:lnSpc>
              <a:defRPr/>
            </a:pPr>
            <a:r>
              <a:rPr lang="en-AU" sz="2400"/>
              <a:t>but a substitution followed by a transposition makes a new much harder cipher </a:t>
            </a:r>
          </a:p>
          <a:p>
            <a:pPr eaLnBrk="1" hangingPunct="1">
              <a:lnSpc>
                <a:spcPct val="90000"/>
              </a:lnSpc>
              <a:defRPr/>
            </a:pPr>
            <a:r>
              <a:rPr lang="en-US" sz="2800"/>
              <a:t>this is bridge from classical to modern ciphers</a:t>
            </a:r>
            <a:endParaRPr lang="en-AU" sz="2800"/>
          </a:p>
          <a:p>
            <a:pPr eaLnBrk="1" hangingPunct="1">
              <a:lnSpc>
                <a:spcPct val="90000"/>
              </a:lnSpc>
              <a:defRPr/>
            </a:pPr>
            <a:endParaRPr lang="en-AU" sz="2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6CF87-2B8B-4BD3-B253-85B506B8956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89D21BE-C0FD-4BA8-B099-6E52EEDA936F}"/>
              </a:ext>
            </a:extLst>
          </p:cNvPr>
          <p:cNvSpPr>
            <a:spLocks noGrp="1"/>
          </p:cNvSpPr>
          <p:nvPr>
            <p:ph idx="1"/>
          </p:nvPr>
        </p:nvSpPr>
        <p:spPr/>
        <p:txBody>
          <a:bodyPr/>
          <a:lstStyle/>
          <a:p>
            <a:pPr eaLnBrk="1" hangingPunct="1">
              <a:defRPr/>
            </a:pPr>
            <a:r>
              <a:rPr lang="en-US" altLang="en-US" dirty="0">
                <a:latin typeface="Times-Roman" charset="0"/>
              </a:rPr>
              <a:t>Have seen that ciphers based on just substitutions or transpositions are not secure, and can be attacked because they do not sufficient obscure the underlying language structure</a:t>
            </a:r>
          </a:p>
          <a:p>
            <a:pPr eaLnBrk="1" hangingPunct="1">
              <a:defRPr/>
            </a:pPr>
            <a:r>
              <a:rPr lang="en-US" altLang="en-US" dirty="0">
                <a:latin typeface="Times-Roman" charset="0"/>
              </a:rPr>
              <a:t>So consider using several ciphers in succession to make harder.</a:t>
            </a:r>
          </a:p>
          <a:p>
            <a:pPr eaLnBrk="1" hangingPunct="1">
              <a:defRPr/>
            </a:pPr>
            <a:r>
              <a:rPr lang="en-US" altLang="en-US" dirty="0">
                <a:latin typeface="Times-Roman" charset="0"/>
              </a:rPr>
              <a:t>A substitution followed by a transposition is known as a Product Cipher, and makes a new much more secure cipher, and forms the bridge to modern ciphers.</a:t>
            </a:r>
          </a:p>
          <a:p>
            <a:endParaRPr lang="en-US" dirty="0"/>
          </a:p>
        </p:txBody>
      </p:sp>
    </p:spTree>
    <p:extLst>
      <p:ext uri="{BB962C8B-B14F-4D97-AF65-F5344CB8AC3E}">
        <p14:creationId xmlns:p14="http://schemas.microsoft.com/office/powerpoint/2010/main" val="72853017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783D2767-88C1-4DA6-9D3C-6CECF014DF6E}"/>
              </a:ext>
            </a:extLst>
          </p:cNvPr>
          <p:cNvSpPr>
            <a:spLocks noGrp="1" noChangeArrowheads="1"/>
          </p:cNvSpPr>
          <p:nvPr>
            <p:ph type="title"/>
          </p:nvPr>
        </p:nvSpPr>
        <p:spPr/>
        <p:txBody>
          <a:bodyPr/>
          <a:lstStyle/>
          <a:p>
            <a:pPr eaLnBrk="1" hangingPunct="1">
              <a:defRPr/>
            </a:pPr>
            <a:r>
              <a:rPr lang="en-US"/>
              <a:t>Rotor Machines</a:t>
            </a:r>
            <a:endParaRPr lang="en-AU"/>
          </a:p>
        </p:txBody>
      </p:sp>
      <p:sp>
        <p:nvSpPr>
          <p:cNvPr id="106499" name="Rectangle 3">
            <a:extLst>
              <a:ext uri="{FF2B5EF4-FFF2-40B4-BE49-F238E27FC236}">
                <a16:creationId xmlns:a16="http://schemas.microsoft.com/office/drawing/2014/main" id="{E0DF4430-2B4E-420C-A2D3-C75AAC2FC117}"/>
              </a:ext>
            </a:extLst>
          </p:cNvPr>
          <p:cNvSpPr>
            <a:spLocks noGrp="1" noChangeArrowheads="1"/>
          </p:cNvSpPr>
          <p:nvPr>
            <p:ph type="body" idx="1"/>
          </p:nvPr>
        </p:nvSpPr>
        <p:spPr/>
        <p:txBody>
          <a:bodyPr/>
          <a:lstStyle/>
          <a:p>
            <a:pPr eaLnBrk="1" hangingPunct="1">
              <a:lnSpc>
                <a:spcPct val="90000"/>
              </a:lnSpc>
              <a:defRPr/>
            </a:pPr>
            <a:r>
              <a:rPr lang="en-US" sz="2800"/>
              <a:t>before modern ciphers, rotor machines were most common complex ciphers in use</a:t>
            </a:r>
          </a:p>
          <a:p>
            <a:pPr eaLnBrk="1" hangingPunct="1">
              <a:lnSpc>
                <a:spcPct val="90000"/>
              </a:lnSpc>
              <a:defRPr/>
            </a:pPr>
            <a:r>
              <a:rPr lang="en-US" sz="2800"/>
              <a:t>widely used in WW2</a:t>
            </a:r>
          </a:p>
          <a:p>
            <a:pPr lvl="1" eaLnBrk="1" hangingPunct="1">
              <a:lnSpc>
                <a:spcPct val="90000"/>
              </a:lnSpc>
              <a:defRPr/>
            </a:pPr>
            <a:r>
              <a:rPr lang="en-US" sz="2400"/>
              <a:t>German Enigma, Allied Hagelin, Japanese Purple</a:t>
            </a:r>
          </a:p>
          <a:p>
            <a:pPr eaLnBrk="1" hangingPunct="1">
              <a:lnSpc>
                <a:spcPct val="90000"/>
              </a:lnSpc>
              <a:defRPr/>
            </a:pPr>
            <a:r>
              <a:rPr lang="en-US" sz="2800"/>
              <a:t>implemented a very complex, varying substitution cipher</a:t>
            </a:r>
          </a:p>
          <a:p>
            <a:pPr eaLnBrk="1" hangingPunct="1">
              <a:lnSpc>
                <a:spcPct val="90000"/>
              </a:lnSpc>
              <a:defRPr/>
            </a:pPr>
            <a:r>
              <a:rPr lang="en-US" sz="2800"/>
              <a:t>used a series of cylinders, each giving one substitution, which rotated and changed after each letter was encrypted</a:t>
            </a:r>
          </a:p>
          <a:p>
            <a:pPr eaLnBrk="1" hangingPunct="1">
              <a:lnSpc>
                <a:spcPct val="90000"/>
              </a:lnSpc>
              <a:defRPr/>
            </a:pPr>
            <a:r>
              <a:rPr lang="en-US" sz="2800"/>
              <a:t>with 3 cylinders have 26</a:t>
            </a:r>
            <a:r>
              <a:rPr lang="en-US" sz="2800" baseline="30000"/>
              <a:t>3</a:t>
            </a:r>
            <a:r>
              <a:rPr lang="en-US" sz="2800"/>
              <a:t>=17576 alphabets</a:t>
            </a:r>
            <a:endParaRPr lang="en-AU" sz="28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C83D9-88C9-4548-9602-2973AC0F69F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FD4CAE5-486E-4A16-98E3-5E06A33184F3}"/>
              </a:ext>
            </a:extLst>
          </p:cNvPr>
          <p:cNvSpPr>
            <a:spLocks noGrp="1"/>
          </p:cNvSpPr>
          <p:nvPr>
            <p:ph idx="1"/>
          </p:nvPr>
        </p:nvSpPr>
        <p:spPr/>
        <p:txBody>
          <a:bodyPr>
            <a:normAutofit fontScale="62500" lnSpcReduction="20000"/>
          </a:bodyPr>
          <a:lstStyle/>
          <a:p>
            <a:pPr eaLnBrk="1" hangingPunct="1"/>
            <a:r>
              <a:rPr lang="en-US" altLang="en-US" dirty="0">
                <a:solidFill>
                  <a:srgbClr val="FFFF00"/>
                </a:solidFill>
                <a:latin typeface="Times-Roman" charset="0"/>
              </a:rPr>
              <a:t>The next major advance in ciphers required use of mechanical cipher machines which enabled to use of complex varying substitutions.</a:t>
            </a:r>
          </a:p>
          <a:p>
            <a:pPr eaLnBrk="1" hangingPunct="1"/>
            <a:r>
              <a:rPr lang="en-US" altLang="en-US" dirty="0">
                <a:latin typeface="Times-Roman" charset="0"/>
              </a:rPr>
              <a:t>A rotor machine consists of a set of independently rotating cylinders through which electrical pulses can flow. Each cylinder has 26 input pins and 26 output pins, with internal wiring that connects each input pin to a unique output pin. If we associate each input and output pin with a letter of the alphabet, then a single cylinder defines a monoalphabetic substitution. After each input key is depressed, the cylinder rotates one position, so that the internal connections are shifted accordingly. The power of the rotor machine is in the use of multiple cylinders, in which the output pins of one cylinder are connected to the input pins of the next, and with the cylinders rotating like an “odometer”, leading to a very large number of substitution alphabets being used, </a:t>
            </a:r>
            <a:r>
              <a:rPr lang="en-US" altLang="en-US" dirty="0" err="1">
                <a:latin typeface="Times-Roman" charset="0"/>
              </a:rPr>
              <a:t>eg</a:t>
            </a:r>
            <a:r>
              <a:rPr lang="en-US" altLang="en-US" dirty="0">
                <a:latin typeface="Times-Roman" charset="0"/>
              </a:rPr>
              <a:t> </a:t>
            </a:r>
            <a:r>
              <a:rPr lang="en-US" altLang="en-US" dirty="0"/>
              <a:t>with 3 cylinders have 26</a:t>
            </a:r>
            <a:r>
              <a:rPr lang="en-US" altLang="en-US" baseline="30000" dirty="0"/>
              <a:t>3</a:t>
            </a:r>
            <a:r>
              <a:rPr lang="en-US" altLang="en-US" dirty="0"/>
              <a:t>=17576 alphabets used.</a:t>
            </a:r>
            <a:endParaRPr lang="en-US" altLang="en-US" dirty="0">
              <a:solidFill>
                <a:srgbClr val="810081"/>
              </a:solidFill>
              <a:latin typeface="Times-Roman" charset="0"/>
            </a:endParaRPr>
          </a:p>
          <a:p>
            <a:pPr eaLnBrk="1" hangingPunct="1"/>
            <a:r>
              <a:rPr lang="en-US" altLang="en-US" sz="5800" dirty="0">
                <a:solidFill>
                  <a:srgbClr val="FFFF00"/>
                </a:solidFill>
                <a:latin typeface="Times-Roman" charset="0"/>
              </a:rPr>
              <a:t>They were extensively used in world war 2, and the history of their use and analysis is one of the great stories from WW2.</a:t>
            </a:r>
          </a:p>
          <a:p>
            <a:endParaRPr lang="en-US" dirty="0"/>
          </a:p>
        </p:txBody>
      </p:sp>
    </p:spTree>
    <p:extLst>
      <p:ext uri="{BB962C8B-B14F-4D97-AF65-F5344CB8AC3E}">
        <p14:creationId xmlns:p14="http://schemas.microsoft.com/office/powerpoint/2010/main" val="37269687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31074" name="Rectangle 2">
            <a:extLst>
              <a:ext uri="{FF2B5EF4-FFF2-40B4-BE49-F238E27FC236}">
                <a16:creationId xmlns:a16="http://schemas.microsoft.com/office/drawing/2014/main" id="{3EBACF42-41B2-454D-A32D-379702976D7E}"/>
              </a:ext>
            </a:extLst>
          </p:cNvPr>
          <p:cNvSpPr>
            <a:spLocks noGrp="1" noChangeArrowheads="1"/>
          </p:cNvSpPr>
          <p:nvPr>
            <p:ph type="title"/>
          </p:nvPr>
        </p:nvSpPr>
        <p:spPr/>
        <p:txBody>
          <a:bodyPr/>
          <a:lstStyle/>
          <a:p>
            <a:pPr eaLnBrk="1" hangingPunct="1">
              <a:defRPr/>
            </a:pPr>
            <a:r>
              <a:rPr lang="en-US"/>
              <a:t>Hagelin Rotor Machine</a:t>
            </a:r>
            <a:endParaRPr lang="en-AU"/>
          </a:p>
        </p:txBody>
      </p:sp>
      <p:pic>
        <p:nvPicPr>
          <p:cNvPr id="87042" name="Picture 7" descr="hagelin.jpg                                                    0009E660  Mnementh                      BEAE7A2F:">
            <a:extLst>
              <a:ext uri="{FF2B5EF4-FFF2-40B4-BE49-F238E27FC236}">
                <a16:creationId xmlns:a16="http://schemas.microsoft.com/office/drawing/2014/main" id="{E0B4D6D9-F2FE-4ABC-9D3B-DBCF01E444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67201" y="1524001"/>
            <a:ext cx="3552825" cy="495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0B050"/>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E31ED-EB79-4EE7-B0F4-38BA3E3604A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444816E-E8D9-45A6-A8BC-952A79BA10AE}"/>
              </a:ext>
            </a:extLst>
          </p:cNvPr>
          <p:cNvSpPr>
            <a:spLocks noGrp="1"/>
          </p:cNvSpPr>
          <p:nvPr>
            <p:ph idx="1"/>
          </p:nvPr>
        </p:nvSpPr>
        <p:spPr/>
        <p:txBody>
          <a:bodyPr/>
          <a:lstStyle/>
          <a:p>
            <a:pPr eaLnBrk="1" hangingPunct="1"/>
            <a:r>
              <a:rPr lang="en-AU" altLang="en-US" dirty="0"/>
              <a:t>Steganography is </a:t>
            </a:r>
            <a:r>
              <a:rPr lang="en-US" altLang="en-US" dirty="0"/>
              <a:t>an alternative to encryption which hides the very existence of a message by some means. There are a large range of techniques for doing this.</a:t>
            </a:r>
          </a:p>
          <a:p>
            <a:pPr eaLnBrk="1" hangingPunct="1"/>
            <a:r>
              <a:rPr lang="en-US" altLang="en-US" dirty="0">
                <a:latin typeface="Times-Roman" charset="0"/>
              </a:rPr>
              <a:t>Steganography has a number of drawbacks when compared to encryption. It requires a lot of overhead to hide a relatively few bits of information.</a:t>
            </a:r>
          </a:p>
          <a:p>
            <a:pPr eaLnBrk="1" hangingPunct="1"/>
            <a:r>
              <a:rPr lang="en-US" altLang="en-US" dirty="0">
                <a:latin typeface="Times-Roman" charset="0"/>
              </a:rPr>
              <a:t>Also, once the system is discovered, it becomes virtually worthless, although a message can be first encrypted and then hidden using steganography. </a:t>
            </a:r>
          </a:p>
          <a:p>
            <a:endParaRPr lang="en-US" dirty="0"/>
          </a:p>
        </p:txBody>
      </p:sp>
    </p:spTree>
    <p:extLst>
      <p:ext uri="{BB962C8B-B14F-4D97-AF65-F5344CB8AC3E}">
        <p14:creationId xmlns:p14="http://schemas.microsoft.com/office/powerpoint/2010/main" val="28584524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9900">
            <a:alpha val="88235"/>
          </a:srgbClr>
        </a:solidFill>
        <a:effectLst/>
      </p:bgPr>
    </p:bg>
    <p:spTree>
      <p:nvGrpSpPr>
        <p:cNvPr id="1" name=""/>
        <p:cNvGrpSpPr/>
        <p:nvPr/>
      </p:nvGrpSpPr>
      <p:grpSpPr>
        <a:xfrm>
          <a:off x="0" y="0"/>
          <a:ext cx="0" cy="0"/>
          <a:chOff x="0" y="0"/>
          <a:chExt cx="0" cy="0"/>
        </a:xfrm>
      </p:grpSpPr>
      <p:sp>
        <p:nvSpPr>
          <p:cNvPr id="107522" name="Rectangle 2">
            <a:extLst>
              <a:ext uri="{FF2B5EF4-FFF2-40B4-BE49-F238E27FC236}">
                <a16:creationId xmlns:a16="http://schemas.microsoft.com/office/drawing/2014/main" id="{CBF0EB9C-07CC-4F13-B923-56AC9D680E19}"/>
              </a:ext>
            </a:extLst>
          </p:cNvPr>
          <p:cNvSpPr>
            <a:spLocks noGrp="1" noChangeArrowheads="1"/>
          </p:cNvSpPr>
          <p:nvPr>
            <p:ph type="title"/>
          </p:nvPr>
        </p:nvSpPr>
        <p:spPr/>
        <p:txBody>
          <a:bodyPr/>
          <a:lstStyle/>
          <a:p>
            <a:pPr eaLnBrk="1" hangingPunct="1">
              <a:defRPr/>
            </a:pPr>
            <a:r>
              <a:rPr lang="en-AU"/>
              <a:t>Steganography</a:t>
            </a:r>
          </a:p>
        </p:txBody>
      </p:sp>
      <p:sp>
        <p:nvSpPr>
          <p:cNvPr id="107523" name="Rectangle 3">
            <a:extLst>
              <a:ext uri="{FF2B5EF4-FFF2-40B4-BE49-F238E27FC236}">
                <a16:creationId xmlns:a16="http://schemas.microsoft.com/office/drawing/2014/main" id="{5C109C81-6B19-4A7E-B3D3-27AD7AE3AE04}"/>
              </a:ext>
            </a:extLst>
          </p:cNvPr>
          <p:cNvSpPr>
            <a:spLocks noGrp="1" noChangeArrowheads="1"/>
          </p:cNvSpPr>
          <p:nvPr>
            <p:ph type="body" idx="1"/>
          </p:nvPr>
        </p:nvSpPr>
        <p:spPr/>
        <p:txBody>
          <a:bodyPr/>
          <a:lstStyle/>
          <a:p>
            <a:pPr eaLnBrk="1" hangingPunct="1">
              <a:lnSpc>
                <a:spcPct val="90000"/>
              </a:lnSpc>
              <a:defRPr/>
            </a:pPr>
            <a:r>
              <a:rPr lang="en-US"/>
              <a:t>an alternative to encryption</a:t>
            </a:r>
          </a:p>
          <a:p>
            <a:pPr eaLnBrk="1" hangingPunct="1">
              <a:lnSpc>
                <a:spcPct val="90000"/>
              </a:lnSpc>
              <a:defRPr/>
            </a:pPr>
            <a:r>
              <a:rPr lang="en-US"/>
              <a:t>hides existence of message</a:t>
            </a:r>
          </a:p>
          <a:p>
            <a:pPr lvl="1" eaLnBrk="1" hangingPunct="1">
              <a:lnSpc>
                <a:spcPct val="90000"/>
              </a:lnSpc>
              <a:defRPr/>
            </a:pPr>
            <a:r>
              <a:rPr lang="en-US"/>
              <a:t>using only a subset of letters/words in a longer message marked in some way</a:t>
            </a:r>
          </a:p>
          <a:p>
            <a:pPr lvl="1" eaLnBrk="1" hangingPunct="1">
              <a:lnSpc>
                <a:spcPct val="90000"/>
              </a:lnSpc>
              <a:defRPr/>
            </a:pPr>
            <a:r>
              <a:rPr lang="en-US"/>
              <a:t>using invisible ink</a:t>
            </a:r>
          </a:p>
          <a:p>
            <a:pPr lvl="1" eaLnBrk="1" hangingPunct="1">
              <a:lnSpc>
                <a:spcPct val="90000"/>
              </a:lnSpc>
              <a:defRPr/>
            </a:pPr>
            <a:r>
              <a:rPr lang="en-US"/>
              <a:t>hiding in LSB in graphic image or sound file</a:t>
            </a:r>
          </a:p>
          <a:p>
            <a:pPr eaLnBrk="1" hangingPunct="1">
              <a:lnSpc>
                <a:spcPct val="90000"/>
              </a:lnSpc>
              <a:defRPr/>
            </a:pPr>
            <a:r>
              <a:rPr lang="en-US"/>
              <a:t>has drawbacks</a:t>
            </a:r>
          </a:p>
          <a:p>
            <a:pPr lvl="1" eaLnBrk="1" hangingPunct="1">
              <a:lnSpc>
                <a:spcPct val="90000"/>
              </a:lnSpc>
              <a:defRPr/>
            </a:pPr>
            <a:r>
              <a:rPr lang="en-US"/>
              <a:t>high overhead to hide relatively few info bits</a:t>
            </a:r>
          </a:p>
          <a:p>
            <a:pPr lvl="1" eaLnBrk="1" hangingPunct="1">
              <a:lnSpc>
                <a:spcPct val="90000"/>
              </a:lnSpc>
              <a:defRPr/>
            </a:pPr>
            <a:endParaRPr lang="en-AU"/>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C4BEB-0917-43D4-8441-9AAA41D100B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9E0366C-4F34-4D84-99E9-FDAD0B513FC0}"/>
              </a:ext>
            </a:extLst>
          </p:cNvPr>
          <p:cNvSpPr>
            <a:spLocks noGrp="1"/>
          </p:cNvSpPr>
          <p:nvPr>
            <p:ph idx="1"/>
          </p:nvPr>
        </p:nvSpPr>
        <p:spPr/>
        <p:txBody>
          <a:bodyPr/>
          <a:lstStyle/>
          <a:p>
            <a:r>
              <a:rPr lang="en-AU" altLang="en-US" dirty="0"/>
              <a:t>Substitution ciphers form the first of the fundamental building blocks. The core idea is to replace one basic unit (letter/byte) with another. Whilst the early Greeks described several substitution ciphers, the first attested use in military affairs of one was by Julius Caesar, described by him in </a:t>
            </a:r>
            <a:r>
              <a:rPr lang="en-AU" altLang="en-US" i="1" dirty="0"/>
              <a:t>Gallic Wars</a:t>
            </a:r>
            <a:r>
              <a:rPr lang="en-AU" altLang="en-US" dirty="0"/>
              <a:t> (cf. Kahn pp83-84). Still call any cipher using a simple letter shift a </a:t>
            </a:r>
            <a:r>
              <a:rPr lang="en-AU" altLang="en-US" b="1" dirty="0" err="1"/>
              <a:t>caesar</a:t>
            </a:r>
            <a:r>
              <a:rPr lang="en-AU" altLang="en-US" b="1" dirty="0"/>
              <a:t> cipher</a:t>
            </a:r>
            <a:r>
              <a:rPr lang="en-AU" altLang="en-US" dirty="0"/>
              <a:t>, not just those with shift 3. </a:t>
            </a:r>
          </a:p>
          <a:p>
            <a:endParaRPr lang="en-US" dirty="0"/>
          </a:p>
        </p:txBody>
      </p:sp>
    </p:spTree>
    <p:extLst>
      <p:ext uri="{BB962C8B-B14F-4D97-AF65-F5344CB8AC3E}">
        <p14:creationId xmlns:p14="http://schemas.microsoft.com/office/powerpoint/2010/main" val="4230438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Rectangle 2">
            <a:extLst>
              <a:ext uri="{FF2B5EF4-FFF2-40B4-BE49-F238E27FC236}">
                <a16:creationId xmlns:a16="http://schemas.microsoft.com/office/drawing/2014/main" id="{36C260BA-6075-4781-9744-54196407E73C}"/>
              </a:ext>
            </a:extLst>
          </p:cNvPr>
          <p:cNvSpPr>
            <a:spLocks noGrp="1" noChangeArrowheads="1"/>
          </p:cNvSpPr>
          <p:nvPr>
            <p:ph type="title"/>
          </p:nvPr>
        </p:nvSpPr>
        <p:spPr/>
        <p:txBody>
          <a:bodyPr/>
          <a:lstStyle/>
          <a:p>
            <a:pPr eaLnBrk="1" hangingPunct="1">
              <a:defRPr/>
            </a:pPr>
            <a:r>
              <a:rPr lang="en-AU"/>
              <a:t>Caesar Cipher</a:t>
            </a:r>
          </a:p>
        </p:txBody>
      </p:sp>
      <p:sp>
        <p:nvSpPr>
          <p:cNvPr id="66563" name="Rectangle 3">
            <a:extLst>
              <a:ext uri="{FF2B5EF4-FFF2-40B4-BE49-F238E27FC236}">
                <a16:creationId xmlns:a16="http://schemas.microsoft.com/office/drawing/2014/main" id="{352EAD82-FC35-4F2C-8B5D-41A2163E4640}"/>
              </a:ext>
            </a:extLst>
          </p:cNvPr>
          <p:cNvSpPr>
            <a:spLocks noGrp="1" noChangeArrowheads="1"/>
          </p:cNvSpPr>
          <p:nvPr>
            <p:ph type="body" idx="1"/>
          </p:nvPr>
        </p:nvSpPr>
        <p:spPr/>
        <p:txBody>
          <a:bodyPr/>
          <a:lstStyle/>
          <a:p>
            <a:pPr eaLnBrk="1" hangingPunct="1">
              <a:defRPr/>
            </a:pPr>
            <a:r>
              <a:rPr lang="en-US"/>
              <a:t>can define transformation as:</a:t>
            </a:r>
          </a:p>
          <a:p>
            <a:pPr lvl="1" eaLnBrk="1" hangingPunct="1">
              <a:buFont typeface="Wingdings" panose="05000000000000000000" pitchFamily="2" charset="2"/>
              <a:buNone/>
              <a:defRPr/>
            </a:pPr>
            <a:r>
              <a:rPr lang="en-AU" sz="1800">
                <a:latin typeface="Courier" charset="0"/>
              </a:rPr>
              <a:t>a b c d e f g h i j k l m n o p q r s t u v w x y z</a:t>
            </a:r>
          </a:p>
          <a:p>
            <a:pPr lvl="1" eaLnBrk="1" hangingPunct="1">
              <a:buFont typeface="Wingdings" panose="05000000000000000000" pitchFamily="2" charset="2"/>
              <a:buNone/>
              <a:defRPr/>
            </a:pPr>
            <a:r>
              <a:rPr lang="en-AU" sz="1800">
                <a:latin typeface="Courier" charset="0"/>
              </a:rPr>
              <a:t>D E F G H I J K L M N O P Q R S T U V W X Y Z A B C</a:t>
            </a:r>
          </a:p>
          <a:p>
            <a:pPr eaLnBrk="1" hangingPunct="1">
              <a:defRPr/>
            </a:pPr>
            <a:r>
              <a:rPr lang="en-US"/>
              <a:t>mathematically give each letter a number</a:t>
            </a:r>
          </a:p>
          <a:p>
            <a:pPr lvl="1" eaLnBrk="1" hangingPunct="1">
              <a:buFont typeface="Wingdings" panose="05000000000000000000" pitchFamily="2" charset="2"/>
              <a:buNone/>
              <a:defRPr/>
            </a:pPr>
            <a:r>
              <a:rPr lang="en-AU" sz="1400">
                <a:latin typeface="Courier" charset="0"/>
              </a:rPr>
              <a:t>a b c d e f g h i j  k  l  m  n  o  p  q  r  s  t  u  v  w  x  y  z</a:t>
            </a:r>
          </a:p>
          <a:p>
            <a:pPr lvl="1" eaLnBrk="1" hangingPunct="1">
              <a:buFont typeface="Wingdings" panose="05000000000000000000" pitchFamily="2" charset="2"/>
              <a:buNone/>
              <a:defRPr/>
            </a:pPr>
            <a:r>
              <a:rPr lang="en-AU" sz="1400">
                <a:latin typeface="Courier" charset="0"/>
              </a:rPr>
              <a:t>0 1 2 3 4 5 6 7 8 9 10 11 12 13 14 15 16 17 18 19 20 21 22 23 24 25</a:t>
            </a:r>
          </a:p>
          <a:p>
            <a:pPr eaLnBrk="1" hangingPunct="1">
              <a:defRPr/>
            </a:pPr>
            <a:r>
              <a:rPr lang="en-US"/>
              <a:t>then have Caesar cipher as:</a:t>
            </a:r>
          </a:p>
          <a:p>
            <a:pPr lvl="1" eaLnBrk="1" hangingPunct="1">
              <a:buFont typeface="Wingdings" panose="05000000000000000000" pitchFamily="2" charset="2"/>
              <a:buNone/>
              <a:defRPr/>
            </a:pPr>
            <a:r>
              <a:rPr lang="en-AU" i="1"/>
              <a:t>c </a:t>
            </a:r>
            <a:r>
              <a:rPr lang="en-AU"/>
              <a:t>= E(</a:t>
            </a:r>
            <a:r>
              <a:rPr lang="en-AU" i="1"/>
              <a:t>p</a:t>
            </a:r>
            <a:r>
              <a:rPr lang="en-AU"/>
              <a:t>) = (</a:t>
            </a:r>
            <a:r>
              <a:rPr lang="en-AU" i="1"/>
              <a:t>p </a:t>
            </a:r>
            <a:r>
              <a:rPr lang="en-AU"/>
              <a:t>+ </a:t>
            </a:r>
            <a:r>
              <a:rPr lang="en-AU" i="1"/>
              <a:t>k</a:t>
            </a:r>
            <a:r>
              <a:rPr lang="en-AU"/>
              <a:t>) mod (26)</a:t>
            </a:r>
          </a:p>
          <a:p>
            <a:pPr lvl="1" eaLnBrk="1" hangingPunct="1">
              <a:buFont typeface="Wingdings" panose="05000000000000000000" pitchFamily="2" charset="2"/>
              <a:buNone/>
              <a:defRPr/>
            </a:pPr>
            <a:r>
              <a:rPr lang="en-AU" i="1"/>
              <a:t>p </a:t>
            </a:r>
            <a:r>
              <a:rPr lang="en-AU"/>
              <a:t>= D(c) = (c – </a:t>
            </a:r>
            <a:r>
              <a:rPr lang="en-AU" i="1"/>
              <a:t>k</a:t>
            </a:r>
            <a:r>
              <a:rPr lang="en-AU"/>
              <a:t>) mod (26)</a:t>
            </a:r>
            <a:endParaRPr lang="en-AU" sz="1800">
              <a:latin typeface="Courier New" pitchFamily="49" charset="0"/>
            </a:endParaRPr>
          </a:p>
          <a:p>
            <a:pPr eaLnBrk="1" hangingPunct="1">
              <a:defRPr/>
            </a:pPr>
            <a:endParaRPr lang="en-AU" sz="2000">
              <a:latin typeface="Courier New" pitchFamily="49"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C6B70-0911-494F-9852-362D24554F89}"/>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4A8286F-F0AE-42EB-A261-F752726B6656}"/>
              </a:ext>
            </a:extLst>
          </p:cNvPr>
          <p:cNvSpPr>
            <a:spLocks noGrp="1"/>
          </p:cNvSpPr>
          <p:nvPr>
            <p:ph idx="1"/>
          </p:nvPr>
        </p:nvSpPr>
        <p:spPr/>
        <p:txBody>
          <a:bodyPr/>
          <a:lstStyle/>
          <a:p>
            <a:pPr eaLnBrk="1" hangingPunct="1">
              <a:defRPr/>
            </a:pPr>
            <a:r>
              <a:rPr lang="en-AU" altLang="en-US" dirty="0">
                <a:latin typeface="Arial" charset="0"/>
              </a:rPr>
              <a:t>This mathematical description uses </a:t>
            </a:r>
            <a:r>
              <a:rPr lang="en-AU" altLang="en-US" b="1" dirty="0">
                <a:latin typeface="Arial" charset="0"/>
              </a:rPr>
              <a:t>modulo (clock) arithmetic</a:t>
            </a:r>
            <a:r>
              <a:rPr lang="en-AU" altLang="en-US" dirty="0">
                <a:latin typeface="Arial" charset="0"/>
              </a:rPr>
              <a:t>. Here, when you reach Z you go back to A and start again. Mod 26 implies that when you reach 26, you use 0 instead (</a:t>
            </a:r>
            <a:r>
              <a:rPr lang="en-AU" altLang="en-US" dirty="0" err="1">
                <a:latin typeface="Arial" charset="0"/>
              </a:rPr>
              <a:t>ie</a:t>
            </a:r>
            <a:r>
              <a:rPr lang="en-AU" altLang="en-US" dirty="0">
                <a:latin typeface="Arial" charset="0"/>
              </a:rPr>
              <a:t> the letter after Z, or 25 + 1 goes to A or 0). </a:t>
            </a:r>
          </a:p>
          <a:p>
            <a:pPr eaLnBrk="1" hangingPunct="1">
              <a:defRPr/>
            </a:pPr>
            <a:r>
              <a:rPr lang="en-AU" altLang="en-US" dirty="0">
                <a:latin typeface="Arial" charset="0"/>
              </a:rPr>
              <a:t>Example: howdy (7,14,22,3,24) encrypted using key </a:t>
            </a:r>
            <a:r>
              <a:rPr lang="en-AU" altLang="en-US" i="1" dirty="0">
                <a:latin typeface="Arial" charset="0"/>
              </a:rPr>
              <a:t>f </a:t>
            </a:r>
            <a:r>
              <a:rPr lang="en-AU" altLang="en-US" dirty="0">
                <a:latin typeface="Arial" charset="0"/>
              </a:rPr>
              <a:t>(</a:t>
            </a:r>
            <a:r>
              <a:rPr lang="en-AU" altLang="en-US" dirty="0" err="1">
                <a:latin typeface="Arial" charset="0"/>
              </a:rPr>
              <a:t>ie</a:t>
            </a:r>
            <a:r>
              <a:rPr lang="en-AU" altLang="en-US" dirty="0">
                <a:latin typeface="Arial" charset="0"/>
              </a:rPr>
              <a:t> a shift of 5) is MTBID</a:t>
            </a:r>
          </a:p>
          <a:p>
            <a:endParaRPr lang="en-US" dirty="0"/>
          </a:p>
        </p:txBody>
      </p:sp>
    </p:spTree>
    <p:extLst>
      <p:ext uri="{BB962C8B-B14F-4D97-AF65-F5344CB8AC3E}">
        <p14:creationId xmlns:p14="http://schemas.microsoft.com/office/powerpoint/2010/main" val="2260629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Rectangle 2">
            <a:extLst>
              <a:ext uri="{FF2B5EF4-FFF2-40B4-BE49-F238E27FC236}">
                <a16:creationId xmlns:a16="http://schemas.microsoft.com/office/drawing/2014/main" id="{853E89F8-BF69-40B9-B6CD-523E9F6012BA}"/>
              </a:ext>
            </a:extLst>
          </p:cNvPr>
          <p:cNvSpPr>
            <a:spLocks noGrp="1" noChangeArrowheads="1"/>
          </p:cNvSpPr>
          <p:nvPr>
            <p:ph type="title"/>
          </p:nvPr>
        </p:nvSpPr>
        <p:spPr/>
        <p:txBody>
          <a:bodyPr/>
          <a:lstStyle/>
          <a:p>
            <a:pPr eaLnBrk="1" hangingPunct="1">
              <a:defRPr/>
            </a:pPr>
            <a:r>
              <a:rPr lang="en-AU"/>
              <a:t>Cryptanalysis of Caesar Cipher </a:t>
            </a:r>
          </a:p>
        </p:txBody>
      </p:sp>
      <p:sp>
        <p:nvSpPr>
          <p:cNvPr id="68611" name="Rectangle 3">
            <a:extLst>
              <a:ext uri="{FF2B5EF4-FFF2-40B4-BE49-F238E27FC236}">
                <a16:creationId xmlns:a16="http://schemas.microsoft.com/office/drawing/2014/main" id="{5CFCA3C4-ECF4-47C1-A21A-6152291E24C6}"/>
              </a:ext>
            </a:extLst>
          </p:cNvPr>
          <p:cNvSpPr>
            <a:spLocks noGrp="1" noChangeArrowheads="1"/>
          </p:cNvSpPr>
          <p:nvPr>
            <p:ph type="body" idx="1"/>
          </p:nvPr>
        </p:nvSpPr>
        <p:spPr/>
        <p:txBody>
          <a:bodyPr/>
          <a:lstStyle/>
          <a:p>
            <a:pPr eaLnBrk="1" hangingPunct="1">
              <a:defRPr/>
            </a:pPr>
            <a:r>
              <a:rPr lang="en-AU"/>
              <a:t>only have 26 possible ciphers </a:t>
            </a:r>
          </a:p>
          <a:p>
            <a:pPr lvl="1" eaLnBrk="1" hangingPunct="1">
              <a:defRPr/>
            </a:pPr>
            <a:r>
              <a:rPr lang="en-AU"/>
              <a:t>A maps to A,B,..Z </a:t>
            </a:r>
          </a:p>
          <a:p>
            <a:pPr eaLnBrk="1" hangingPunct="1">
              <a:defRPr/>
            </a:pPr>
            <a:r>
              <a:rPr lang="en-AU"/>
              <a:t>could simply try each in turn </a:t>
            </a:r>
          </a:p>
          <a:p>
            <a:pPr eaLnBrk="1" hangingPunct="1">
              <a:defRPr/>
            </a:pPr>
            <a:r>
              <a:rPr lang="en-AU"/>
              <a:t>a </a:t>
            </a:r>
            <a:r>
              <a:rPr lang="en-AU" b="1"/>
              <a:t>brute force search</a:t>
            </a:r>
            <a:r>
              <a:rPr lang="en-AU"/>
              <a:t> </a:t>
            </a:r>
          </a:p>
          <a:p>
            <a:pPr eaLnBrk="1" hangingPunct="1">
              <a:defRPr/>
            </a:pPr>
            <a:r>
              <a:rPr lang="en-AU"/>
              <a:t>given ciphertext, just try all shifts of letters</a:t>
            </a:r>
          </a:p>
          <a:p>
            <a:pPr eaLnBrk="1" hangingPunct="1">
              <a:defRPr/>
            </a:pPr>
            <a:r>
              <a:rPr lang="en-US"/>
              <a:t>do need to recognize when have plaintext</a:t>
            </a:r>
            <a:endParaRPr lang="en-AU"/>
          </a:p>
          <a:p>
            <a:pPr eaLnBrk="1" hangingPunct="1">
              <a:defRPr/>
            </a:pPr>
            <a:r>
              <a:rPr lang="en-AU"/>
              <a:t>eg. break ciphertext "GCUA VQ DTGCM"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B050">
            <a:alpha val="88627"/>
          </a:srgb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A2693-A1B9-4826-96BF-96381128F15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92B0B76-2F81-4DEF-933A-A09F30108034}"/>
              </a:ext>
            </a:extLst>
          </p:cNvPr>
          <p:cNvSpPr>
            <a:spLocks noGrp="1"/>
          </p:cNvSpPr>
          <p:nvPr>
            <p:ph idx="1"/>
          </p:nvPr>
        </p:nvSpPr>
        <p:spPr/>
        <p:txBody>
          <a:bodyPr>
            <a:normAutofit fontScale="77500" lnSpcReduction="20000"/>
          </a:bodyPr>
          <a:lstStyle/>
          <a:p>
            <a:pPr eaLnBrk="1" hangingPunct="1"/>
            <a:r>
              <a:rPr lang="en-AU" altLang="en-US" dirty="0"/>
              <a:t>With a </a:t>
            </a:r>
            <a:r>
              <a:rPr lang="en-AU" altLang="en-US" dirty="0" err="1"/>
              <a:t>caesar</a:t>
            </a:r>
            <a:r>
              <a:rPr lang="en-AU" altLang="en-US" dirty="0"/>
              <a:t> cipher, there are only 26 possible keys, of which only 25 are of any use, since mapping A to A etc doesn't really obscure the message! Note this basic rule of cryptanalysis "check to ensure the cipher operator hasn't goofed and sent a plaintext message by mistake"! </a:t>
            </a:r>
          </a:p>
          <a:p>
            <a:pPr eaLnBrk="1" hangingPunct="1"/>
            <a:r>
              <a:rPr lang="en-AU" altLang="en-US" dirty="0"/>
              <a:t>Can try each of the keys (shifts) in turn, until can recognise the original message. </a:t>
            </a:r>
            <a:r>
              <a:rPr lang="en-US" altLang="en-US" dirty="0"/>
              <a:t>See Stallings Fig 2.3 for example of search.</a:t>
            </a:r>
            <a:endParaRPr lang="en-AU" altLang="en-US" dirty="0"/>
          </a:p>
          <a:p>
            <a:pPr eaLnBrk="1" hangingPunct="1"/>
            <a:r>
              <a:rPr lang="en-AU" altLang="en-US" dirty="0"/>
              <a:t>Note: as </a:t>
            </a:r>
            <a:r>
              <a:rPr lang="en-AU" altLang="en-US" sz="4600" dirty="0"/>
              <a:t>mentioned</a:t>
            </a:r>
            <a:r>
              <a:rPr lang="en-AU" altLang="en-US" dirty="0"/>
              <a:t> before, do need to be able to </a:t>
            </a:r>
            <a:r>
              <a:rPr lang="en-AU" altLang="en-US" b="1" dirty="0"/>
              <a:t>recognise</a:t>
            </a:r>
            <a:r>
              <a:rPr lang="en-AU" altLang="en-US" dirty="0"/>
              <a:t> when have an original message (</a:t>
            </a:r>
            <a:r>
              <a:rPr lang="en-AU" altLang="en-US" dirty="0" err="1"/>
              <a:t>ie</a:t>
            </a:r>
            <a:r>
              <a:rPr lang="en-AU" altLang="en-US" dirty="0"/>
              <a:t> is it English or whatever). Usually easy for humans, hard for computers. Though if using say compressed data could be much harder.</a:t>
            </a:r>
          </a:p>
          <a:p>
            <a:pPr eaLnBrk="1" hangingPunct="1"/>
            <a:r>
              <a:rPr lang="en-AU" altLang="en-US" dirty="0"/>
              <a:t>Example "GCUA VQ DTGCM" when broken gives "easy to break", with a shift of 2 (key C). </a:t>
            </a:r>
          </a:p>
          <a:p>
            <a:endParaRPr lang="en-US" dirty="0"/>
          </a:p>
        </p:txBody>
      </p:sp>
    </p:spTree>
    <p:extLst>
      <p:ext uri="{BB962C8B-B14F-4D97-AF65-F5344CB8AC3E}">
        <p14:creationId xmlns:p14="http://schemas.microsoft.com/office/powerpoint/2010/main" val="3683252907"/>
      </p:ext>
    </p:extLst>
  </p:cSld>
  <p:clrMapOvr>
    <a:masterClrMapping/>
  </p:clrMapOvr>
</p:sld>
</file>

<file path=ppt/theme/theme1.xml><?xml version="1.0" encoding="utf-8"?>
<a:theme xmlns:a="http://schemas.openxmlformats.org/drawingml/2006/main" name="3DFloatVTI">
  <a:themeElements>
    <a:clrScheme name="AnalogousFromDarkSeedLeftStep">
      <a:dk1>
        <a:srgbClr val="000000"/>
      </a:dk1>
      <a:lt1>
        <a:srgbClr val="FFFFFF"/>
      </a:lt1>
      <a:dk2>
        <a:srgbClr val="412431"/>
      </a:dk2>
      <a:lt2>
        <a:srgbClr val="E2E8E5"/>
      </a:lt2>
      <a:accent1>
        <a:srgbClr val="C34D82"/>
      </a:accent1>
      <a:accent2>
        <a:srgbClr val="B13BA1"/>
      </a:accent2>
      <a:accent3>
        <a:srgbClr val="A24DC3"/>
      </a:accent3>
      <a:accent4>
        <a:srgbClr val="6744B5"/>
      </a:accent4>
      <a:accent5>
        <a:srgbClr val="4D5AC3"/>
      </a:accent5>
      <a:accent6>
        <a:srgbClr val="3B7AB1"/>
      </a:accent6>
      <a:hlink>
        <a:srgbClr val="6F6ACD"/>
      </a:hlink>
      <a:folHlink>
        <a:srgbClr val="7F7F7F"/>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ch01">
  <a:themeElements>
    <a:clrScheme name="ch01 4">
      <a:dk1>
        <a:srgbClr val="9B69FF"/>
      </a:dk1>
      <a:lt1>
        <a:srgbClr val="FFFFFF"/>
      </a:lt1>
      <a:dk2>
        <a:srgbClr val="666699"/>
      </a:dk2>
      <a:lt2>
        <a:srgbClr val="D9D9FF"/>
      </a:lt2>
      <a:accent1>
        <a:srgbClr val="9966FF"/>
      </a:accent1>
      <a:accent2>
        <a:srgbClr val="00FFFF"/>
      </a:accent2>
      <a:accent3>
        <a:srgbClr val="B8B8CA"/>
      </a:accent3>
      <a:accent4>
        <a:srgbClr val="DADADA"/>
      </a:accent4>
      <a:accent5>
        <a:srgbClr val="CAB8FF"/>
      </a:accent5>
      <a:accent6>
        <a:srgbClr val="00E7E7"/>
      </a:accent6>
      <a:hlink>
        <a:srgbClr val="5FAFFF"/>
      </a:hlink>
      <a:folHlink>
        <a:srgbClr val="003399"/>
      </a:folHlink>
    </a:clrScheme>
    <a:fontScheme name="ch0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h01 1">
        <a:dk1>
          <a:srgbClr val="2B2B85"/>
        </a:dk1>
        <a:lt1>
          <a:srgbClr val="FFFFFF"/>
        </a:lt1>
        <a:dk2>
          <a:srgbClr val="00254A"/>
        </a:dk2>
        <a:lt2>
          <a:srgbClr val="C0C0C0"/>
        </a:lt2>
        <a:accent1>
          <a:srgbClr val="2E2E8E"/>
        </a:accent1>
        <a:accent2>
          <a:srgbClr val="0066CC"/>
        </a:accent2>
        <a:accent3>
          <a:srgbClr val="AAACB1"/>
        </a:accent3>
        <a:accent4>
          <a:srgbClr val="DADADA"/>
        </a:accent4>
        <a:accent5>
          <a:srgbClr val="ADADC6"/>
        </a:accent5>
        <a:accent6>
          <a:srgbClr val="005CB9"/>
        </a:accent6>
        <a:hlink>
          <a:srgbClr val="99CCFF"/>
        </a:hlink>
        <a:folHlink>
          <a:srgbClr val="8F8FB5"/>
        </a:folHlink>
      </a:clrScheme>
      <a:clrMap bg1="dk2" tx1="lt1" bg2="dk1" tx2="lt2" accent1="accent1" accent2="accent2" accent3="accent3" accent4="accent4" accent5="accent5" accent6="accent6" hlink="hlink" folHlink="folHlink"/>
    </a:extraClrScheme>
    <a:extraClrScheme>
      <a:clrScheme name="ch01 2">
        <a:dk1>
          <a:srgbClr val="3B4B5D"/>
        </a:dk1>
        <a:lt1>
          <a:srgbClr val="FFFFFF"/>
        </a:lt1>
        <a:dk2>
          <a:srgbClr val="466886"/>
        </a:dk2>
        <a:lt2>
          <a:srgbClr val="CCECFF"/>
        </a:lt2>
        <a:accent1>
          <a:srgbClr val="58718C"/>
        </a:accent1>
        <a:accent2>
          <a:srgbClr val="6D9D97"/>
        </a:accent2>
        <a:accent3>
          <a:srgbClr val="B0B9C3"/>
        </a:accent3>
        <a:accent4>
          <a:srgbClr val="DADADA"/>
        </a:accent4>
        <a:accent5>
          <a:srgbClr val="B4BBC5"/>
        </a:accent5>
        <a:accent6>
          <a:srgbClr val="628E88"/>
        </a:accent6>
        <a:hlink>
          <a:srgbClr val="99CCFF"/>
        </a:hlink>
        <a:folHlink>
          <a:srgbClr val="A97CF2"/>
        </a:folHlink>
      </a:clrScheme>
      <a:clrMap bg1="dk2" tx1="lt1" bg2="dk1" tx2="lt2" accent1="accent1" accent2="accent2" accent3="accent3" accent4="accent4" accent5="accent5" accent6="accent6" hlink="hlink" folHlink="folHlink"/>
    </a:extraClrScheme>
    <a:extraClrScheme>
      <a:clrScheme name="ch01 3">
        <a:dk1>
          <a:srgbClr val="008AE8"/>
        </a:dk1>
        <a:lt1>
          <a:srgbClr val="FFFFFF"/>
        </a:lt1>
        <a:dk2>
          <a:srgbClr val="0068AE"/>
        </a:dk2>
        <a:lt2>
          <a:srgbClr val="CCECFF"/>
        </a:lt2>
        <a:accent1>
          <a:srgbClr val="0088E4"/>
        </a:accent1>
        <a:accent2>
          <a:srgbClr val="009999"/>
        </a:accent2>
        <a:accent3>
          <a:srgbClr val="AAB9D3"/>
        </a:accent3>
        <a:accent4>
          <a:srgbClr val="DADADA"/>
        </a:accent4>
        <a:accent5>
          <a:srgbClr val="AAC3EF"/>
        </a:accent5>
        <a:accent6>
          <a:srgbClr val="008A8A"/>
        </a:accent6>
        <a:hlink>
          <a:srgbClr val="99FF99"/>
        </a:hlink>
        <a:folHlink>
          <a:srgbClr val="AFE1FF"/>
        </a:folHlink>
      </a:clrScheme>
      <a:clrMap bg1="dk2" tx1="lt1" bg2="dk1" tx2="lt2" accent1="accent1" accent2="accent2" accent3="accent3" accent4="accent4" accent5="accent5" accent6="accent6" hlink="hlink" folHlink="folHlink"/>
    </a:extraClrScheme>
    <a:extraClrScheme>
      <a:clrScheme name="ch01 4">
        <a:dk1>
          <a:srgbClr val="9B69FF"/>
        </a:dk1>
        <a:lt1>
          <a:srgbClr val="FFFFFF"/>
        </a:lt1>
        <a:dk2>
          <a:srgbClr val="666699"/>
        </a:dk2>
        <a:lt2>
          <a:srgbClr val="D9D9FF"/>
        </a:lt2>
        <a:accent1>
          <a:srgbClr val="9966FF"/>
        </a:accent1>
        <a:accent2>
          <a:srgbClr val="00FFFF"/>
        </a:accent2>
        <a:accent3>
          <a:srgbClr val="B8B8CA"/>
        </a:accent3>
        <a:accent4>
          <a:srgbClr val="DADADA"/>
        </a:accent4>
        <a:accent5>
          <a:srgbClr val="CAB8FF"/>
        </a:accent5>
        <a:accent6>
          <a:srgbClr val="00E7E7"/>
        </a:accent6>
        <a:hlink>
          <a:srgbClr val="5FAFFF"/>
        </a:hlink>
        <a:folHlink>
          <a:srgbClr val="003399"/>
        </a:folHlink>
      </a:clrScheme>
      <a:clrMap bg1="dk2" tx1="lt1" bg2="dk1" tx2="lt2" accent1="accent1" accent2="accent2" accent3="accent3" accent4="accent4" accent5="accent5" accent6="accent6" hlink="hlink" folHlink="folHlink"/>
    </a:extraClrScheme>
    <a:extraClrScheme>
      <a:clrScheme name="ch01 5">
        <a:dk1>
          <a:srgbClr val="008080"/>
        </a:dk1>
        <a:lt1>
          <a:srgbClr val="FFFFFF"/>
        </a:lt1>
        <a:dk2>
          <a:srgbClr val="006666"/>
        </a:dk2>
        <a:lt2>
          <a:srgbClr val="FFFFCC"/>
        </a:lt2>
        <a:accent1>
          <a:srgbClr val="008080"/>
        </a:accent1>
        <a:accent2>
          <a:srgbClr val="0099FF"/>
        </a:accent2>
        <a:accent3>
          <a:srgbClr val="AAB8B8"/>
        </a:accent3>
        <a:accent4>
          <a:srgbClr val="DADADA"/>
        </a:accent4>
        <a:accent5>
          <a:srgbClr val="AAC0C0"/>
        </a:accent5>
        <a:accent6>
          <a:srgbClr val="008AE7"/>
        </a:accent6>
        <a:hlink>
          <a:srgbClr val="1ACE9F"/>
        </a:hlink>
        <a:folHlink>
          <a:srgbClr val="A5B5CD"/>
        </a:folHlink>
      </a:clrScheme>
      <a:clrMap bg1="dk2" tx1="lt1" bg2="dk1" tx2="lt2" accent1="accent1" accent2="accent2" accent3="accent3" accent4="accent4" accent5="accent5" accent6="accent6" hlink="hlink" folHlink="folHlink"/>
    </a:extraClrScheme>
    <a:extraClrScheme>
      <a:clrScheme name="ch01 6">
        <a:dk1>
          <a:srgbClr val="CDD9D1"/>
        </a:dk1>
        <a:lt1>
          <a:srgbClr val="FFFFFF"/>
        </a:lt1>
        <a:dk2>
          <a:srgbClr val="A3BBA9"/>
        </a:dk2>
        <a:lt2>
          <a:srgbClr val="007D80"/>
        </a:lt2>
        <a:accent1>
          <a:srgbClr val="CBD7CE"/>
        </a:accent1>
        <a:accent2>
          <a:srgbClr val="9CA8A4"/>
        </a:accent2>
        <a:accent3>
          <a:srgbClr val="CEDAD1"/>
        </a:accent3>
        <a:accent4>
          <a:srgbClr val="DADADA"/>
        </a:accent4>
        <a:accent5>
          <a:srgbClr val="E2E8E3"/>
        </a:accent5>
        <a:accent6>
          <a:srgbClr val="8D9894"/>
        </a:accent6>
        <a:hlink>
          <a:srgbClr val="009900"/>
        </a:hlink>
        <a:folHlink>
          <a:srgbClr val="009999"/>
        </a:folHlink>
      </a:clrScheme>
      <a:clrMap bg1="dk2" tx1="lt1" bg2="dk1" tx2="lt2" accent1="accent1" accent2="accent2" accent3="accent3" accent4="accent4" accent5="accent5" accent6="accent6" hlink="hlink" folHlink="folHlink"/>
    </a:extraClrScheme>
    <a:extraClrScheme>
      <a:clrScheme name="ch01 7">
        <a:dk1>
          <a:srgbClr val="686B5D"/>
        </a:dk1>
        <a:lt1>
          <a:srgbClr val="DCDAD0"/>
        </a:lt1>
        <a:dk2>
          <a:srgbClr val="525040"/>
        </a:dk2>
        <a:lt2>
          <a:srgbClr val="D3D2A6"/>
        </a:lt2>
        <a:accent1>
          <a:srgbClr val="686B5D"/>
        </a:accent1>
        <a:accent2>
          <a:srgbClr val="5D8770"/>
        </a:accent2>
        <a:accent3>
          <a:srgbClr val="B3B3AF"/>
        </a:accent3>
        <a:accent4>
          <a:srgbClr val="BCBAB1"/>
        </a:accent4>
        <a:accent5>
          <a:srgbClr val="B9BAB6"/>
        </a:accent5>
        <a:accent6>
          <a:srgbClr val="537A65"/>
        </a:accent6>
        <a:hlink>
          <a:srgbClr val="85B7A9"/>
        </a:hlink>
        <a:folHlink>
          <a:srgbClr val="B89362"/>
        </a:folHlink>
      </a:clrScheme>
      <a:clrMap bg1="dk2" tx1="lt1" bg2="dk1" tx2="lt2" accent1="accent1" accent2="accent2" accent3="accent3" accent4="accent4" accent5="accent5" accent6="accent6" hlink="hlink" folHlink="folHlink"/>
    </a:extraClrScheme>
    <a:extraClrScheme>
      <a:clrScheme name="ch01 8">
        <a:dk1>
          <a:srgbClr val="000000"/>
        </a:dk1>
        <a:lt1>
          <a:srgbClr val="EAEAEA"/>
        </a:lt1>
        <a:dk2>
          <a:srgbClr val="000000"/>
        </a:dk2>
        <a:lt2>
          <a:srgbClr val="B2B2B2"/>
        </a:lt2>
        <a:accent1>
          <a:srgbClr val="FFFFFF"/>
        </a:accent1>
        <a:accent2>
          <a:srgbClr val="A4BCC4"/>
        </a:accent2>
        <a:accent3>
          <a:srgbClr val="F3F3F3"/>
        </a:accent3>
        <a:accent4>
          <a:srgbClr val="000000"/>
        </a:accent4>
        <a:accent5>
          <a:srgbClr val="FFFFFF"/>
        </a:accent5>
        <a:accent6>
          <a:srgbClr val="94AAB1"/>
        </a:accent6>
        <a:hlink>
          <a:srgbClr val="0066FF"/>
        </a:hlink>
        <a:folHlink>
          <a:srgbClr val="00CC66"/>
        </a:folHlink>
      </a:clrScheme>
      <a:clrMap bg1="lt1" tx1="dk1" bg2="lt2" tx2="dk2" accent1="accent1" accent2="accent2" accent3="accent3" accent4="accent4" accent5="accent5" accent6="accent6" hlink="hlink" folHlink="folHlink"/>
    </a:extraClrScheme>
    <a:extraClrScheme>
      <a:clrScheme name="ch01 9">
        <a:dk1>
          <a:srgbClr val="000000"/>
        </a:dk1>
        <a:lt1>
          <a:srgbClr val="D7D1B9"/>
        </a:lt1>
        <a:dk2>
          <a:srgbClr val="B39257"/>
        </a:dk2>
        <a:lt2>
          <a:srgbClr val="B1A887"/>
        </a:lt2>
        <a:accent1>
          <a:srgbClr val="E6E3D4"/>
        </a:accent1>
        <a:accent2>
          <a:srgbClr val="A2A4AC"/>
        </a:accent2>
        <a:accent3>
          <a:srgbClr val="E8E5D9"/>
        </a:accent3>
        <a:accent4>
          <a:srgbClr val="000000"/>
        </a:accent4>
        <a:accent5>
          <a:srgbClr val="F0EFE6"/>
        </a:accent5>
        <a:accent6>
          <a:srgbClr val="92949B"/>
        </a:accent6>
        <a:hlink>
          <a:srgbClr val="666633"/>
        </a:hlink>
        <a:folHlink>
          <a:srgbClr val="9C98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ch01">
  <a:themeElements>
    <a:clrScheme name="ch01 4">
      <a:dk1>
        <a:srgbClr val="9B69FF"/>
      </a:dk1>
      <a:lt1>
        <a:srgbClr val="FFFFFF"/>
      </a:lt1>
      <a:dk2>
        <a:srgbClr val="666699"/>
      </a:dk2>
      <a:lt2>
        <a:srgbClr val="D9D9FF"/>
      </a:lt2>
      <a:accent1>
        <a:srgbClr val="9966FF"/>
      </a:accent1>
      <a:accent2>
        <a:srgbClr val="00FFFF"/>
      </a:accent2>
      <a:accent3>
        <a:srgbClr val="B8B8CA"/>
      </a:accent3>
      <a:accent4>
        <a:srgbClr val="DADADA"/>
      </a:accent4>
      <a:accent5>
        <a:srgbClr val="CAB8FF"/>
      </a:accent5>
      <a:accent6>
        <a:srgbClr val="00E7E7"/>
      </a:accent6>
      <a:hlink>
        <a:srgbClr val="5FAFFF"/>
      </a:hlink>
      <a:folHlink>
        <a:srgbClr val="003399"/>
      </a:folHlink>
    </a:clrScheme>
    <a:fontScheme name="ch01">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ch01 1">
        <a:dk1>
          <a:srgbClr val="2B2B85"/>
        </a:dk1>
        <a:lt1>
          <a:srgbClr val="FFFFFF"/>
        </a:lt1>
        <a:dk2>
          <a:srgbClr val="00254A"/>
        </a:dk2>
        <a:lt2>
          <a:srgbClr val="C0C0C0"/>
        </a:lt2>
        <a:accent1>
          <a:srgbClr val="2E2E8E"/>
        </a:accent1>
        <a:accent2>
          <a:srgbClr val="0066CC"/>
        </a:accent2>
        <a:accent3>
          <a:srgbClr val="AAACB1"/>
        </a:accent3>
        <a:accent4>
          <a:srgbClr val="DADADA"/>
        </a:accent4>
        <a:accent5>
          <a:srgbClr val="ADADC6"/>
        </a:accent5>
        <a:accent6>
          <a:srgbClr val="005CB9"/>
        </a:accent6>
        <a:hlink>
          <a:srgbClr val="99CCFF"/>
        </a:hlink>
        <a:folHlink>
          <a:srgbClr val="8F8FB5"/>
        </a:folHlink>
      </a:clrScheme>
      <a:clrMap bg1="dk2" tx1="lt1" bg2="dk1" tx2="lt2" accent1="accent1" accent2="accent2" accent3="accent3" accent4="accent4" accent5="accent5" accent6="accent6" hlink="hlink" folHlink="folHlink"/>
    </a:extraClrScheme>
    <a:extraClrScheme>
      <a:clrScheme name="ch01 2">
        <a:dk1>
          <a:srgbClr val="3B4B5D"/>
        </a:dk1>
        <a:lt1>
          <a:srgbClr val="FFFFFF"/>
        </a:lt1>
        <a:dk2>
          <a:srgbClr val="466886"/>
        </a:dk2>
        <a:lt2>
          <a:srgbClr val="CCECFF"/>
        </a:lt2>
        <a:accent1>
          <a:srgbClr val="58718C"/>
        </a:accent1>
        <a:accent2>
          <a:srgbClr val="6D9D97"/>
        </a:accent2>
        <a:accent3>
          <a:srgbClr val="B0B9C3"/>
        </a:accent3>
        <a:accent4>
          <a:srgbClr val="DADADA"/>
        </a:accent4>
        <a:accent5>
          <a:srgbClr val="B4BBC5"/>
        </a:accent5>
        <a:accent6>
          <a:srgbClr val="628E88"/>
        </a:accent6>
        <a:hlink>
          <a:srgbClr val="99CCFF"/>
        </a:hlink>
        <a:folHlink>
          <a:srgbClr val="A97CF2"/>
        </a:folHlink>
      </a:clrScheme>
      <a:clrMap bg1="dk2" tx1="lt1" bg2="dk1" tx2="lt2" accent1="accent1" accent2="accent2" accent3="accent3" accent4="accent4" accent5="accent5" accent6="accent6" hlink="hlink" folHlink="folHlink"/>
    </a:extraClrScheme>
    <a:extraClrScheme>
      <a:clrScheme name="ch01 3">
        <a:dk1>
          <a:srgbClr val="008AE8"/>
        </a:dk1>
        <a:lt1>
          <a:srgbClr val="FFFFFF"/>
        </a:lt1>
        <a:dk2>
          <a:srgbClr val="0068AE"/>
        </a:dk2>
        <a:lt2>
          <a:srgbClr val="CCECFF"/>
        </a:lt2>
        <a:accent1>
          <a:srgbClr val="0088E4"/>
        </a:accent1>
        <a:accent2>
          <a:srgbClr val="009999"/>
        </a:accent2>
        <a:accent3>
          <a:srgbClr val="AAB9D3"/>
        </a:accent3>
        <a:accent4>
          <a:srgbClr val="DADADA"/>
        </a:accent4>
        <a:accent5>
          <a:srgbClr val="AAC3EF"/>
        </a:accent5>
        <a:accent6>
          <a:srgbClr val="008A8A"/>
        </a:accent6>
        <a:hlink>
          <a:srgbClr val="99FF99"/>
        </a:hlink>
        <a:folHlink>
          <a:srgbClr val="AFE1FF"/>
        </a:folHlink>
      </a:clrScheme>
      <a:clrMap bg1="dk2" tx1="lt1" bg2="dk1" tx2="lt2" accent1="accent1" accent2="accent2" accent3="accent3" accent4="accent4" accent5="accent5" accent6="accent6" hlink="hlink" folHlink="folHlink"/>
    </a:extraClrScheme>
    <a:extraClrScheme>
      <a:clrScheme name="ch01 4">
        <a:dk1>
          <a:srgbClr val="9B69FF"/>
        </a:dk1>
        <a:lt1>
          <a:srgbClr val="FFFFFF"/>
        </a:lt1>
        <a:dk2>
          <a:srgbClr val="666699"/>
        </a:dk2>
        <a:lt2>
          <a:srgbClr val="D9D9FF"/>
        </a:lt2>
        <a:accent1>
          <a:srgbClr val="9966FF"/>
        </a:accent1>
        <a:accent2>
          <a:srgbClr val="00FFFF"/>
        </a:accent2>
        <a:accent3>
          <a:srgbClr val="B8B8CA"/>
        </a:accent3>
        <a:accent4>
          <a:srgbClr val="DADADA"/>
        </a:accent4>
        <a:accent5>
          <a:srgbClr val="CAB8FF"/>
        </a:accent5>
        <a:accent6>
          <a:srgbClr val="00E7E7"/>
        </a:accent6>
        <a:hlink>
          <a:srgbClr val="5FAFFF"/>
        </a:hlink>
        <a:folHlink>
          <a:srgbClr val="003399"/>
        </a:folHlink>
      </a:clrScheme>
      <a:clrMap bg1="dk2" tx1="lt1" bg2="dk1" tx2="lt2" accent1="accent1" accent2="accent2" accent3="accent3" accent4="accent4" accent5="accent5" accent6="accent6" hlink="hlink" folHlink="folHlink"/>
    </a:extraClrScheme>
    <a:extraClrScheme>
      <a:clrScheme name="ch01 5">
        <a:dk1>
          <a:srgbClr val="008080"/>
        </a:dk1>
        <a:lt1>
          <a:srgbClr val="FFFFFF"/>
        </a:lt1>
        <a:dk2>
          <a:srgbClr val="006666"/>
        </a:dk2>
        <a:lt2>
          <a:srgbClr val="FFFFCC"/>
        </a:lt2>
        <a:accent1>
          <a:srgbClr val="008080"/>
        </a:accent1>
        <a:accent2>
          <a:srgbClr val="0099FF"/>
        </a:accent2>
        <a:accent3>
          <a:srgbClr val="AAB8B8"/>
        </a:accent3>
        <a:accent4>
          <a:srgbClr val="DADADA"/>
        </a:accent4>
        <a:accent5>
          <a:srgbClr val="AAC0C0"/>
        </a:accent5>
        <a:accent6>
          <a:srgbClr val="008AE7"/>
        </a:accent6>
        <a:hlink>
          <a:srgbClr val="1ACE9F"/>
        </a:hlink>
        <a:folHlink>
          <a:srgbClr val="A5B5CD"/>
        </a:folHlink>
      </a:clrScheme>
      <a:clrMap bg1="dk2" tx1="lt1" bg2="dk1" tx2="lt2" accent1="accent1" accent2="accent2" accent3="accent3" accent4="accent4" accent5="accent5" accent6="accent6" hlink="hlink" folHlink="folHlink"/>
    </a:extraClrScheme>
    <a:extraClrScheme>
      <a:clrScheme name="ch01 6">
        <a:dk1>
          <a:srgbClr val="CDD9D1"/>
        </a:dk1>
        <a:lt1>
          <a:srgbClr val="FFFFFF"/>
        </a:lt1>
        <a:dk2>
          <a:srgbClr val="A3BBA9"/>
        </a:dk2>
        <a:lt2>
          <a:srgbClr val="007D80"/>
        </a:lt2>
        <a:accent1>
          <a:srgbClr val="CBD7CE"/>
        </a:accent1>
        <a:accent2>
          <a:srgbClr val="9CA8A4"/>
        </a:accent2>
        <a:accent3>
          <a:srgbClr val="CEDAD1"/>
        </a:accent3>
        <a:accent4>
          <a:srgbClr val="DADADA"/>
        </a:accent4>
        <a:accent5>
          <a:srgbClr val="E2E8E3"/>
        </a:accent5>
        <a:accent6>
          <a:srgbClr val="8D9894"/>
        </a:accent6>
        <a:hlink>
          <a:srgbClr val="009900"/>
        </a:hlink>
        <a:folHlink>
          <a:srgbClr val="009999"/>
        </a:folHlink>
      </a:clrScheme>
      <a:clrMap bg1="dk2" tx1="lt1" bg2="dk1" tx2="lt2" accent1="accent1" accent2="accent2" accent3="accent3" accent4="accent4" accent5="accent5" accent6="accent6" hlink="hlink" folHlink="folHlink"/>
    </a:extraClrScheme>
    <a:extraClrScheme>
      <a:clrScheme name="ch01 7">
        <a:dk1>
          <a:srgbClr val="686B5D"/>
        </a:dk1>
        <a:lt1>
          <a:srgbClr val="DCDAD0"/>
        </a:lt1>
        <a:dk2>
          <a:srgbClr val="525040"/>
        </a:dk2>
        <a:lt2>
          <a:srgbClr val="D3D2A6"/>
        </a:lt2>
        <a:accent1>
          <a:srgbClr val="686B5D"/>
        </a:accent1>
        <a:accent2>
          <a:srgbClr val="5D8770"/>
        </a:accent2>
        <a:accent3>
          <a:srgbClr val="B3B3AF"/>
        </a:accent3>
        <a:accent4>
          <a:srgbClr val="BCBAB1"/>
        </a:accent4>
        <a:accent5>
          <a:srgbClr val="B9BAB6"/>
        </a:accent5>
        <a:accent6>
          <a:srgbClr val="537A65"/>
        </a:accent6>
        <a:hlink>
          <a:srgbClr val="85B7A9"/>
        </a:hlink>
        <a:folHlink>
          <a:srgbClr val="B89362"/>
        </a:folHlink>
      </a:clrScheme>
      <a:clrMap bg1="dk2" tx1="lt1" bg2="dk1" tx2="lt2" accent1="accent1" accent2="accent2" accent3="accent3" accent4="accent4" accent5="accent5" accent6="accent6" hlink="hlink" folHlink="folHlink"/>
    </a:extraClrScheme>
    <a:extraClrScheme>
      <a:clrScheme name="ch01 8">
        <a:dk1>
          <a:srgbClr val="000000"/>
        </a:dk1>
        <a:lt1>
          <a:srgbClr val="EAEAEA"/>
        </a:lt1>
        <a:dk2>
          <a:srgbClr val="000000"/>
        </a:dk2>
        <a:lt2>
          <a:srgbClr val="B2B2B2"/>
        </a:lt2>
        <a:accent1>
          <a:srgbClr val="FFFFFF"/>
        </a:accent1>
        <a:accent2>
          <a:srgbClr val="A4BCC4"/>
        </a:accent2>
        <a:accent3>
          <a:srgbClr val="F3F3F3"/>
        </a:accent3>
        <a:accent4>
          <a:srgbClr val="000000"/>
        </a:accent4>
        <a:accent5>
          <a:srgbClr val="FFFFFF"/>
        </a:accent5>
        <a:accent6>
          <a:srgbClr val="94AAB1"/>
        </a:accent6>
        <a:hlink>
          <a:srgbClr val="0066FF"/>
        </a:hlink>
        <a:folHlink>
          <a:srgbClr val="00CC66"/>
        </a:folHlink>
      </a:clrScheme>
      <a:clrMap bg1="lt1" tx1="dk1" bg2="lt2" tx2="dk2" accent1="accent1" accent2="accent2" accent3="accent3" accent4="accent4" accent5="accent5" accent6="accent6" hlink="hlink" folHlink="folHlink"/>
    </a:extraClrScheme>
    <a:extraClrScheme>
      <a:clrScheme name="ch01 9">
        <a:dk1>
          <a:srgbClr val="000000"/>
        </a:dk1>
        <a:lt1>
          <a:srgbClr val="D7D1B9"/>
        </a:lt1>
        <a:dk2>
          <a:srgbClr val="B39257"/>
        </a:dk2>
        <a:lt2>
          <a:srgbClr val="B1A887"/>
        </a:lt2>
        <a:accent1>
          <a:srgbClr val="E6E3D4"/>
        </a:accent1>
        <a:accent2>
          <a:srgbClr val="A2A4AC"/>
        </a:accent2>
        <a:accent3>
          <a:srgbClr val="E8E5D9"/>
        </a:accent3>
        <a:accent4>
          <a:srgbClr val="000000"/>
        </a:accent4>
        <a:accent5>
          <a:srgbClr val="F0EFE6"/>
        </a:accent5>
        <a:accent6>
          <a:srgbClr val="92949B"/>
        </a:accent6>
        <a:hlink>
          <a:srgbClr val="666633"/>
        </a:hlink>
        <a:folHlink>
          <a:srgbClr val="9C98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TotalTime>
  <Words>6103</Words>
  <Application>Microsoft Office PowerPoint</Application>
  <PresentationFormat>Widescreen</PresentationFormat>
  <Paragraphs>345</Paragraphs>
  <Slides>46</Slides>
  <Notes>26</Notes>
  <HiddenSlides>0</HiddenSlides>
  <MMClips>1</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46</vt:i4>
      </vt:variant>
    </vt:vector>
  </HeadingPairs>
  <TitlesOfParts>
    <vt:vector size="61" baseType="lpstr">
      <vt:lpstr>Arial</vt:lpstr>
      <vt:lpstr>Arial Black</vt:lpstr>
      <vt:lpstr>Calibri</vt:lpstr>
      <vt:lpstr>Courier</vt:lpstr>
      <vt:lpstr>Courier New</vt:lpstr>
      <vt:lpstr>Gill Sans MT</vt:lpstr>
      <vt:lpstr>Helvetica</vt:lpstr>
      <vt:lpstr>Times</vt:lpstr>
      <vt:lpstr>Times-Italic</vt:lpstr>
      <vt:lpstr>Times-Roman</vt:lpstr>
      <vt:lpstr>Walbaum Display</vt:lpstr>
      <vt:lpstr>Wingdings</vt:lpstr>
      <vt:lpstr>3DFloatVTI</vt:lpstr>
      <vt:lpstr>ch01</vt:lpstr>
      <vt:lpstr>1_ch01</vt:lpstr>
      <vt:lpstr>SUBSTITUTION TECHNIQUES</vt:lpstr>
      <vt:lpstr>PowerPoint Presentation</vt:lpstr>
      <vt:lpstr>Classical Substitution Ciphers</vt:lpstr>
      <vt:lpstr>Caesar Cipher</vt:lpstr>
      <vt:lpstr>PowerPoint Presentation</vt:lpstr>
      <vt:lpstr>Caesar Cipher</vt:lpstr>
      <vt:lpstr>PowerPoint Presentation</vt:lpstr>
      <vt:lpstr>Cryptanalysis of Caesar Cipher </vt:lpstr>
      <vt:lpstr>PowerPoint Presentation</vt:lpstr>
      <vt:lpstr>Monoalphabetic Cipher</vt:lpstr>
      <vt:lpstr>PowerPoint Presentation</vt:lpstr>
      <vt:lpstr>Monoalphabetic Cipher Security</vt:lpstr>
      <vt:lpstr>Language Redundancy and Cryptanalysis</vt:lpstr>
      <vt:lpstr>PowerPoint Presentation</vt:lpstr>
      <vt:lpstr>English Letter Frequencies</vt:lpstr>
      <vt:lpstr>PowerPoint Presentation</vt:lpstr>
      <vt:lpstr>Use in Cryptanalysis</vt:lpstr>
      <vt:lpstr>PowerPoint Presentation</vt:lpstr>
      <vt:lpstr>Example Cryptanalysis</vt:lpstr>
      <vt:lpstr>Playfair Cipher</vt:lpstr>
      <vt:lpstr>Playfair Key Matrix</vt:lpstr>
      <vt:lpstr>PowerPoint Presentation</vt:lpstr>
      <vt:lpstr>Encrypting and Decrypting</vt:lpstr>
      <vt:lpstr>PowerPoint Presentation</vt:lpstr>
      <vt:lpstr>Security of Playfair Cipher</vt:lpstr>
      <vt:lpstr>PowerPoint Presentation</vt:lpstr>
      <vt:lpstr>Polyalphabetic Ciphers</vt:lpstr>
      <vt:lpstr>PowerPoint Presentation</vt:lpstr>
      <vt:lpstr>Vigenère Cipher</vt:lpstr>
      <vt:lpstr>PowerPoint Presentation</vt:lpstr>
      <vt:lpstr>Example of Vigenère Cipher</vt:lpstr>
      <vt:lpstr>Security of Vigenère Ciphers</vt:lpstr>
      <vt:lpstr>One-Time Pad</vt:lpstr>
      <vt:lpstr>PowerPoint Presentation</vt:lpstr>
      <vt:lpstr>TRANSPOSITION CIPHERS</vt:lpstr>
      <vt:lpstr>Transposition Ciphers</vt:lpstr>
      <vt:lpstr>Rail Fence cipher</vt:lpstr>
      <vt:lpstr>Row Transposition Ciphers</vt:lpstr>
      <vt:lpstr>PowerPoint Presentation</vt:lpstr>
      <vt:lpstr>Product Ciphers</vt:lpstr>
      <vt:lpstr>PowerPoint Presentation</vt:lpstr>
      <vt:lpstr>Rotor Machines</vt:lpstr>
      <vt:lpstr>PowerPoint Presentation</vt:lpstr>
      <vt:lpstr>Hagelin Rotor Machine</vt:lpstr>
      <vt:lpstr>PowerPoint Presentation</vt:lpstr>
      <vt:lpstr>Steganography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SUBSTITUTION TECHNIQUES</dc:title>
  <dc:creator>Wilbur Roberts</dc:creator>
  <cp:lastModifiedBy>Wilbur Roberts</cp:lastModifiedBy>
  <cp:revision>8</cp:revision>
  <dcterms:created xsi:type="dcterms:W3CDTF">2020-08-12T14:18:39Z</dcterms:created>
  <dcterms:modified xsi:type="dcterms:W3CDTF">2020-08-12T15:41:35Z</dcterms:modified>
</cp:coreProperties>
</file>

<file path=docProps/thumbnail.jpeg>
</file>